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476" r:id="rId4"/>
    <p:sldId id="477" r:id="rId5"/>
    <p:sldId id="478" r:id="rId6"/>
    <p:sldId id="479" r:id="rId7"/>
    <p:sldId id="480" r:id="rId8"/>
    <p:sldId id="475" r:id="rId9"/>
    <p:sldId id="260" r:id="rId10"/>
    <p:sldId id="262" r:id="rId11"/>
    <p:sldId id="267" r:id="rId12"/>
    <p:sldId id="474" r:id="rId13"/>
    <p:sldId id="286" r:id="rId14"/>
    <p:sldId id="310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sheet.com/neural-network-applica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Applications in Machine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A08D45C-2DA2-B743-BC1C-02D6451F9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 via Neurons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B47A087-7403-D14A-80EC-98DD44D0A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6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can view an (artificial or not) neuron as a computational element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accepts</a:t>
            </a:r>
            <a:r>
              <a:rPr lang="en-US" altLang="en-US" sz="14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classifies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 input if the output fires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3185DB23-96AB-B945-B8DC-C7A472F4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D79CEF0-38FD-814C-AB4E-94FFAF2E7DB2}" type="slidenum">
              <a:rPr lang="en-US" altLang="en-US" sz="1400">
                <a:solidFill>
                  <a:srgbClr val="FF0000"/>
                </a:solidFill>
              </a:rPr>
              <a:pPr/>
              <a:t>10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058269BE-F57C-1F40-AEF4-6503DDAF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2609850"/>
            <a:ext cx="4645025" cy="280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31800"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.75*1 = 1.5 &gt;= 1	</a:t>
            </a:r>
            <a:r>
              <a:rPr lang="en-US" altLang="en-US" sz="1300">
                <a:sym typeface="Wingdings" pitchFamily="2" charset="2"/>
              </a:rPr>
              <a:t> OUTPUT: 1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.75*0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.75*1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.75*0 = 0 &lt; 1 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C72F33F0-94CD-404C-8F17-2F6A3780E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025" y="2714625"/>
          <a:ext cx="2335213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202400" imgH="22072600" progId="Visio.Drawing.5">
                  <p:embed/>
                </p:oleObj>
              </mc:Choice>
              <mc:Fallback>
                <p:oleObj name="VISIO" r:id="rId2" imgW="19202400" imgH="22072600" progId="Visio.Drawing.5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C72F33F0-94CD-404C-8F17-2F6A3780E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714625"/>
                        <a:ext cx="2335213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Text Box 6">
            <a:extLst>
              <a:ext uri="{FF2B5EF4-FFF2-40B4-BE49-F238E27FC236}">
                <a16:creationId xmlns:a16="http://schemas.microsoft.com/office/drawing/2014/main" id="{3F7EEE25-EBA3-E34D-915B-55EBBB8D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562600"/>
            <a:ext cx="50069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33"/>
                </a:solidFill>
              </a:rPr>
              <a:t>this neuron </a:t>
            </a:r>
            <a:r>
              <a:rPr lang="en-US" altLang="en-US" sz="1600" i="1">
                <a:solidFill>
                  <a:srgbClr val="FF0033"/>
                </a:solidFill>
              </a:rPr>
              <a:t>computes</a:t>
            </a:r>
            <a:r>
              <a:rPr lang="en-US" altLang="en-US" sz="1600">
                <a:solidFill>
                  <a:srgbClr val="FF0033"/>
                </a:solidFill>
              </a:rPr>
              <a:t> the AND function</a:t>
            </a:r>
          </a:p>
        </p:txBody>
      </p:sp>
    </p:spTree>
    <p:extLst>
      <p:ext uri="{BB962C8B-B14F-4D97-AF65-F5344CB8AC3E}">
        <p14:creationId xmlns:p14="http://schemas.microsoft.com/office/powerpoint/2010/main" val="2159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AE77C7-00FF-ED4D-9E19-01977D45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 Algorithm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E59AC2-C9BE-1E43-89B7-0B6E2998D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88338" cy="17160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Rosenblatt (1958) devised a learning algorithm for artificial neurons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 training set (example inputs &amp; corresponding desired outputs)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train the network to recognize the examples in the training set (by adjusting the weights on the connections)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once trained, the network can be applied to new examples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38150" indent="-3810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this basic algorithm has been expanded to handle complex applications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9E8DADA9-D11F-444F-B748-E0A1D1C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40ECA0E-DA22-C844-A5E1-9AA21830F329}" type="slidenum">
              <a:rPr lang="en-US" altLang="en-US" sz="1400">
                <a:solidFill>
                  <a:srgbClr val="FF0000"/>
                </a:solidFill>
              </a:rPr>
              <a:pPr/>
              <a:t>11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E780E244-7F06-674A-B5E9-DCEF99B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86" y="3770314"/>
            <a:ext cx="4298414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e.g., OCR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inputs are pixels in a scanned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"hidden" layer identifies relevant features (e.g., horizontal line near top, diagonal in middle)</a:t>
            </a:r>
            <a:endParaRPr lang="en-US" altLang="en-US" sz="8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combination of features discovered by the hidden layer identifies the character</a:t>
            </a:r>
          </a:p>
        </p:txBody>
      </p:sp>
      <p:pic>
        <p:nvPicPr>
          <p:cNvPr id="203782" name="Picture 6" descr="msotw9_temp0">
            <a:extLst>
              <a:ext uri="{FF2B5EF4-FFF2-40B4-BE49-F238E27FC236}">
                <a16:creationId xmlns:a16="http://schemas.microsoft.com/office/drawing/2014/main" id="{D6347968-CD3A-214B-81C4-31C6E5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2" t="4089" r="5142"/>
          <a:stretch>
            <a:fillRect/>
          </a:stretch>
        </p:blipFill>
        <p:spPr bwMode="auto">
          <a:xfrm>
            <a:off x="568102" y="3200400"/>
            <a:ext cx="39726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to avoid networks that are too specific, </a:t>
            </a:r>
            <a:r>
              <a:rPr lang="en-US" altLang="en-US" sz="1800" i="1" dirty="0"/>
              <a:t>cross-validation</a:t>
            </a:r>
            <a:r>
              <a:rPr lang="en-US" altLang="en-US" sz="1800" dirty="0"/>
              <a:t> can be used 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split training set into training &amp;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after each generation, test the net on the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continue until performance on the validation data diminishes</a:t>
            </a:r>
            <a:endParaRPr lang="en-US" altLang="en-US" sz="1800" dirty="0"/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37B681-13EC-6945-9A02-EC8AB44A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 Applications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D8EF58C-CBC7-1A44-B898-670C884CE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599"/>
            <a:ext cx="8001000" cy="34290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Aerospace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Aircraft component fault detectors and simulations, aircraft control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Automotive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Improved guidance systems, virtual sensors, warranty activity analyzers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Electronics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Chip failure analysis, circuit chip layouts, machine vision, non-linear modeling, process control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Manufacturing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Machine diagnosis, product design and analysis, visual quality inspection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Robotics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Forklift robots, manipulator controllers, trajectory control, and vision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Telecommunications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Network monitoring, speech recognition, customer payment processing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Banking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Credit card attrition, credit and loan application evaluation, fraud and risk evaluation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Business Analytics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Customer behavior modeling, fraud propensity, market research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Financial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Corporate financial analysis, currency price prediction, loan advising, portfolio trading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Securities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Automatic bond rating, market analysis, and stock trading advisory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r" rtl="0" fontAlgn="base"/>
            <a:r>
              <a:rPr lang="en-US" sz="1400" b="0" i="1" dirty="0">
                <a:solidFill>
                  <a:srgbClr val="455264"/>
                </a:solidFill>
                <a:effectLst/>
                <a:latin typeface="TT Norms"/>
              </a:rPr>
              <a:t>source: 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TT Nor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https://www.smartsheet.com/neural-network-applications</a:t>
            </a:r>
            <a:endParaRPr lang="en-US" sz="1400" b="0" i="1" dirty="0">
              <a:solidFill>
                <a:schemeClr val="bg2"/>
              </a:solidFill>
              <a:effectLst/>
              <a:latin typeface="TT Norms"/>
            </a:endParaRPr>
          </a:p>
          <a:p>
            <a:pPr marL="0" indent="0" algn="r" rtl="0" fontAlgn="base"/>
            <a:endParaRPr lang="en-US" sz="1400" b="0" i="0" dirty="0">
              <a:solidFill>
                <a:srgbClr val="455264"/>
              </a:solidFill>
              <a:effectLst/>
              <a:latin typeface="TT Norms"/>
            </a:endParaRPr>
          </a:p>
          <a:p>
            <a:br>
              <a:rPr lang="en-US" sz="1050" dirty="0"/>
            </a:br>
            <a:endParaRPr lang="en-US" sz="1200" b="0" i="0" dirty="0">
              <a:solidFill>
                <a:srgbClr val="455264"/>
              </a:solidFill>
              <a:effectLst/>
              <a:latin typeface="TT Norms"/>
            </a:endParaRP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54CF943-7DA3-1E4D-8974-49D4DDDE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76EEA24-4B4F-DD4A-B5CC-03381941C721}" type="slidenum">
              <a:rPr lang="en-US" altLang="en-US" sz="1400">
                <a:solidFill>
                  <a:srgbClr val="FF0000"/>
                </a:solidFill>
              </a:rPr>
              <a:pPr/>
              <a:t>13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1EA1FB-4B40-67DE-D7F8-E8FB32CF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001000" cy="9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more than 9,000 companies (including credit cards) use FICO Falcon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uses neural nets to model customer behavior, identify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claims improvement in credit card fraud detection of 30-70%</a:t>
            </a:r>
          </a:p>
          <a:p>
            <a:pPr marL="0" indent="0"/>
            <a:endParaRPr lang="en-US" sz="1400" kern="0" dirty="0">
              <a:solidFill>
                <a:srgbClr val="455264"/>
              </a:solidFill>
              <a:latin typeface="TT Norms"/>
            </a:endParaRPr>
          </a:p>
          <a:p>
            <a:br>
              <a:rPr lang="en-US" sz="1050" kern="0" dirty="0"/>
            </a:br>
            <a:endParaRPr lang="en-US" sz="1200" kern="0" dirty="0">
              <a:solidFill>
                <a:srgbClr val="455264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287628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 and a single output (corresponding to major)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327C5949-17ED-A945-B5CF-F781EF033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06726"/>
              </p:ext>
            </p:extLst>
          </p:nvPr>
        </p:nvGraphicFramePr>
        <p:xfrm>
          <a:off x="734919" y="3763963"/>
          <a:ext cx="4218082" cy="2048898"/>
        </p:xfrm>
        <a:graphic>
          <a:graphicData uri="http://schemas.openxmlformats.org/drawingml/2006/table">
            <a:tbl>
              <a:tblPr/>
              <a:tblGrid>
                <a:gridCol w="63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5DC9B-7877-4D42-B5FF-5FDD98D3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59" y="3665471"/>
            <a:ext cx="3352800" cy="22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61" y="5334000"/>
            <a:ext cx="8288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note: 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(e.g., hundreds or thousands of survey responses)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33786"/>
              </p:ext>
            </p:extLst>
          </p:nvPr>
        </p:nvGraphicFramePr>
        <p:xfrm>
          <a:off x="457200" y="2370702"/>
          <a:ext cx="3581400" cy="1820298"/>
        </p:xfrm>
        <a:graphic>
          <a:graphicData uri="http://schemas.openxmlformats.org/drawingml/2006/table">
            <a:tbl>
              <a:tblPr/>
              <a:tblGrid>
                <a:gridCol w="53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922261-9CC8-774C-8026-7302A5C9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2085076"/>
            <a:ext cx="4504962" cy="2959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r>
              <a:rPr lang="en-US" altLang="en-US" sz="1800" i="1" dirty="0">
                <a:ea typeface="ＭＳ Ｐゴシック" panose="020B0600070205080204" pitchFamily="34" charset="-128"/>
              </a:rPr>
              <a:t>Machine Learning (ML)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driving many powerful applications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ML utilizes algorithms </a:t>
            </a:r>
            <a:r>
              <a:rPr lang="en-US" altLang="en-US" sz="1600">
                <a:ea typeface="ＭＳ Ｐゴシック" panose="020B0600070205080204" pitchFamily="34" charset="-128"/>
              </a:rPr>
              <a:t>to process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(potentially large) data sets to improve problem solving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historically, has been seen as a subdiscipline of Artificial Intelligence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new discipline Data Science utilizes ML to process (potentially large) data sets to discover patterns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this process is known as Data Mining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spcBef>
                <a:spcPct val="400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Machine Learning relies heavily 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supervised learning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are trained by providing sample inputs and classifications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algorithms learn to recognize patterns and classify new inputs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7" y="1524000"/>
            <a:ext cx="8229600" cy="5181600"/>
          </a:xfrm>
        </p:spPr>
        <p:txBody>
          <a:bodyPr/>
          <a:lstStyle/>
          <a:p>
            <a:r>
              <a:rPr lang="en-US" sz="1800" dirty="0"/>
              <a:t>Optical Character Recognition is used by devices (e.g., phones, tablets, scanners) to extract text from images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400" dirty="0"/>
              <a:t>when scanning printed text, each font has slight variations</a:t>
            </a:r>
          </a:p>
          <a:p>
            <a:pPr lvl="1"/>
            <a:r>
              <a:rPr lang="en-US" sz="1400" dirty="0"/>
              <a:t>handwriting can have extreme variations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programming every variation would be impossible</a:t>
            </a:r>
          </a:p>
          <a:p>
            <a:pPr lvl="1"/>
            <a:r>
              <a:rPr lang="en-US" sz="1400" dirty="0"/>
              <a:t>instead, provide numerous examples and have the program learn to identify</a:t>
            </a:r>
          </a:p>
          <a:p>
            <a:pPr lvl="2"/>
            <a:r>
              <a:rPr lang="en-US" sz="1200" dirty="0"/>
              <a:t>essentially, the program deduces which features are essential to each character</a:t>
            </a:r>
          </a:p>
          <a:p>
            <a:pPr lvl="2"/>
            <a:r>
              <a:rPr lang="en-US" sz="1200" dirty="0"/>
              <a:t>uses those features to classify new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074" name="Picture 2" descr="how ocr works">
            <a:extLst>
              <a:ext uri="{FF2B5EF4-FFF2-40B4-BE49-F238E27FC236}">
                <a16:creationId xmlns:a16="http://schemas.microsoft.com/office/drawing/2014/main" id="{9F32AA7A-533E-6CD6-B04A-6F9D06B11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27808" r="-1563" b="27259"/>
          <a:stretch/>
        </p:blipFill>
        <p:spPr bwMode="auto">
          <a:xfrm>
            <a:off x="2482927" y="2410405"/>
            <a:ext cx="4191000" cy="11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1A4F-C81C-5368-0EBB-6286CE97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410044"/>
            <a:ext cx="4191000" cy="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similarly, facial recognition software identifies facial features (e.g., distance between eyes, ear size)</a:t>
            </a:r>
          </a:p>
          <a:p>
            <a:pPr lvl="1"/>
            <a:r>
              <a:rPr lang="en-US" sz="1400" dirty="0"/>
              <a:t>can then match those features against new images to identify people</a:t>
            </a:r>
          </a:p>
          <a:p>
            <a:pPr lvl="1"/>
            <a:r>
              <a:rPr lang="en-US" sz="1400" dirty="0"/>
              <a:t>since many features persist regardless of lighting or perspective, can be effective under varying conditions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many smartphones utilize facial recognition for security</a:t>
            </a:r>
            <a:endParaRPr lang="en-US" sz="1200" dirty="0"/>
          </a:p>
          <a:p>
            <a:pPr lvl="1"/>
            <a:r>
              <a:rPr lang="en-US" sz="1400" dirty="0"/>
              <a:t>has been used by law enforcement, but false matches and biases have caused many to rethink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5ED08-FA83-46FD-522B-AE38B121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3691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autonomous vehicles utilize cameras, radar, lidar (light detection) and even GPS sense their surroundings</a:t>
            </a:r>
          </a:p>
          <a:p>
            <a:pPr lvl="1"/>
            <a:r>
              <a:rPr lang="en-US" sz="1400" dirty="0"/>
              <a:t>they are programmed to react under specific circumstance, but learn to apply rules to new situations</a:t>
            </a:r>
          </a:p>
          <a:p>
            <a:pPr lvl="1"/>
            <a:r>
              <a:rPr lang="en-US" sz="1400" dirty="0"/>
              <a:t>they can improve over time as new circumstances are experienced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July-Oct 2022, 605 reported crashes by </a:t>
            </a:r>
            <a:r>
              <a:rPr lang="en-US" sz="1400" i="1" dirty="0"/>
              <a:t>advanced driver assistance </a:t>
            </a:r>
            <a:r>
              <a:rPr lang="en-US" sz="1400" dirty="0"/>
              <a:t>vehicles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146" name="Picture 2" descr="5 Ways Self-Driving Cars Could Make Our World (And Our Lives) Better">
            <a:extLst>
              <a:ext uri="{FF2B5EF4-FFF2-40B4-BE49-F238E27FC236}">
                <a16:creationId xmlns:a16="http://schemas.microsoft.com/office/drawing/2014/main" id="{A56DE389-523F-9A9C-84C4-A78C6D98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071813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r>
              <a:rPr lang="en-US" sz="1800" dirty="0" err="1"/>
              <a:t>ChatGPT</a:t>
            </a:r>
            <a:r>
              <a:rPr lang="en-US" sz="1800" dirty="0"/>
              <a:t> (Chat Generative Pre-trained Transformer) was released in Nov 2022 by </a:t>
            </a:r>
            <a:r>
              <a:rPr lang="en-US" sz="1800" dirty="0" err="1"/>
              <a:t>OpenAI</a:t>
            </a:r>
            <a:endParaRPr lang="en-US" sz="1800" dirty="0"/>
          </a:p>
          <a:p>
            <a:pPr lvl="1"/>
            <a:r>
              <a:rPr lang="en-US" sz="1400" dirty="0"/>
              <a:t>was trained by providing recorded conversations and also utilized human trainers to provide feedback</a:t>
            </a:r>
          </a:p>
          <a:p>
            <a:pPr lvl="1"/>
            <a:r>
              <a:rPr lang="en-US" sz="1400" dirty="0"/>
              <a:t>in addition to carry on on a conversation, can write code, music, poems, …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82C6E-B6BE-A2D8-EC83-4271861A4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72065"/>
            <a:ext cx="4800600" cy="408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5B85B-F35D-ACFC-01C1-136077581B8A}"/>
              </a:ext>
            </a:extLst>
          </p:cNvPr>
          <p:cNvSpPr txBox="1"/>
          <p:nvPr/>
        </p:nvSpPr>
        <p:spPr>
          <a:xfrm>
            <a:off x="5562600" y="3480753"/>
            <a:ext cx="327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n-US" sz="1600" dirty="0"/>
              <a:t>how will tools like this change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education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writing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software development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tech support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246408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D478-030B-00A0-1CCD-55519095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E3768-C966-2595-CB57-82E7410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56AD51-5D59-AB08-F2F9-3963760E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308253"/>
            <a:ext cx="2514600" cy="4759325"/>
          </a:xfrm>
        </p:spPr>
        <p:txBody>
          <a:bodyPr/>
          <a:lstStyle/>
          <a:p>
            <a:pPr marL="9525" indent="0"/>
            <a:r>
              <a:rPr lang="en-US" sz="1600" dirty="0"/>
              <a:t>it was estimated that 1.1 trillion MB of data was generated every day in 2021</a:t>
            </a:r>
          </a:p>
          <a:p>
            <a:pPr marL="9525" indent="0"/>
            <a:endParaRPr lang="en-US" sz="1600" dirty="0"/>
          </a:p>
          <a:p>
            <a:pPr marL="9525" indent="0"/>
            <a:r>
              <a:rPr lang="en-US" sz="1600" dirty="0"/>
              <a:t>Data Science is a discipline that focuses on extracting patterns and trends from data</a:t>
            </a:r>
          </a:p>
          <a:p>
            <a:pPr marL="409575" lvl="1" indent="-180975"/>
            <a:r>
              <a:rPr lang="en-US" sz="1200" dirty="0"/>
              <a:t>relies on Machine Learning to process the massive amounts of data and learn what features are significant </a:t>
            </a:r>
          </a:p>
        </p:txBody>
      </p:sp>
      <p:pic>
        <p:nvPicPr>
          <p:cNvPr id="8194" name="Picture 2" descr="Visualizing a minute on the Internet in 2021">
            <a:extLst>
              <a:ext uri="{FF2B5EF4-FFF2-40B4-BE49-F238E27FC236}">
                <a16:creationId xmlns:a16="http://schemas.microsoft.com/office/drawing/2014/main" id="{C428C33B-EB3B-AE22-DC4F-9C1320A6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08253"/>
            <a:ext cx="562991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C025C1-6854-9E40-A0DB-C8203EAD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43EDDF-FDE6-6845-9BC7-4DF46E2DF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at the core of most Machine Learning algorithms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neural networks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neural network mimics the structure of the human brain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utilizes supervised learning to develop proficiency in recognizing patterns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neural nets predate modern computers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first invented by McCulloch and Pitts in 1943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487D6CD4-CFC2-D243-8C04-0C44FDC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4331F1-691E-334E-BA93-0DBA6A297845}" type="slidenum">
              <a:rPr lang="en-US" altLang="en-US" sz="1400">
                <a:solidFill>
                  <a:srgbClr val="FF0000"/>
                </a:solidFill>
              </a:rPr>
              <a:pPr/>
              <a:t>8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CD876ED1-3D3D-4D46-AFE4-DC7323EF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9250" indent="-2222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u="sng" dirty="0"/>
              <a:t>general brain architecture: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many (relatively) slow neurons, interconnected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dendrites serve as input devices (receive electrical impulses from other neurons)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cell body "sums" inputs from the dendrites (possibly inhibiting or exciting)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if sum exceeds some threshold, the neuron fires an output impulse along axon</a:t>
            </a:r>
          </a:p>
        </p:txBody>
      </p:sp>
      <p:pic>
        <p:nvPicPr>
          <p:cNvPr id="238599" name="Picture 7" descr="neuron">
            <a:extLst>
              <a:ext uri="{FF2B5EF4-FFF2-40B4-BE49-F238E27FC236}">
                <a16:creationId xmlns:a16="http://schemas.microsoft.com/office/drawing/2014/main" id="{68BF4DDD-C497-B547-9FB2-B6208668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495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2C3B575-E31C-284D-9037-A992DD0B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Neurons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14040C01-031C-1343-98C1-F98D6604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077200" cy="142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McCulloch &amp; Pitts (1943) described an artificial neuron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inputs are binary: 0 (no input signal) or 1 (input signal)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each input has a weight associated with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activation function multiplies each input value by its weight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sum of the weighted inputs &gt;= </a:t>
            </a:r>
            <a:r>
              <a:rPr lang="en-US" altLang="en-US" sz="1400" b="1" dirty="0">
                <a:ea typeface="ＭＳ Ｐゴシック" panose="020B0600070205080204" pitchFamily="34" charset="-128"/>
                <a:sym typeface="Symbol" pitchFamily="2" charset="2"/>
              </a:rPr>
              <a:t>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then the neuron fires (outputs 1), else doesn't fire (outputs 0)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09E3FC10-4160-2D46-9B72-6671311A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F871D75-45D3-E949-9231-880B3ECE82BA}" type="slidenum">
              <a:rPr lang="en-US" altLang="en-US" sz="1400">
                <a:solidFill>
                  <a:srgbClr val="FF0000"/>
                </a:solidFill>
              </a:rPr>
              <a:pPr/>
              <a:t>9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24E2ED0-9C49-A54F-AD84-C4E908B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214438"/>
            <a:ext cx="82883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/>
              <a:t>neural networks are based on the brain metaphor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>
                <a:sym typeface="Wingdings" pitchFamily="2" charset="2"/>
              </a:rPr>
              <a:t>large number of simple, neuron-like processing elements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large number of weighted connections between neurons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1400" i="1"/>
              <a:t>note: the weights encode information, not symbols!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parallel, distributed control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emphasis on learning</a:t>
            </a: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2843E2EC-E7B9-E14B-9687-F7A2FD77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683125"/>
            <a:ext cx="2873375" cy="74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&gt;=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output = 1</a:t>
            </a:r>
          </a:p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&lt;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  output = 0</a:t>
            </a:r>
          </a:p>
        </p:txBody>
      </p:sp>
      <p:graphicFrame>
        <p:nvGraphicFramePr>
          <p:cNvPr id="196615" name="Object 2">
            <a:extLst>
              <a:ext uri="{FF2B5EF4-FFF2-40B4-BE49-F238E27FC236}">
                <a16:creationId xmlns:a16="http://schemas.microsoft.com/office/drawing/2014/main" id="{21F304AC-A43F-5E48-949C-BCA3CA46E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4138613"/>
          <a:ext cx="233521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9202400" imgH="22072600" progId="Visio.Drawing.5">
                  <p:embed/>
                </p:oleObj>
              </mc:Choice>
              <mc:Fallback>
                <p:oleObj name="VISIO" r:id="rId3" imgW="19202400" imgH="22072600" progId="Visio.Drawing.5">
                  <p:embed/>
                  <p:pic>
                    <p:nvPicPr>
                      <p:cNvPr id="196615" name="Object 2">
                        <a:extLst>
                          <a:ext uri="{FF2B5EF4-FFF2-40B4-BE49-F238E27FC236}">
                            <a16:creationId xmlns:a16="http://schemas.microsoft.com/office/drawing/2014/main" id="{21F304AC-A43F-5E48-949C-BCA3CA46E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4138613"/>
                        <a:ext cx="2335212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4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  <p:bldP spid="196614" grpId="0" animBg="1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2564</TotalTime>
  <Words>1481</Words>
  <Application>Microsoft Macintosh PowerPoint</Application>
  <PresentationFormat>On-screen Show (4:3)</PresentationFormat>
  <Paragraphs>268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TT Norms</vt:lpstr>
      <vt:lpstr>Tw Cen MT Condensed Extra Bold</vt:lpstr>
      <vt:lpstr>Verdana</vt:lpstr>
      <vt:lpstr>Wingdings</vt:lpstr>
      <vt:lpstr>Book3e</vt:lpstr>
      <vt:lpstr>VISIO</vt:lpstr>
      <vt:lpstr>Computer Science: Concepts &amp; Explorations  David Reed, Creighton University  </vt:lpstr>
      <vt:lpstr>Machine Learning</vt:lpstr>
      <vt:lpstr>Example: OCR</vt:lpstr>
      <vt:lpstr>Example: facial recognition</vt:lpstr>
      <vt:lpstr>Example: self-driving cars</vt:lpstr>
      <vt:lpstr>Example: chatbots</vt:lpstr>
      <vt:lpstr>Example: data mining</vt:lpstr>
      <vt:lpstr>Neural Networks</vt:lpstr>
      <vt:lpstr>Artificial Neurons</vt:lpstr>
      <vt:lpstr>Computation via Neurons</vt:lpstr>
      <vt:lpstr>Learning Algorithm</vt:lpstr>
      <vt:lpstr>Generalization problem</vt:lpstr>
      <vt:lpstr>Neural Net Applications</vt:lpstr>
      <vt:lpstr>NN example</vt:lpstr>
      <vt:lpstr>NN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82</cp:revision>
  <cp:lastPrinted>1601-01-01T00:00:00Z</cp:lastPrinted>
  <dcterms:created xsi:type="dcterms:W3CDTF">2013-09-18T18:19:23Z</dcterms:created>
  <dcterms:modified xsi:type="dcterms:W3CDTF">2023-09-13T03:54:24Z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