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3" r:id="rId3"/>
    <p:sldId id="334" r:id="rId4"/>
    <p:sldId id="335" r:id="rId5"/>
    <p:sldId id="489" r:id="rId6"/>
    <p:sldId id="487" r:id="rId7"/>
    <p:sldId id="301" r:id="rId8"/>
    <p:sldId id="477" r:id="rId9"/>
    <p:sldId id="481" r:id="rId10"/>
    <p:sldId id="482" r:id="rId11"/>
    <p:sldId id="490" r:id="rId12"/>
    <p:sldId id="483" r:id="rId13"/>
    <p:sldId id="478" r:id="rId14"/>
    <p:sldId id="48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12/1/25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00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09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5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A289-4D32-CD7B-1B0E-DDBEFA8DF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6BD52-FC11-132C-C56D-B5C506C5D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652B1-107D-8D90-C8C6-796147BE8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98E60-2450-75E4-D401-A7C3A1020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4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Course Overview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and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Final Exam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2743200" y="4278630"/>
            <a:ext cx="3657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remember: there is lots of partial credit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1</a:t>
            </a:r>
            <a:r>
              <a:rPr lang="en-US" sz="1400" baseline="30000" dirty="0"/>
              <a:t>st</a:t>
            </a:r>
            <a:r>
              <a:rPr lang="en-US" sz="1400" dirty="0"/>
              <a:t> positive impact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2</a:t>
            </a:r>
            <a:r>
              <a:rPr lang="en-US" sz="1400" baseline="30000" dirty="0"/>
              <a:t>nd</a:t>
            </a:r>
            <a:r>
              <a:rPr lang="en-US" sz="1400" dirty="0"/>
              <a:t> positive impact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accompanying neg.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9CFB3-C295-3E9A-0A41-2846CF84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327785"/>
            <a:ext cx="7175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269CE-5862-150A-1482-87ABE919B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0085-DB83-0C02-D656-CCC893D3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47FB-781C-F292-055E-4AD33337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8DD08-395B-4C92-A747-3A4B46C81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326"/>
          <a:stretch>
            <a:fillRect/>
          </a:stretch>
        </p:blipFill>
        <p:spPr>
          <a:xfrm>
            <a:off x="457200" y="2919211"/>
            <a:ext cx="6400800" cy="3786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44095-CE3D-850F-2028-BE352C860B59}"/>
              </a:ext>
            </a:extLst>
          </p:cNvPr>
          <p:cNvSpPr txBox="1"/>
          <p:nvPr/>
        </p:nvSpPr>
        <p:spPr>
          <a:xfrm>
            <a:off x="780958" y="1295400"/>
            <a:ext cx="7582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will emphasize new material/skills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400" dirty="0"/>
              <a:t>but build on earlier materials/skills </a:t>
            </a:r>
          </a:p>
          <a:p>
            <a:endParaRPr lang="en-US" sz="1400" dirty="0"/>
          </a:p>
          <a:p>
            <a:r>
              <a:rPr lang="en-US" sz="1400" dirty="0"/>
              <a:t>multi-part questions: e.g., describe page, explain elements/behavior, add features</a:t>
            </a:r>
          </a:p>
          <a:p>
            <a:pPr marL="514350" lvl="1" indent="-285750">
              <a:buFont typeface="Wingdings" pitchFamily="2" charset="2"/>
              <a:buChar char="§"/>
            </a:pPr>
            <a:endParaRPr lang="en-US" sz="1400" dirty="0"/>
          </a:p>
          <a:p>
            <a:pPr marL="9525" lvl="1"/>
            <a:r>
              <a:rPr lang="en-US" sz="1400" dirty="0"/>
              <a:t>MAXIMIZE PARTIAL CREDIT!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695EB-AFEF-F472-67E3-6DA80523B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14088"/>
            <a:ext cx="4660900" cy="2017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727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AAEBD-6515-FB06-3A75-426ADD6E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71" y="1234784"/>
            <a:ext cx="7772400" cy="54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Sheets (linked from online syllabus)</a:t>
            </a:r>
          </a:p>
          <a:p>
            <a:pPr lvl="1"/>
            <a:r>
              <a:rPr lang="en-US" sz="1600" dirty="0"/>
              <a:t>final exam review gives more conceptual overview of the class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reflect on earlier test performances</a:t>
            </a:r>
          </a:p>
          <a:p>
            <a:pPr lvl="2"/>
            <a:r>
              <a:rPr lang="en-US" sz="1600" dirty="0"/>
              <a:t>did your previous study strategy work well?</a:t>
            </a:r>
          </a:p>
          <a:p>
            <a:pPr lvl="2"/>
            <a:r>
              <a:rPr lang="en-US" sz="1600" dirty="0"/>
              <a:t>did you do better/worse on one type of question?</a:t>
            </a:r>
          </a:p>
          <a:p>
            <a:pPr marL="914400" lvl="2" indent="0">
              <a:buNone/>
            </a:pPr>
            <a:endParaRPr lang="en-US" sz="16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review both Concepts &amp; Explorations chapters</a:t>
            </a:r>
          </a:p>
          <a:p>
            <a:pPr lvl="2"/>
            <a:r>
              <a:rPr lang="en-US" sz="1600" dirty="0"/>
              <a:t>reread chapters as needed for details</a:t>
            </a:r>
          </a:p>
          <a:p>
            <a:pPr lvl="2"/>
            <a:r>
              <a:rPr lang="en-US" sz="1600" dirty="0"/>
              <a:t>summaries at end of chapters are also useful for review</a:t>
            </a:r>
          </a:p>
          <a:p>
            <a:pPr lvl="2"/>
            <a:r>
              <a:rPr lang="en-US" sz="1600" dirty="0"/>
              <a:t>quick-check and reviews questions are fair game</a:t>
            </a:r>
          </a:p>
          <a:p>
            <a:pPr lvl="2"/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know difference between HTML and JavaScript</a:t>
            </a:r>
          </a:p>
          <a:p>
            <a:pPr marL="1200150" lvl="2" indent="-342900"/>
            <a:r>
              <a:rPr lang="en-US" sz="1600" dirty="0"/>
              <a:t>if controlling the look of the page, then HTML</a:t>
            </a:r>
          </a:p>
          <a:p>
            <a:pPr marL="1200150" lvl="2" indent="-342900"/>
            <a:r>
              <a:rPr lang="en-US" sz="1600" dirty="0"/>
              <a:t>if controlling the behavior of the page, then JavaScript</a:t>
            </a:r>
          </a:p>
          <a:p>
            <a:pPr marL="914400" lvl="2" indent="0">
              <a:buNone/>
            </a:pPr>
            <a:endParaRPr lang="en-US" sz="1400" dirty="0"/>
          </a:p>
          <a:p>
            <a:pPr marL="57150" indent="0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marL="800100" lvl="1" indent="-342900">
              <a:buFont typeface="+mj-lt"/>
              <a:buAutoNum type="arabicPeriod" startAt="4"/>
            </a:pPr>
            <a:r>
              <a:rPr lang="en-US" sz="1800" dirty="0"/>
              <a:t>review projects &amp; labs - </a:t>
            </a:r>
            <a:r>
              <a:rPr lang="en-US" sz="1600" dirty="0"/>
              <a:t>familiarize with recurring patterns</a:t>
            </a:r>
          </a:p>
          <a:p>
            <a:pPr lvl="2"/>
            <a:r>
              <a:rPr lang="en-US" sz="1600" dirty="0"/>
              <a:t>e.g., page that calculates</a:t>
            </a:r>
          </a:p>
          <a:p>
            <a:pPr lvl="3"/>
            <a:r>
              <a:rPr lang="en-US" sz="1400" dirty="0"/>
              <a:t>number boxes for input, button, p/div for output</a:t>
            </a:r>
          </a:p>
          <a:p>
            <a:pPr lvl="3"/>
            <a:r>
              <a:rPr lang="en-US" sz="1400" dirty="0"/>
              <a:t>function called to access boxes, do calculation, display result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e.g., page with random image and/or caption</a:t>
            </a:r>
          </a:p>
          <a:p>
            <a:pPr lvl="3"/>
            <a:r>
              <a:rPr lang="en-US" sz="1400" dirty="0"/>
              <a:t>image, button, p/div for caption</a:t>
            </a:r>
          </a:p>
          <a:p>
            <a:pPr lvl="3"/>
            <a:r>
              <a:rPr lang="en-US" sz="1400" dirty="0"/>
              <a:t>load random.js library using script element w/ src attribute</a:t>
            </a:r>
          </a:p>
          <a:p>
            <a:pPr lvl="3"/>
            <a:r>
              <a:rPr lang="en-US" sz="1400" dirty="0"/>
              <a:t>function called to select random value (using RandomInt or RandomOneOf), change image by assigning src attribute, change caption by assigning innerHTML attribute</a:t>
            </a:r>
          </a:p>
          <a:p>
            <a:pPr lvl="2"/>
            <a:endParaRPr lang="en-US" sz="1400" dirty="0"/>
          </a:p>
          <a:p>
            <a:pPr lvl="2"/>
            <a:r>
              <a:rPr lang="en-US" sz="1600" dirty="0"/>
              <a:t>e.g., input verification</a:t>
            </a:r>
          </a:p>
          <a:p>
            <a:pPr lvl="3"/>
            <a:r>
              <a:rPr lang="en-US" sz="1400" dirty="0"/>
              <a:t>text or number boxes, button</a:t>
            </a:r>
          </a:p>
          <a:p>
            <a:pPr lvl="3"/>
            <a:r>
              <a:rPr lang="en-US" sz="1400" dirty="0"/>
              <a:t>if statement checks box contents: if empty, show warning; else, proceed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e.g., counter in page</a:t>
            </a:r>
          </a:p>
          <a:p>
            <a:pPr lvl="3"/>
            <a:r>
              <a:rPr lang="en-US" sz="1400" dirty="0"/>
              <a:t>global variable initialized to 0</a:t>
            </a:r>
          </a:p>
          <a:p>
            <a:pPr lvl="3"/>
            <a:r>
              <a:rPr lang="en-US" sz="1400" dirty="0"/>
              <a:t>increment in function when event occurs, update the page</a:t>
            </a:r>
          </a:p>
          <a:p>
            <a:pPr lvl="3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511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DAFB5-05AB-D115-5F26-1F7C4F30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7772400" cy="585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92E14-5D9B-5222-6B55-277B6DB8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25" y="1156661"/>
            <a:ext cx="8221475" cy="55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9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D4F94-BBB9-E05E-444D-8EDF9A9BF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25" y="1277847"/>
            <a:ext cx="8221475" cy="55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0DE2-0E08-DF2D-EBD9-39768B41C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D45E-A4BD-B49E-32B5-20163EE4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D83A4-4635-8D43-7EC5-2BB53776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BDECF-102C-66A9-A8E2-679E52D12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9" y="1524000"/>
            <a:ext cx="8189916" cy="42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Final exam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194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SECTION C: Friday, Dec 12		8:00-9:40	HLSB 246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SECTION D: Wednesday, Dec 10	1:00-2:40	HLSB 244</a:t>
            </a: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similar format as Test1 &amp; Test2, but longer (100 min.)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Lockdown browser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your assigned seat (unless arranged)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practice questions available in Blueline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4525962"/>
            <a:ext cx="8229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similar types of questions as Test1 &amp; Test2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synthesis &amp; application: describe/modify HTML and/or JavaScript</a:t>
            </a:r>
          </a:p>
          <a:p>
            <a:pPr lvl="1">
              <a:buFont typeface="+mj-lt"/>
              <a:buAutoNum type="arabicPeriod"/>
            </a:pPr>
            <a:endParaRPr lang="en-US" sz="1600" kern="0" dirty="0"/>
          </a:p>
          <a:p>
            <a:pPr marL="0" indent="0"/>
            <a:r>
              <a:rPr lang="en-US" sz="1800" kern="0" dirty="0"/>
              <a:t>there will be 5 extra points (out of 100) on the test</a:t>
            </a:r>
          </a:p>
        </p:txBody>
      </p:sp>
    </p:spTree>
    <p:extLst>
      <p:ext uri="{BB962C8B-B14F-4D97-AF65-F5344CB8AC3E}">
        <p14:creationId xmlns:p14="http://schemas.microsoft.com/office/powerpoint/2010/main" val="16287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Final exam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the exam is cumulative, but will emphasize material since Test2</a:t>
            </a:r>
          </a:p>
          <a:p>
            <a:pPr lvl="1"/>
            <a:endParaRPr lang="en-US" sz="1400" kern="0" dirty="0"/>
          </a:p>
          <a:p>
            <a:pPr lvl="1"/>
            <a:r>
              <a:rPr lang="en-US" sz="1400" kern="0" dirty="0"/>
              <a:t>C8 (Inside Data): analog vs. digital, binary numbers, reals, characters</a:t>
            </a:r>
          </a:p>
          <a:p>
            <a:pPr lvl="1"/>
            <a:r>
              <a:rPr lang="en-US" sz="1400" kern="0" dirty="0"/>
              <a:t>C9 (Inside Multimedia): sound/image/video repr., lossy vs. lossless compression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C11 (Impact on Society): positives &amp; negatives (e.g., digital cash/identity theft)</a:t>
            </a:r>
          </a:p>
          <a:p>
            <a:pPr lvl="1"/>
            <a:endParaRPr lang="en-US" sz="1400" kern="0" dirty="0">
              <a:sym typeface="Wingdings" pitchFamily="2" charset="2"/>
            </a:endParaRPr>
          </a:p>
          <a:p>
            <a:pPr lvl="1"/>
            <a:r>
              <a:rPr lang="en-US" sz="1400" kern="0" dirty="0">
                <a:sym typeface="Wingdings" pitchFamily="2" charset="2"/>
              </a:rPr>
              <a:t>X7 (Functions &amp; Libraries): parameters, return, libraries (random.js)</a:t>
            </a:r>
          </a:p>
          <a:p>
            <a:pPr lvl="2"/>
            <a:r>
              <a:rPr lang="en-US" sz="1200" kern="0" dirty="0">
                <a:sym typeface="Wingdings" pitchFamily="2" charset="2"/>
              </a:rPr>
              <a:t>projects: ESP test, Oracle of the Internet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X8 (Making Choices):if statement, cascading if-else, global variables</a:t>
            </a:r>
          </a:p>
          <a:p>
            <a:pPr lvl="2"/>
            <a:r>
              <a:rPr lang="en-US" sz="1200" kern="0" dirty="0">
                <a:sym typeface="Wingdings" pitchFamily="2" charset="2"/>
              </a:rPr>
              <a:t>project: slot machine</a:t>
            </a:r>
          </a:p>
          <a:p>
            <a:pPr lvl="1"/>
            <a:endParaRPr lang="en-US" sz="1400" kern="0" dirty="0">
              <a:sym typeface="Wingdings" pitchFamily="2" charset="2"/>
            </a:endParaRPr>
          </a:p>
          <a:p>
            <a:pPr lvl="1"/>
            <a:r>
              <a:rPr lang="en-US" sz="1400" kern="0" dirty="0">
                <a:sym typeface="Wingdings" pitchFamily="2" charset="2"/>
              </a:rPr>
              <a:t>Lab 3 (Dino DNA): DNA sequences, genetic databases, search tools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Lab 4 (Random Walks): turtle graphics, simulations, scientific method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0FB7627-1651-1D44-9CE8-A0EB23EC412E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B1ED7-F1EF-1557-C427-6CFA54D1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371600"/>
            <a:ext cx="6676008" cy="2893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370D0-1D02-CFF6-3ABA-2519DDA49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038600"/>
            <a:ext cx="667600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E867B-702E-0D54-7F15-09D105F13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1295400"/>
            <a:ext cx="6235262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F9D52-C407-FC5F-D27E-D4C0BA482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591121"/>
            <a:ext cx="6165850" cy="51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2895</TotalTime>
  <Words>661</Words>
  <Application>Microsoft Macintosh PowerPoint</Application>
  <PresentationFormat>On-screen Show (4:3)</PresentationFormat>
  <Paragraphs>107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Course overview</vt:lpstr>
      <vt:lpstr>Course overview (cont.)</vt:lpstr>
      <vt:lpstr>Course overview (cont.)</vt:lpstr>
      <vt:lpstr>Course overview (cont.)</vt:lpstr>
      <vt:lpstr>Final exam</vt:lpstr>
      <vt:lpstr>Final exam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Advice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97</cp:revision>
  <cp:lastPrinted>1601-01-01T00:00:00Z</cp:lastPrinted>
  <dcterms:created xsi:type="dcterms:W3CDTF">2013-09-18T18:19:23Z</dcterms:created>
  <dcterms:modified xsi:type="dcterms:W3CDTF">2025-12-01T21:02:38Z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