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1" r:id="rId3"/>
    <p:sldId id="476" r:id="rId4"/>
    <p:sldId id="477" r:id="rId5"/>
    <p:sldId id="481" r:id="rId6"/>
    <p:sldId id="482" r:id="rId7"/>
    <p:sldId id="484" r:id="rId8"/>
    <p:sldId id="483" r:id="rId9"/>
    <p:sldId id="485" r:id="rId10"/>
    <p:sldId id="486" r:id="rId11"/>
    <p:sldId id="47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422"/>
  </p:normalViewPr>
  <p:slideViewPr>
    <p:cSldViewPr>
      <p:cViewPr varScale="1">
        <p:scale>
          <a:sx n="116" d="100"/>
          <a:sy n="116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9/21/25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62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56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D916F-FBE5-3878-91EB-AE730F7B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C5DAE-BB3C-42CF-5956-AA176F604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A23822-353D-94A0-ED6A-6AAF1137B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8EF85-CC6C-5880-D12E-2263D812E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9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respondus.com/lockdown/download.php?ID=5468440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Test1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AADBD-3517-1312-C5AB-380220EE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88CC9-8AB8-5F5B-8E2F-FC646DB0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5" y="1177486"/>
            <a:ext cx="4039441" cy="5528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5DA94-8DCB-EF61-E9FB-2E076D26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10F78-303A-A8E3-5E17-FDDEA844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4BFF7-F448-BF9F-31B2-CD80EEF766D0}"/>
              </a:ext>
            </a:extLst>
          </p:cNvPr>
          <p:cNvSpPr txBox="1"/>
          <p:nvPr/>
        </p:nvSpPr>
        <p:spPr>
          <a:xfrm>
            <a:off x="3733800" y="3657600"/>
            <a:ext cx="426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dirty="0">
                <a:solidFill>
                  <a:srgbClr val="FF0000"/>
                </a:solidFill>
              </a:rPr>
              <a:t>add at line 23: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D800B-7D2E-CD53-C133-F80D5804C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838" y="1600200"/>
            <a:ext cx="5073962" cy="1639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ECC9A1-F88D-01AB-7B03-B8881DD4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105" y="4114800"/>
            <a:ext cx="6494295" cy="569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3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 (linked from online syllabus)</a:t>
            </a:r>
          </a:p>
          <a:p>
            <a:pPr lvl="1"/>
            <a:r>
              <a:rPr lang="en-US" sz="1400" dirty="0"/>
              <a:t>provides outline of course by topics</a:t>
            </a:r>
          </a:p>
          <a:p>
            <a:pPr lvl="1"/>
            <a:r>
              <a:rPr lang="en-US" sz="1400" dirty="0"/>
              <a:t>serves as a good study guide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the chapters (especially summaries at end)</a:t>
            </a:r>
          </a:p>
          <a:p>
            <a:pPr lvl="2"/>
            <a:r>
              <a:rPr lang="en-US" sz="1600" dirty="0"/>
              <a:t>C chapters: look at review questions at end</a:t>
            </a:r>
          </a:p>
          <a:p>
            <a:pPr lvl="2"/>
            <a:r>
              <a:rPr lang="en-US" sz="1600" dirty="0"/>
              <a:t>X chapters: try some of the exercises</a:t>
            </a:r>
            <a:endParaRPr lang="en-US" sz="18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review projects and quiz questions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reference outside sources (if needed)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57150" indent="0"/>
            <a:r>
              <a:rPr lang="en-US" sz="2000" dirty="0"/>
              <a:t>consider a study group &amp; share your understanding</a:t>
            </a:r>
          </a:p>
          <a:p>
            <a:pPr marL="57150" indent="0"/>
            <a:endParaRPr lang="en-US" sz="2000" dirty="0"/>
          </a:p>
          <a:p>
            <a:pPr marL="57150" indent="0"/>
            <a:r>
              <a:rPr lang="en-US" sz="2000" dirty="0"/>
              <a:t>utilize instructor and TA office 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6670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test is Tuesday, Sep 23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75 minutes (but shouldn't take that long)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</a:t>
            </a:r>
            <a:r>
              <a:rPr lang="en-US" altLang="en-US" sz="1600" dirty="0">
                <a:ea typeface="ＭＳ Ｐゴシック" panose="020B0600070205080204" pitchFamily="34" charset="-128"/>
                <a:hlinkClick r:id="rId2"/>
              </a:rPr>
              <a:t>Lockdown browser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I'd recommend coming a few minutes early to get set up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our regular classroom </a:t>
            </a:r>
          </a:p>
          <a:p>
            <a:pPr lvl="2"/>
            <a:r>
              <a:rPr lang="en-US" altLang="en-US" sz="12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you MUST sit in your assigned seat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73C8CE-50F4-DC28-CE2B-9998143A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382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sz="1800" kern="0" dirty="0">
                <a:ea typeface="ＭＳ Ｐゴシック" panose="020B0600070205080204" pitchFamily="34" charset="-128"/>
              </a:rPr>
              <a:t>a practice test is available in Blueline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same format &amp; approximate length of actual test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can see answers after you complete the test, can retake if you desire</a:t>
            </a:r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does not affect your grade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but HIGHLY recommended to help you prepare for the test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requires Lockdown browser, so a good way to verify your installation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Test1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three types of questions on the test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synthesis &amp; application: describe/modify HTML</a:t>
            </a:r>
          </a:p>
          <a:p>
            <a:pPr lvl="1">
              <a:buFont typeface="+mj-lt"/>
              <a:buAutoNum type="arabicPeriod"/>
            </a:pPr>
            <a:endParaRPr lang="en-US" sz="1800" dirty="0"/>
          </a:p>
          <a:p>
            <a:r>
              <a:rPr lang="en-US" sz="1800" dirty="0"/>
              <a:t>test will be graded out of 50 points</a:t>
            </a:r>
          </a:p>
          <a:p>
            <a:pPr lvl="1"/>
            <a:r>
              <a:rPr lang="en-US" sz="1600" dirty="0"/>
              <a:t>however, there will be 52 points available</a:t>
            </a:r>
          </a:p>
          <a:p>
            <a:pPr lvl="2"/>
            <a:r>
              <a:rPr lang="en-US" sz="1400" dirty="0"/>
              <a:t>mistakes/brain freezes happen during a test, I understand that</a:t>
            </a:r>
          </a:p>
          <a:p>
            <a:pPr lvl="2"/>
            <a:r>
              <a:rPr lang="en-US" sz="1400" dirty="0"/>
              <a:t>you can miss two points and still get a perfect score!</a:t>
            </a:r>
          </a:p>
          <a:p>
            <a:pPr lvl="1"/>
            <a:endParaRPr lang="en-US" sz="1400" dirty="0"/>
          </a:p>
          <a:p>
            <a:r>
              <a:rPr lang="en-US" sz="1800" dirty="0"/>
              <a:t>time management is important</a:t>
            </a:r>
          </a:p>
          <a:p>
            <a:pPr lvl="1"/>
            <a:r>
              <a:rPr lang="en-US" sz="1600" dirty="0"/>
              <a:t>52 points in 75 minutes </a:t>
            </a:r>
            <a:r>
              <a:rPr lang="en-US" sz="1600" dirty="0">
                <a:sym typeface="Wingdings" pitchFamily="2" charset="2"/>
              </a:rPr>
              <a:t> roughly 1.5 minutes per point</a:t>
            </a:r>
          </a:p>
          <a:p>
            <a:pPr lvl="1"/>
            <a:r>
              <a:rPr lang="en-US" sz="1600" dirty="0">
                <a:sym typeface="Wingdings" pitchFamily="2" charset="2"/>
              </a:rPr>
              <a:t>so, don't spend 5 minutes thinking about a 1-point T/F question</a:t>
            </a:r>
          </a:p>
          <a:p>
            <a:pPr lvl="1"/>
            <a:r>
              <a:rPr lang="en-US" sz="1600" dirty="0">
                <a:sym typeface="Wingdings" pitchFamily="2" charset="2"/>
              </a:rPr>
              <a:t>application questions have multiple parts &amp; appear towards the end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01B60-A5CE-01AE-442B-56592BC6F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965278" cy="3279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4B954-8418-C96A-849B-2D5A026F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3329"/>
            <a:ext cx="6096000" cy="33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5466D-D617-AF9F-DFEA-517D5A9B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6019800" cy="4169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7F9FC-6194-BCF3-5ADF-4FCA698F3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841347"/>
            <a:ext cx="591347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029200" y="1447800"/>
            <a:ext cx="3657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a 4-point question, there will be 4 ideas I am looking for: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CPU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memory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I/O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how programmable?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typically, 3-5 sentences suffice</a:t>
            </a:r>
          </a:p>
          <a:p>
            <a:endParaRPr lang="en-US" sz="1600" dirty="0"/>
          </a:p>
          <a:p>
            <a:r>
              <a:rPr lang="en-US" sz="1600" dirty="0"/>
              <a:t>maximize partial credit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even if you don't know it all, answer what you can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485D2-6C44-3140-EFE2-326C5F8F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418788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B4BE0-989C-F380-48FB-018FE5CD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typically, these are multi-part questions</a:t>
            </a:r>
          </a:p>
          <a:p>
            <a:pPr lvl="1">
              <a:buSzPct val="140000"/>
              <a:buFont typeface="Wingdings" pitchFamily="2" charset="2"/>
              <a:buChar char="§"/>
            </a:pPr>
            <a:r>
              <a:rPr lang="en-US" sz="1600" dirty="0"/>
              <a:t>provide an example Web page (or excerpt from a page) </a:t>
            </a:r>
          </a:p>
          <a:p>
            <a:pPr lvl="1">
              <a:buSzPct val="140000"/>
              <a:buFont typeface="Wingdings" pitchFamily="2" charset="2"/>
              <a:buChar char="§"/>
            </a:pPr>
            <a:r>
              <a:rPr lang="en-US" sz="1600" dirty="0"/>
              <a:t>you may then be asked to: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describe how the page looks or behaves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make modifications to the page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add features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endParaRPr lang="en-US" sz="1400" dirty="0"/>
          </a:p>
          <a:p>
            <a:r>
              <a:rPr lang="en-US" sz="1800" dirty="0"/>
              <a:t>these questions will focus on skills you have practiced</a:t>
            </a:r>
          </a:p>
          <a:p>
            <a:pPr lvl="1"/>
            <a:r>
              <a:rPr lang="en-US" sz="1600" dirty="0"/>
              <a:t>Project 1.A &amp; 1.B: concepts of an editor, downloading an image, …</a:t>
            </a:r>
          </a:p>
          <a:p>
            <a:pPr lvl="1"/>
            <a:r>
              <a:rPr lang="en-US" sz="1600" dirty="0"/>
              <a:t>Project 2.C: HTML document, paragraphs, lists, images, links, …</a:t>
            </a:r>
          </a:p>
          <a:p>
            <a:pPr lvl="1"/>
            <a:r>
              <a:rPr lang="en-US" sz="1600" dirty="0"/>
              <a:t>Project 3.B &amp; 3.C: style attributes, text-align, font-family, list-type, …</a:t>
            </a:r>
          </a:p>
          <a:p>
            <a:pPr lvl="1"/>
            <a:endParaRPr lang="en-US" sz="1400" dirty="0"/>
          </a:p>
          <a:p>
            <a:r>
              <a:rPr lang="en-US" sz="1800" dirty="0"/>
              <a:t>maximize partial credit</a:t>
            </a:r>
          </a:p>
          <a:p>
            <a:pPr lvl="1"/>
            <a:r>
              <a:rPr lang="en-US" sz="1600" dirty="0">
                <a:sym typeface="Wingdings" pitchFamily="2" charset="2"/>
              </a:rPr>
              <a:t>even if you don't know the entire solution, you know parts</a:t>
            </a:r>
          </a:p>
          <a:p>
            <a:pPr lvl="1"/>
            <a:r>
              <a:rPr lang="en-US" sz="1600" dirty="0">
                <a:sym typeface="Wingdings" pitchFamily="2" charset="2"/>
              </a:rPr>
              <a:t>show those parts to get credit for what you do know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142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B9AC4-9413-2281-166F-EA557CD9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1" y="1219200"/>
            <a:ext cx="4218440" cy="53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3B1974-97A6-C6A2-EDBD-886DF7256BA0}"/>
              </a:ext>
            </a:extLst>
          </p:cNvPr>
          <p:cNvSpPr txBox="1"/>
          <p:nvPr/>
        </p:nvSpPr>
        <p:spPr>
          <a:xfrm>
            <a:off x="4537874" y="4100552"/>
            <a:ext cx="42608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add style attribute to body tag: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05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add at line 10:</a:t>
            </a: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BBF36D-25C6-917B-87E5-6071E42F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50" y="4610176"/>
            <a:ext cx="4332298" cy="265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CFD946-B257-6238-15F5-16E18BB44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861" y="5477020"/>
            <a:ext cx="6019800" cy="680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235C47-A6E1-DCC7-F532-A2D825760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150" y="1574025"/>
            <a:ext cx="4207740" cy="24725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3264C-05B7-A590-4AE8-76F018A5FC3B}"/>
              </a:ext>
            </a:extLst>
          </p:cNvPr>
          <p:cNvSpPr txBox="1"/>
          <p:nvPr/>
        </p:nvSpPr>
        <p:spPr>
          <a:xfrm>
            <a:off x="4297766" y="3660818"/>
            <a:ext cx="4260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surround image and heading with div</a:t>
            </a: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add at line 21: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87ADFA-4F6C-8971-8569-0C97E1A73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038600"/>
            <a:ext cx="4389875" cy="739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0DD5A-0723-C566-880D-8EAA80B7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766" y="1524000"/>
            <a:ext cx="4318717" cy="1877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FF15E-D072-40CD-81D5-D050FBD5D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155980"/>
            <a:ext cx="4260851" cy="962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B78FA-ECE2-F9AC-ECCA-2A4C7D583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25" y="1177486"/>
            <a:ext cx="4039441" cy="55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2858</TotalTime>
  <Words>599</Words>
  <Application>Microsoft Macintosh PowerPoint</Application>
  <PresentationFormat>On-screen Show (4:3)</PresentationFormat>
  <Paragraphs>121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Test1</vt:lpstr>
      <vt:lpstr>Test1 format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Synthesis/Application:</vt:lpstr>
      <vt:lpstr>Synthesis/Application: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93</cp:revision>
  <cp:lastPrinted>1601-01-01T00:00:00Z</cp:lastPrinted>
  <dcterms:created xsi:type="dcterms:W3CDTF">2013-09-18T18:19:23Z</dcterms:created>
  <dcterms:modified xsi:type="dcterms:W3CDTF">2025-09-21T15:37:59Z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