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12"/>
  </p:notesMasterIdLst>
  <p:handoutMasterIdLst>
    <p:handoutMasterId r:id="rId13"/>
  </p:handoutMasterIdLst>
  <p:sldIdLst>
    <p:sldId id="256" r:id="rId2"/>
    <p:sldId id="301" r:id="rId3"/>
    <p:sldId id="302" r:id="rId4"/>
    <p:sldId id="303" r:id="rId5"/>
    <p:sldId id="304" r:id="rId6"/>
    <p:sldId id="305" r:id="rId7"/>
    <p:sldId id="306" r:id="rId8"/>
    <p:sldId id="307" r:id="rId9"/>
    <p:sldId id="311" r:id="rId10"/>
    <p:sldId id="312"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A5A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22"/>
  </p:normalViewPr>
  <p:slideViewPr>
    <p:cSldViewPr>
      <p:cViewPr varScale="1">
        <p:scale>
          <a:sx n="116" d="100"/>
          <a:sy n="116" d="100"/>
        </p:scale>
        <p:origin x="196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184BEC-A2FC-1742-AEAE-83172C5DFEE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E538E75-5D20-0644-A7BD-216631FA6FB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44965DB-9419-934B-92EC-527D427F62C2}" type="datetime1">
              <a:rPr lang="en-US" altLang="en-US"/>
              <a:pPr>
                <a:defRPr/>
              </a:pPr>
              <a:t>10/28/24</a:t>
            </a:fld>
            <a:endParaRPr lang="en-US" altLang="en-US"/>
          </a:p>
        </p:txBody>
      </p:sp>
      <p:sp>
        <p:nvSpPr>
          <p:cNvPr id="4" name="Footer Placeholder 3">
            <a:extLst>
              <a:ext uri="{FF2B5EF4-FFF2-40B4-BE49-F238E27FC236}">
                <a16:creationId xmlns:a16="http://schemas.microsoft.com/office/drawing/2014/main" id="{A090798E-DEC9-F444-9308-46185E87194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Verdana" charset="0"/>
                <a:ea typeface="ＭＳ Ｐゴシック" charset="-128"/>
                <a:cs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55FC2035-079E-0746-BFCB-7B42AB7719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D646CBA-1971-8742-B679-F7C631B1049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5BC436D-E45A-624A-BA96-1571B43B665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4579" name="Rectangle 3">
            <a:extLst>
              <a:ext uri="{FF2B5EF4-FFF2-40B4-BE49-F238E27FC236}">
                <a16:creationId xmlns:a16="http://schemas.microsoft.com/office/drawing/2014/main" id="{645D51CA-ADC1-894C-94D6-46490B82F94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7BC468A7-B82E-EB4F-88C6-2FC5D602107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0E683FE7-1EDE-7241-8AAF-A8582D31B0F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a:extLst>
              <a:ext uri="{FF2B5EF4-FFF2-40B4-BE49-F238E27FC236}">
                <a16:creationId xmlns:a16="http://schemas.microsoft.com/office/drawing/2014/main" id="{11F07F9A-1440-B84A-A25A-98638BAE6F9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4583" name="Rectangle 7">
            <a:extLst>
              <a:ext uri="{FF2B5EF4-FFF2-40B4-BE49-F238E27FC236}">
                <a16:creationId xmlns:a16="http://schemas.microsoft.com/office/drawing/2014/main" id="{2174F6B3-BC71-0B42-8D16-8341E0BD0A0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14297A0-FDEB-FF46-8435-BEC77D26B8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57200" y="609600"/>
            <a:ext cx="5791200" cy="2819400"/>
          </a:xfrm>
          <a:noFill/>
        </p:spPr>
        <p:txBody>
          <a:bodyPr/>
          <a:lstStyle>
            <a:lvl1pPr algn="ctr">
              <a:defRPr sz="3200">
                <a:solidFill>
                  <a:srgbClr val="0A5A87"/>
                </a:solidFill>
                <a:effectLst>
                  <a:outerShdw blurRad="38100" dist="38100" dir="2700000" algn="tl">
                    <a:srgbClr val="DDDDDD"/>
                  </a:outerShdw>
                </a:effectLst>
                <a:latin typeface="Tw Cen MT Condensed Extra Bold" pitchFamily="34" charset="0"/>
              </a:defRPr>
            </a:lvl1pPr>
          </a:lstStyle>
          <a:p>
            <a:r>
              <a:rPr lang="en-US" dirty="0"/>
              <a:t>Click to edit Master title style</a:t>
            </a:r>
          </a:p>
        </p:txBody>
      </p:sp>
      <p:sp>
        <p:nvSpPr>
          <p:cNvPr id="22531" name="Rectangle 3"/>
          <p:cNvSpPr>
            <a:spLocks noGrp="1" noChangeArrowheads="1"/>
          </p:cNvSpPr>
          <p:nvPr>
            <p:ph type="subTitle" idx="1"/>
          </p:nvPr>
        </p:nvSpPr>
        <p:spPr>
          <a:xfrm>
            <a:off x="1295400" y="4425950"/>
            <a:ext cx="6477000" cy="1212850"/>
          </a:xfrm>
        </p:spPr>
        <p:txBody>
          <a:bodyPr/>
          <a:lstStyle>
            <a:lvl1pPr marL="0" indent="0" algn="ctr">
              <a:defRPr sz="2600"/>
            </a:lvl1pPr>
          </a:lstStyle>
          <a:p>
            <a:r>
              <a:rPr lang="en-US"/>
              <a:t>Click to edit Master subtitle style</a:t>
            </a:r>
          </a:p>
        </p:txBody>
      </p:sp>
      <p:sp>
        <p:nvSpPr>
          <p:cNvPr id="12" name="Rectangle 4">
            <a:extLst>
              <a:ext uri="{FF2B5EF4-FFF2-40B4-BE49-F238E27FC236}">
                <a16:creationId xmlns:a16="http://schemas.microsoft.com/office/drawing/2014/main" id="{1DA394C4-A7AE-B04D-BFE5-9ABD5C926A5E}"/>
              </a:ext>
            </a:extLst>
          </p:cNvPr>
          <p:cNvSpPr>
            <a:spLocks noGrp="1" noChangeArrowheads="1"/>
          </p:cNvSpPr>
          <p:nvPr>
            <p:ph type="dt" sz="half" idx="10"/>
          </p:nvPr>
        </p:nvSpPr>
        <p:spPr/>
        <p:txBody>
          <a:bodyPr/>
          <a:lstStyle>
            <a:lvl1pPr>
              <a:defRPr/>
            </a:lvl1pPr>
          </a:lstStyle>
          <a:p>
            <a:pPr>
              <a:defRPr/>
            </a:pPr>
            <a:endParaRPr lang="en-US"/>
          </a:p>
        </p:txBody>
      </p:sp>
      <p:sp>
        <p:nvSpPr>
          <p:cNvPr id="13" name="Rectangle 5">
            <a:extLst>
              <a:ext uri="{FF2B5EF4-FFF2-40B4-BE49-F238E27FC236}">
                <a16:creationId xmlns:a16="http://schemas.microsoft.com/office/drawing/2014/main" id="{166E6F9F-5490-C346-9E82-F6F89B4C29B3}"/>
              </a:ext>
            </a:extLst>
          </p:cNvPr>
          <p:cNvSpPr>
            <a:spLocks noGrp="1" noChangeArrowheads="1"/>
          </p:cNvSpPr>
          <p:nvPr>
            <p:ph type="ftr" sz="quarter" idx="11"/>
          </p:nvPr>
        </p:nvSpPr>
        <p:spPr/>
        <p:txBody>
          <a:bodyPr/>
          <a:lstStyle>
            <a:lvl1pPr>
              <a:defRPr/>
            </a:lvl1pPr>
          </a:lstStyle>
          <a:p>
            <a:pPr>
              <a:defRPr/>
            </a:pPr>
            <a:endParaRPr lang="en-US"/>
          </a:p>
        </p:txBody>
      </p:sp>
      <p:sp>
        <p:nvSpPr>
          <p:cNvPr id="14" name="Rectangle 6">
            <a:extLst>
              <a:ext uri="{FF2B5EF4-FFF2-40B4-BE49-F238E27FC236}">
                <a16:creationId xmlns:a16="http://schemas.microsoft.com/office/drawing/2014/main" id="{C1B8FFEF-20AB-D54F-A9D8-8960F8017141}"/>
              </a:ext>
            </a:extLst>
          </p:cNvPr>
          <p:cNvSpPr>
            <a:spLocks noGrp="1" noChangeArrowheads="1"/>
          </p:cNvSpPr>
          <p:nvPr>
            <p:ph type="sldNum" sz="quarter" idx="12"/>
          </p:nvPr>
        </p:nvSpPr>
        <p:spPr/>
        <p:txBody>
          <a:bodyPr/>
          <a:lstStyle>
            <a:lvl1pPr>
              <a:defRPr/>
            </a:lvl1pPr>
          </a:lstStyle>
          <a:p>
            <a:pPr>
              <a:defRPr/>
            </a:pPr>
            <a:fld id="{F58716BB-BC11-1746-A312-1524E1801DD6}" type="slidenum">
              <a:rPr lang="en-US" altLang="en-US"/>
              <a:pPr>
                <a:defRPr/>
              </a:pPr>
              <a:t>‹#›</a:t>
            </a:fld>
            <a:endParaRPr lang="en-US" altLang="en-US"/>
          </a:p>
        </p:txBody>
      </p:sp>
      <p:cxnSp>
        <p:nvCxnSpPr>
          <p:cNvPr id="15" name="Straight Connector 14">
            <a:extLst>
              <a:ext uri="{FF2B5EF4-FFF2-40B4-BE49-F238E27FC236}">
                <a16:creationId xmlns:a16="http://schemas.microsoft.com/office/drawing/2014/main" id="{AAE1E01F-8D84-5944-A700-0E9505E63FFF}"/>
              </a:ext>
            </a:extLst>
          </p:cNvPr>
          <p:cNvCxnSpPr/>
          <p:nvPr userDrawn="1"/>
        </p:nvCxnSpPr>
        <p:spPr bwMode="auto">
          <a:xfrm>
            <a:off x="647700" y="3962400"/>
            <a:ext cx="7848600" cy="0"/>
          </a:xfrm>
          <a:prstGeom prst="line">
            <a:avLst/>
          </a:prstGeom>
          <a:solidFill>
            <a:schemeClr val="accent1"/>
          </a:solidFill>
          <a:ln w="28575" cap="flat" cmpd="sng" algn="ctr">
            <a:solidFill>
              <a:schemeClr val="tx1"/>
            </a:solidFill>
            <a:prstDash val="solid"/>
            <a:round/>
            <a:headEnd type="oval" w="lg" len="lg"/>
            <a:tailEnd type="oval" w="lg" len="lg"/>
          </a:ln>
          <a:effectLst/>
        </p:spPr>
      </p:cxnSp>
      <p:pic>
        <p:nvPicPr>
          <p:cNvPr id="9" name="Picture 8">
            <a:extLst>
              <a:ext uri="{FF2B5EF4-FFF2-40B4-BE49-F238E27FC236}">
                <a16:creationId xmlns:a16="http://schemas.microsoft.com/office/drawing/2014/main" id="{DEE69F1F-F43E-5746-AF46-DEB3D89AD380}"/>
              </a:ext>
            </a:extLst>
          </p:cNvPr>
          <p:cNvPicPr>
            <a:picLocks noChangeAspect="1"/>
          </p:cNvPicPr>
          <p:nvPr userDrawn="1"/>
        </p:nvPicPr>
        <p:blipFill>
          <a:blip r:embed="rId2"/>
          <a:stretch>
            <a:fillRect/>
          </a:stretch>
        </p:blipFill>
        <p:spPr>
          <a:xfrm>
            <a:off x="6297168" y="609600"/>
            <a:ext cx="2199132" cy="2819400"/>
          </a:xfrm>
          <a:prstGeom prst="rect">
            <a:avLst/>
          </a:prstGeom>
          <a:ln>
            <a:solidFill>
              <a:schemeClr val="tx1"/>
            </a:solidFill>
          </a:ln>
        </p:spPr>
      </p:pic>
    </p:spTree>
    <p:extLst>
      <p:ext uri="{BB962C8B-B14F-4D97-AF65-F5344CB8AC3E}">
        <p14:creationId xmlns:p14="http://schemas.microsoft.com/office/powerpoint/2010/main" val="332388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2476BD-7C58-0542-85E2-EAB67A4A17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2DAC13-B96A-5042-9E5A-7621AE3140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184DA8-F8B3-234E-A0B4-E268D30B9262}"/>
              </a:ext>
            </a:extLst>
          </p:cNvPr>
          <p:cNvSpPr>
            <a:spLocks noGrp="1" noChangeArrowheads="1"/>
          </p:cNvSpPr>
          <p:nvPr>
            <p:ph type="sldNum" sz="quarter" idx="12"/>
          </p:nvPr>
        </p:nvSpPr>
        <p:spPr>
          <a:ln/>
        </p:spPr>
        <p:txBody>
          <a:bodyPr/>
          <a:lstStyle>
            <a:lvl1pPr>
              <a:defRPr/>
            </a:lvl1pPr>
          </a:lstStyle>
          <a:p>
            <a:pPr>
              <a:defRPr/>
            </a:pPr>
            <a:fld id="{B7EE013A-4FFB-294A-9F94-C3B9B7560FDA}" type="slidenum">
              <a:rPr lang="en-US" altLang="en-US"/>
              <a:pPr>
                <a:defRPr/>
              </a:pPr>
              <a:t>‹#›</a:t>
            </a:fld>
            <a:endParaRPr lang="en-US" altLang="en-US"/>
          </a:p>
        </p:txBody>
      </p:sp>
    </p:spTree>
    <p:extLst>
      <p:ext uri="{BB962C8B-B14F-4D97-AF65-F5344CB8AC3E}">
        <p14:creationId xmlns:p14="http://schemas.microsoft.com/office/powerpoint/2010/main" val="99401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6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6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F1159F-915F-824E-AB89-125245967C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4206F5-594E-A248-91AC-5F228320EC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8051CF-4100-1744-9694-E2D9B2AEF393}"/>
              </a:ext>
            </a:extLst>
          </p:cNvPr>
          <p:cNvSpPr>
            <a:spLocks noGrp="1" noChangeArrowheads="1"/>
          </p:cNvSpPr>
          <p:nvPr>
            <p:ph type="sldNum" sz="quarter" idx="12"/>
          </p:nvPr>
        </p:nvSpPr>
        <p:spPr>
          <a:ln/>
        </p:spPr>
        <p:txBody>
          <a:bodyPr/>
          <a:lstStyle>
            <a:lvl1pPr>
              <a:defRPr/>
            </a:lvl1pPr>
          </a:lstStyle>
          <a:p>
            <a:pPr>
              <a:defRPr/>
            </a:pPr>
            <a:fld id="{3251457C-B984-0749-9FA4-8BAC53A31F57}" type="slidenum">
              <a:rPr lang="en-US" altLang="en-US"/>
              <a:pPr>
                <a:defRPr/>
              </a:pPr>
              <a:t>‹#›</a:t>
            </a:fld>
            <a:endParaRPr lang="en-US" altLang="en-US"/>
          </a:p>
        </p:txBody>
      </p:sp>
    </p:spTree>
    <p:extLst>
      <p:ext uri="{BB962C8B-B14F-4D97-AF65-F5344CB8AC3E}">
        <p14:creationId xmlns:p14="http://schemas.microsoft.com/office/powerpoint/2010/main" val="312528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731838"/>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4C7D9C-CE89-7442-9C0E-9AF4A991F8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954283-DF8A-8D45-B32E-2D67BD2752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9B55EE-9C99-314A-8691-E7E8E5C243F7}"/>
              </a:ext>
            </a:extLst>
          </p:cNvPr>
          <p:cNvSpPr>
            <a:spLocks noGrp="1" noChangeArrowheads="1"/>
          </p:cNvSpPr>
          <p:nvPr>
            <p:ph type="sldNum" sz="quarter" idx="12"/>
          </p:nvPr>
        </p:nvSpPr>
        <p:spPr>
          <a:ln/>
        </p:spPr>
        <p:txBody>
          <a:bodyPr/>
          <a:lstStyle>
            <a:lvl1pPr>
              <a:defRPr/>
            </a:lvl1pPr>
          </a:lstStyle>
          <a:p>
            <a:pPr>
              <a:defRPr/>
            </a:pPr>
            <a:fld id="{B418FF26-5881-7842-AA2B-EF966C4A3E07}" type="slidenum">
              <a:rPr lang="en-US" altLang="en-US"/>
              <a:pPr>
                <a:defRPr/>
              </a:pPr>
              <a:t>‹#›</a:t>
            </a:fld>
            <a:endParaRPr lang="en-US" altLang="en-US"/>
          </a:p>
        </p:txBody>
      </p:sp>
    </p:spTree>
    <p:extLst>
      <p:ext uri="{BB962C8B-B14F-4D97-AF65-F5344CB8AC3E}">
        <p14:creationId xmlns:p14="http://schemas.microsoft.com/office/powerpoint/2010/main" val="265077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731838"/>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71600"/>
            <a:ext cx="4038600" cy="2303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27463"/>
            <a:ext cx="4038600" cy="2303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CA1520E-13FD-3A4D-84CC-B199CFD7463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3A7F496-1BB0-804C-A34E-5666FE7103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35DEF0D-21BD-CA49-9EB0-1AFDD27DF60E}"/>
              </a:ext>
            </a:extLst>
          </p:cNvPr>
          <p:cNvSpPr>
            <a:spLocks noGrp="1" noChangeArrowheads="1"/>
          </p:cNvSpPr>
          <p:nvPr>
            <p:ph type="sldNum" sz="quarter" idx="12"/>
          </p:nvPr>
        </p:nvSpPr>
        <p:spPr>
          <a:ln/>
        </p:spPr>
        <p:txBody>
          <a:bodyPr/>
          <a:lstStyle>
            <a:lvl1pPr>
              <a:defRPr/>
            </a:lvl1pPr>
          </a:lstStyle>
          <a:p>
            <a:pPr>
              <a:defRPr/>
            </a:pPr>
            <a:fld id="{B298A597-B692-D940-8981-14155535C77F}" type="slidenum">
              <a:rPr lang="en-US" altLang="en-US"/>
              <a:pPr>
                <a:defRPr/>
              </a:pPr>
              <a:t>‹#›</a:t>
            </a:fld>
            <a:endParaRPr lang="en-US" altLang="en-US"/>
          </a:p>
        </p:txBody>
      </p:sp>
    </p:spTree>
    <p:extLst>
      <p:ext uri="{BB962C8B-B14F-4D97-AF65-F5344CB8AC3E}">
        <p14:creationId xmlns:p14="http://schemas.microsoft.com/office/powerpoint/2010/main" val="33315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09D0CE-01F5-4F4E-82F6-695CE47BB0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C96558-CEF9-E84C-B68F-3A45A3ECB7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5AB968-FBAC-9D42-9025-904EB51FBB2E}"/>
              </a:ext>
            </a:extLst>
          </p:cNvPr>
          <p:cNvSpPr>
            <a:spLocks noGrp="1" noChangeArrowheads="1"/>
          </p:cNvSpPr>
          <p:nvPr>
            <p:ph type="sldNum" sz="quarter" idx="12"/>
          </p:nvPr>
        </p:nvSpPr>
        <p:spPr>
          <a:ln/>
        </p:spPr>
        <p:txBody>
          <a:bodyPr/>
          <a:lstStyle>
            <a:lvl1pPr>
              <a:defRPr/>
            </a:lvl1pPr>
          </a:lstStyle>
          <a:p>
            <a:pPr>
              <a:defRPr/>
            </a:pPr>
            <a:fld id="{E3024D19-0846-4545-ACE6-334062EA9E90}" type="slidenum">
              <a:rPr lang="en-US" altLang="en-US"/>
              <a:pPr>
                <a:defRPr/>
              </a:pPr>
              <a:t>‹#›</a:t>
            </a:fld>
            <a:endParaRPr lang="en-US" altLang="en-US"/>
          </a:p>
        </p:txBody>
      </p:sp>
    </p:spTree>
    <p:extLst>
      <p:ext uri="{BB962C8B-B14F-4D97-AF65-F5344CB8AC3E}">
        <p14:creationId xmlns:p14="http://schemas.microsoft.com/office/powerpoint/2010/main" val="87493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3BD47A5-FAF2-AD4E-A345-F39EB51138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A685E2-8D1C-134C-9F6D-E679B92017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36383A-AC09-4342-843A-C2052A23EED0}"/>
              </a:ext>
            </a:extLst>
          </p:cNvPr>
          <p:cNvSpPr>
            <a:spLocks noGrp="1" noChangeArrowheads="1"/>
          </p:cNvSpPr>
          <p:nvPr>
            <p:ph type="sldNum" sz="quarter" idx="12"/>
          </p:nvPr>
        </p:nvSpPr>
        <p:spPr>
          <a:ln/>
        </p:spPr>
        <p:txBody>
          <a:bodyPr/>
          <a:lstStyle>
            <a:lvl1pPr>
              <a:defRPr/>
            </a:lvl1pPr>
          </a:lstStyle>
          <a:p>
            <a:pPr>
              <a:defRPr/>
            </a:pPr>
            <a:fld id="{CFCE2B67-358D-A74E-8F13-9EC4A0D7D6ED}" type="slidenum">
              <a:rPr lang="en-US" altLang="en-US"/>
              <a:pPr>
                <a:defRPr/>
              </a:pPr>
              <a:t>‹#›</a:t>
            </a:fld>
            <a:endParaRPr lang="en-US" altLang="en-US"/>
          </a:p>
        </p:txBody>
      </p:sp>
    </p:spTree>
    <p:extLst>
      <p:ext uri="{BB962C8B-B14F-4D97-AF65-F5344CB8AC3E}">
        <p14:creationId xmlns:p14="http://schemas.microsoft.com/office/powerpoint/2010/main" val="228025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117C6F-B546-0340-BAB0-1FA32D1E71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F730D5B-2F1F-F640-BF59-D18CE8F31E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4DA7E2-600E-714D-AE57-DC05090B0568}"/>
              </a:ext>
            </a:extLst>
          </p:cNvPr>
          <p:cNvSpPr>
            <a:spLocks noGrp="1" noChangeArrowheads="1"/>
          </p:cNvSpPr>
          <p:nvPr>
            <p:ph type="sldNum" sz="quarter" idx="12"/>
          </p:nvPr>
        </p:nvSpPr>
        <p:spPr>
          <a:ln/>
        </p:spPr>
        <p:txBody>
          <a:bodyPr/>
          <a:lstStyle>
            <a:lvl1pPr>
              <a:defRPr/>
            </a:lvl1pPr>
          </a:lstStyle>
          <a:p>
            <a:pPr>
              <a:defRPr/>
            </a:pPr>
            <a:fld id="{B7D3B4DB-EC08-4D42-A6A6-D2A851C4EC10}" type="slidenum">
              <a:rPr lang="en-US" altLang="en-US"/>
              <a:pPr>
                <a:defRPr/>
              </a:pPr>
              <a:t>‹#›</a:t>
            </a:fld>
            <a:endParaRPr lang="en-US" altLang="en-US"/>
          </a:p>
        </p:txBody>
      </p:sp>
    </p:spTree>
    <p:extLst>
      <p:ext uri="{BB962C8B-B14F-4D97-AF65-F5344CB8AC3E}">
        <p14:creationId xmlns:p14="http://schemas.microsoft.com/office/powerpoint/2010/main" val="84689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17BF94-00A7-524F-9D3C-6D8B8484BE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77D672-32DE-5845-83E3-F9D5515CC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222641-71F3-7248-B5EE-6BF3286D69C8}"/>
              </a:ext>
            </a:extLst>
          </p:cNvPr>
          <p:cNvSpPr>
            <a:spLocks noGrp="1" noChangeArrowheads="1"/>
          </p:cNvSpPr>
          <p:nvPr>
            <p:ph type="sldNum" sz="quarter" idx="12"/>
          </p:nvPr>
        </p:nvSpPr>
        <p:spPr>
          <a:ln/>
        </p:spPr>
        <p:txBody>
          <a:bodyPr/>
          <a:lstStyle>
            <a:lvl1pPr>
              <a:defRPr/>
            </a:lvl1pPr>
          </a:lstStyle>
          <a:p>
            <a:pPr>
              <a:defRPr/>
            </a:pPr>
            <a:fld id="{819FB4AB-5450-2045-B86F-3B2AC8FA8986}" type="slidenum">
              <a:rPr lang="en-US" altLang="en-US"/>
              <a:pPr>
                <a:defRPr/>
              </a:pPr>
              <a:t>‹#›</a:t>
            </a:fld>
            <a:endParaRPr lang="en-US" altLang="en-US"/>
          </a:p>
        </p:txBody>
      </p:sp>
    </p:spTree>
    <p:extLst>
      <p:ext uri="{BB962C8B-B14F-4D97-AF65-F5344CB8AC3E}">
        <p14:creationId xmlns:p14="http://schemas.microsoft.com/office/powerpoint/2010/main" val="66448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2A9032B-20C8-6F47-9588-8A1E16CFEF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F03DDB8-B498-A942-8C40-71B631544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06F7C63-7B25-0846-8E47-DCAC82437939}"/>
              </a:ext>
            </a:extLst>
          </p:cNvPr>
          <p:cNvSpPr>
            <a:spLocks noGrp="1" noChangeArrowheads="1"/>
          </p:cNvSpPr>
          <p:nvPr>
            <p:ph type="sldNum" sz="quarter" idx="12"/>
          </p:nvPr>
        </p:nvSpPr>
        <p:spPr>
          <a:ln/>
        </p:spPr>
        <p:txBody>
          <a:bodyPr/>
          <a:lstStyle>
            <a:lvl1pPr>
              <a:defRPr/>
            </a:lvl1pPr>
          </a:lstStyle>
          <a:p>
            <a:pPr>
              <a:defRPr/>
            </a:pPr>
            <a:fld id="{7D4C328F-FA51-9F44-BD98-60691FB704BD}" type="slidenum">
              <a:rPr lang="en-US" altLang="en-US"/>
              <a:pPr>
                <a:defRPr/>
              </a:pPr>
              <a:t>‹#›</a:t>
            </a:fld>
            <a:endParaRPr lang="en-US" altLang="en-US"/>
          </a:p>
        </p:txBody>
      </p:sp>
    </p:spTree>
    <p:extLst>
      <p:ext uri="{BB962C8B-B14F-4D97-AF65-F5344CB8AC3E}">
        <p14:creationId xmlns:p14="http://schemas.microsoft.com/office/powerpoint/2010/main" val="101528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45449D-E099-7E48-95FA-F7B8D05306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CEC5D3-3A8E-234E-A5BD-60E4083C67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90A8FE7-5393-8D43-A1E2-6FC4F779AF27}"/>
              </a:ext>
            </a:extLst>
          </p:cNvPr>
          <p:cNvSpPr>
            <a:spLocks noGrp="1" noChangeArrowheads="1"/>
          </p:cNvSpPr>
          <p:nvPr>
            <p:ph type="sldNum" sz="quarter" idx="12"/>
          </p:nvPr>
        </p:nvSpPr>
        <p:spPr>
          <a:ln/>
        </p:spPr>
        <p:txBody>
          <a:bodyPr/>
          <a:lstStyle>
            <a:lvl1pPr>
              <a:defRPr/>
            </a:lvl1pPr>
          </a:lstStyle>
          <a:p>
            <a:pPr>
              <a:defRPr/>
            </a:pPr>
            <a:fld id="{9FDE69C8-4158-5D4B-A9A7-104C1B2642CF}" type="slidenum">
              <a:rPr lang="en-US" altLang="en-US"/>
              <a:pPr>
                <a:defRPr/>
              </a:pPr>
              <a:t>‹#›</a:t>
            </a:fld>
            <a:endParaRPr lang="en-US" altLang="en-US"/>
          </a:p>
        </p:txBody>
      </p:sp>
    </p:spTree>
    <p:extLst>
      <p:ext uri="{BB962C8B-B14F-4D97-AF65-F5344CB8AC3E}">
        <p14:creationId xmlns:p14="http://schemas.microsoft.com/office/powerpoint/2010/main" val="113532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8007F5-5421-C04F-BAFA-1394571EE5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04662A-9E7E-D64C-B063-0774FF2090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BC6B87-FBA8-414D-B958-871B20F8694F}"/>
              </a:ext>
            </a:extLst>
          </p:cNvPr>
          <p:cNvSpPr>
            <a:spLocks noGrp="1" noChangeArrowheads="1"/>
          </p:cNvSpPr>
          <p:nvPr>
            <p:ph type="sldNum" sz="quarter" idx="12"/>
          </p:nvPr>
        </p:nvSpPr>
        <p:spPr>
          <a:ln/>
        </p:spPr>
        <p:txBody>
          <a:bodyPr/>
          <a:lstStyle>
            <a:lvl1pPr>
              <a:defRPr/>
            </a:lvl1pPr>
          </a:lstStyle>
          <a:p>
            <a:pPr>
              <a:defRPr/>
            </a:pPr>
            <a:fld id="{94842EDA-6B82-2747-B714-892410FF9339}" type="slidenum">
              <a:rPr lang="en-US" altLang="en-US"/>
              <a:pPr>
                <a:defRPr/>
              </a:pPr>
              <a:t>‹#›</a:t>
            </a:fld>
            <a:endParaRPr lang="en-US" altLang="en-US"/>
          </a:p>
        </p:txBody>
      </p:sp>
    </p:spTree>
    <p:extLst>
      <p:ext uri="{BB962C8B-B14F-4D97-AF65-F5344CB8AC3E}">
        <p14:creationId xmlns:p14="http://schemas.microsoft.com/office/powerpoint/2010/main" val="143932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8EFF14-DDC5-F646-B612-9AB7AB7D44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6982AF-4687-9B4A-9E19-BE8BBF768D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17169A-2AC6-3445-A5E4-0DCD91E96399}"/>
              </a:ext>
            </a:extLst>
          </p:cNvPr>
          <p:cNvSpPr>
            <a:spLocks noGrp="1" noChangeArrowheads="1"/>
          </p:cNvSpPr>
          <p:nvPr>
            <p:ph type="sldNum" sz="quarter" idx="12"/>
          </p:nvPr>
        </p:nvSpPr>
        <p:spPr>
          <a:ln/>
        </p:spPr>
        <p:txBody>
          <a:bodyPr/>
          <a:lstStyle>
            <a:lvl1pPr>
              <a:defRPr/>
            </a:lvl1pPr>
          </a:lstStyle>
          <a:p>
            <a:pPr>
              <a:defRPr/>
            </a:pPr>
            <a:fld id="{DF3E0BB4-5918-BF4E-921C-FE10465B30F1}" type="slidenum">
              <a:rPr lang="en-US" altLang="en-US"/>
              <a:pPr>
                <a:defRPr/>
              </a:pPr>
              <a:t>‹#›</a:t>
            </a:fld>
            <a:endParaRPr lang="en-US" altLang="en-US"/>
          </a:p>
        </p:txBody>
      </p:sp>
    </p:spTree>
    <p:extLst>
      <p:ext uri="{BB962C8B-B14F-4D97-AF65-F5344CB8AC3E}">
        <p14:creationId xmlns:p14="http://schemas.microsoft.com/office/powerpoint/2010/main" val="351879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2F4D7B-7123-3543-9990-129AD6F5FAA0}"/>
              </a:ext>
            </a:extLst>
          </p:cNvPr>
          <p:cNvSpPr>
            <a:spLocks noGrp="1" noChangeArrowheads="1"/>
          </p:cNvSpPr>
          <p:nvPr>
            <p:ph type="title"/>
          </p:nvPr>
        </p:nvSpPr>
        <p:spPr bwMode="auto">
          <a:xfrm>
            <a:off x="457200" y="304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a:t>
            </a:r>
          </a:p>
        </p:txBody>
      </p:sp>
      <p:sp>
        <p:nvSpPr>
          <p:cNvPr id="1027" name="Rectangle 3">
            <a:extLst>
              <a:ext uri="{FF2B5EF4-FFF2-40B4-BE49-F238E27FC236}">
                <a16:creationId xmlns:a16="http://schemas.microsoft.com/office/drawing/2014/main" id="{2A2BF8D5-0999-B04A-A7D7-AFF2AF5A2004}"/>
              </a:ext>
            </a:extLst>
          </p:cNvPr>
          <p:cNvSpPr>
            <a:spLocks noGrp="1" noChangeArrowheads="1"/>
          </p:cNvSpPr>
          <p:nvPr>
            <p:ph type="body" idx="1"/>
          </p:nvPr>
        </p:nvSpPr>
        <p:spPr bwMode="auto">
          <a:xfrm>
            <a:off x="457200" y="1371600"/>
            <a:ext cx="82296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8" name="Rectangle 4">
            <a:extLst>
              <a:ext uri="{FF2B5EF4-FFF2-40B4-BE49-F238E27FC236}">
                <a16:creationId xmlns:a16="http://schemas.microsoft.com/office/drawing/2014/main" id="{657DF3A7-8DE9-E844-B1C8-8BD4623D6191}"/>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latin typeface="Verdana" charset="0"/>
                <a:ea typeface="+mn-ea"/>
                <a:cs typeface="+mn-cs"/>
              </a:defRPr>
            </a:lvl1pPr>
          </a:lstStyle>
          <a:p>
            <a:pPr>
              <a:defRPr/>
            </a:pPr>
            <a:endParaRPr lang="en-US"/>
          </a:p>
        </p:txBody>
      </p:sp>
      <p:sp>
        <p:nvSpPr>
          <p:cNvPr id="21509" name="Rectangle 5">
            <a:extLst>
              <a:ext uri="{FF2B5EF4-FFF2-40B4-BE49-F238E27FC236}">
                <a16:creationId xmlns:a16="http://schemas.microsoft.com/office/drawing/2014/main" id="{EE29B77E-B2CF-354B-A6F0-DBA2A7C0A19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latin typeface="Verdana" charset="0"/>
                <a:ea typeface="+mn-ea"/>
                <a:cs typeface="+mn-cs"/>
              </a:defRPr>
            </a:lvl1pPr>
          </a:lstStyle>
          <a:p>
            <a:pPr>
              <a:defRPr/>
            </a:pPr>
            <a:endParaRPr lang="en-US"/>
          </a:p>
        </p:txBody>
      </p:sp>
      <p:sp>
        <p:nvSpPr>
          <p:cNvPr id="21510" name="Rectangle 6">
            <a:extLst>
              <a:ext uri="{FF2B5EF4-FFF2-40B4-BE49-F238E27FC236}">
                <a16:creationId xmlns:a16="http://schemas.microsoft.com/office/drawing/2014/main" id="{21C682E5-82F2-3943-965A-42D3772C26F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defRPr>
            </a:lvl1pPr>
          </a:lstStyle>
          <a:p>
            <a:pPr>
              <a:defRPr/>
            </a:pPr>
            <a:fld id="{E036FA49-588F-BD40-AFBA-3C47559963DD}" type="slidenum">
              <a:rPr lang="en-US" altLang="en-US" smtClean="0"/>
              <a:pPr>
                <a:defRPr/>
              </a:pPr>
              <a:t>‹#›</a:t>
            </a:fld>
            <a:endParaRPr lang="en-US" altLang="en-US" dirty="0"/>
          </a:p>
        </p:txBody>
      </p:sp>
      <p:sp>
        <p:nvSpPr>
          <p:cNvPr id="1031" name="Line 8">
            <a:extLst>
              <a:ext uri="{FF2B5EF4-FFF2-40B4-BE49-F238E27FC236}">
                <a16:creationId xmlns:a16="http://schemas.microsoft.com/office/drawing/2014/main" id="{A3422599-265F-1A4C-B9B6-93EF883471AB}"/>
              </a:ext>
            </a:extLst>
          </p:cNvPr>
          <p:cNvSpPr>
            <a:spLocks noChangeShapeType="1"/>
          </p:cNvSpPr>
          <p:nvPr/>
        </p:nvSpPr>
        <p:spPr bwMode="auto">
          <a:xfrm>
            <a:off x="457200" y="1066800"/>
            <a:ext cx="8382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 name="Picture 18">
            <a:extLst>
              <a:ext uri="{FF2B5EF4-FFF2-40B4-BE49-F238E27FC236}">
                <a16:creationId xmlns:a16="http://schemas.microsoft.com/office/drawing/2014/main" id="{EF946848-8444-534A-B152-21537C1CBA91}"/>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rot="16200000">
            <a:off x="7817898" y="30703"/>
            <a:ext cx="1009780" cy="948375"/>
          </a:xfrm>
          <a:prstGeom prst="rect">
            <a:avLst/>
          </a:prstGeom>
        </p:spPr>
      </p:pic>
      <p:sp>
        <p:nvSpPr>
          <p:cNvPr id="20" name="Rectangle 19">
            <a:extLst>
              <a:ext uri="{FF2B5EF4-FFF2-40B4-BE49-F238E27FC236}">
                <a16:creationId xmlns:a16="http://schemas.microsoft.com/office/drawing/2014/main" id="{3E94DC23-453E-2148-8F91-85D0683397BC}"/>
              </a:ext>
            </a:extLst>
          </p:cNvPr>
          <p:cNvSpPr/>
          <p:nvPr userDrawn="1"/>
        </p:nvSpPr>
        <p:spPr bwMode="auto">
          <a:xfrm>
            <a:off x="0" y="0"/>
            <a:ext cx="152400" cy="6858000"/>
          </a:xfrm>
          <a:prstGeom prst="rect">
            <a:avLst/>
          </a:prstGeom>
          <a:solidFill>
            <a:srgbClr val="0A5A8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endParaRPr>
          </a:p>
        </p:txBody>
      </p:sp>
    </p:spTree>
  </p:cSld>
  <p:clrMap bg1="lt1" tx1="dk1" bg2="lt2" tx2="dk2" accent1="accent1" accent2="accent2" accent3="accent3" accent4="accent4" accent5="accent5" accent6="accent6" hlink="hlink" folHlink="folHlink"/>
  <p:sldLayoutIdLst>
    <p:sldLayoutId id="2147483884"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hf hdr="0" ftr="0" dt="0"/>
  <p:txStyles>
    <p:titleStyle>
      <a:lvl1pPr algn="l" rtl="0" eaLnBrk="0" fontAlgn="base" hangingPunct="0">
        <a:spcBef>
          <a:spcPct val="0"/>
        </a:spcBef>
        <a:spcAft>
          <a:spcPct val="0"/>
        </a:spcAft>
        <a:defRPr sz="3200">
          <a:solidFill>
            <a:srgbClr val="0A5A87"/>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2pPr>
      <a:lvl3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3pPr>
      <a:lvl4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4pPr>
      <a:lvl5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accent2"/>
          </a:solidFill>
          <a:latin typeface="Lucida Console" charset="0"/>
        </a:defRPr>
      </a:lvl6pPr>
      <a:lvl7pPr marL="914400" algn="l" rtl="0" eaLnBrk="1" fontAlgn="base" hangingPunct="1">
        <a:spcBef>
          <a:spcPct val="0"/>
        </a:spcBef>
        <a:spcAft>
          <a:spcPct val="0"/>
        </a:spcAft>
        <a:defRPr sz="3200">
          <a:solidFill>
            <a:schemeClr val="accent2"/>
          </a:solidFill>
          <a:latin typeface="Lucida Console" charset="0"/>
        </a:defRPr>
      </a:lvl7pPr>
      <a:lvl8pPr marL="1371600" algn="l" rtl="0" eaLnBrk="1" fontAlgn="base" hangingPunct="1">
        <a:spcBef>
          <a:spcPct val="0"/>
        </a:spcBef>
        <a:spcAft>
          <a:spcPct val="0"/>
        </a:spcAft>
        <a:defRPr sz="3200">
          <a:solidFill>
            <a:schemeClr val="accent2"/>
          </a:solidFill>
          <a:latin typeface="Lucida Console" charset="0"/>
        </a:defRPr>
      </a:lvl8pPr>
      <a:lvl9pPr marL="1828800" algn="l" rtl="0" eaLnBrk="1" fontAlgn="base" hangingPunct="1">
        <a:spcBef>
          <a:spcPct val="0"/>
        </a:spcBef>
        <a:spcAft>
          <a:spcPct val="0"/>
        </a:spcAft>
        <a:defRPr sz="3200">
          <a:solidFill>
            <a:schemeClr val="accent2"/>
          </a:solidFill>
          <a:latin typeface="Lucida Console"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SzPct val="65000"/>
        <a:buFont typeface="Wingdings" pitchFamily="2" charset="2"/>
        <a:buChar char="p"/>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80000"/>
        <a:buFont typeface="Wingdings" pitchFamily="2" charset="2"/>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Bi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6ZzFihESjp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ncbi.nlm.nih.gov/pubm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evs3d.co.uk/dev/lsystem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QbUPfMXXQI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eesygames.com/wator/"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dave-reed.com/lif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nsembl.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5353264C-9170-2E48-AA27-7D5A42F5130D}"/>
              </a:ext>
            </a:extLst>
          </p:cNvPr>
          <p:cNvSpPr>
            <a:spLocks noGrp="1" noChangeArrowheads="1"/>
          </p:cNvSpPr>
          <p:nvPr>
            <p:ph type="subTitle" idx="1"/>
          </p:nvPr>
        </p:nvSpPr>
        <p:spPr>
          <a:xfrm>
            <a:off x="1066800" y="4419600"/>
            <a:ext cx="6934200" cy="1219200"/>
          </a:xfrm>
        </p:spPr>
        <p:txBody>
          <a:bodyPr/>
          <a:lstStyle/>
          <a:p>
            <a:pPr eaLnBrk="1" hangingPunct="1"/>
            <a:r>
              <a:rPr lang="en-US" altLang="en-US" sz="2800">
                <a:ea typeface="ＭＳ Ｐゴシック" panose="020B0600070205080204" pitchFamily="34" charset="-128"/>
              </a:rPr>
              <a:t>Computers in</a:t>
            </a:r>
          </a:p>
          <a:p>
            <a:pPr eaLnBrk="1" hangingPunct="1"/>
            <a:r>
              <a:rPr lang="en-US" altLang="en-US" sz="2800">
                <a:ea typeface="ＭＳ Ｐゴシック" panose="020B0600070205080204" pitchFamily="34" charset="-128"/>
              </a:rPr>
              <a:t>Biology and Bioinformatics</a:t>
            </a:r>
          </a:p>
        </p:txBody>
      </p:sp>
      <p:sp>
        <p:nvSpPr>
          <p:cNvPr id="6" name="Rectangle 5">
            <a:extLst>
              <a:ext uri="{FF2B5EF4-FFF2-40B4-BE49-F238E27FC236}">
                <a16:creationId xmlns:a16="http://schemas.microsoft.com/office/drawing/2014/main" id="{1CCDF81F-D15C-2C4F-8152-2C6AFCCFD4A0}"/>
              </a:ext>
            </a:extLst>
          </p:cNvPr>
          <p:cNvSpPr>
            <a:spLocks noGrp="1" noChangeArrowheads="1"/>
          </p:cNvSpPr>
          <p:nvPr>
            <p:ph type="ctrTitle"/>
          </p:nvPr>
        </p:nvSpPr>
        <p:spPr>
          <a:xfrm>
            <a:off x="381000" y="762000"/>
            <a:ext cx="5486400" cy="2590800"/>
          </a:xfrm>
        </p:spPr>
        <p:txBody>
          <a:bodyPr/>
          <a:lstStyle/>
          <a:p>
            <a:pPr eaLnBrk="1" hangingPunct="1">
              <a:defRPr/>
            </a:pPr>
            <a:r>
              <a:rPr lang="en-US" sz="3600" dirty="0">
                <a:latin typeface="Tw Cen MT Condensed Extra Bold" charset="0"/>
                <a:ea typeface="ＭＳ Ｐゴシック" charset="0"/>
                <a:cs typeface="ＭＳ Ｐゴシック" charset="0"/>
              </a:rPr>
              <a:t>Computer Science:</a:t>
            </a:r>
            <a:br>
              <a:rPr lang="en-US" sz="3600" dirty="0">
                <a:latin typeface="Tw Cen MT Condensed Extra Bold" charset="0"/>
                <a:ea typeface="ＭＳ Ｐゴシック" charset="0"/>
                <a:cs typeface="ＭＳ Ｐゴシック" charset="0"/>
              </a:rPr>
            </a:br>
            <a:r>
              <a:rPr lang="en-US" sz="3600" dirty="0">
                <a:latin typeface="Tw Cen MT Condensed Extra Bold" charset="0"/>
                <a:ea typeface="ＭＳ Ｐゴシック" charset="0"/>
                <a:cs typeface="ＭＳ Ｐゴシック" charset="0"/>
              </a:rPr>
              <a:t>Concepts &amp; Explorations</a:t>
            </a:r>
            <a:br>
              <a:rPr lang="en-US" sz="3800" dirty="0">
                <a:latin typeface="Tw Cen MT Condensed Extra Bold" charset="0"/>
                <a:ea typeface="ＭＳ Ｐゴシック" charset="0"/>
                <a:cs typeface="ＭＳ Ｐゴシック" charset="0"/>
              </a:rPr>
            </a:br>
            <a:br>
              <a:rPr lang="en-US" sz="1500" dirty="0">
                <a:latin typeface="Tw Cen MT Condensed Extra Bold" charset="0"/>
                <a:ea typeface="ＭＳ Ｐゴシック" charset="0"/>
                <a:cs typeface="ＭＳ Ｐゴシック" charset="0"/>
              </a:rPr>
            </a:br>
            <a:r>
              <a:rPr lang="en-US" sz="2400" dirty="0">
                <a:latin typeface="Tw Cen MT Condensed Extra Bold" charset="0"/>
                <a:ea typeface="ＭＳ Ｐゴシック" charset="0"/>
                <a:cs typeface="ＭＳ Ｐゴシック" charset="0"/>
              </a:rPr>
              <a:t>David Reed, Creighton University</a:t>
            </a:r>
            <a:br>
              <a:rPr lang="en-US" sz="3400" dirty="0">
                <a:latin typeface="Tw Cen MT Condensed Extra Bold" charset="0"/>
                <a:ea typeface="ＭＳ Ｐゴシック" charset="0"/>
                <a:cs typeface="ＭＳ Ｐゴシック" charset="0"/>
              </a:rPr>
            </a:br>
            <a:br>
              <a:rPr lang="en-US" sz="1200" dirty="0">
                <a:latin typeface="Tw Cen MT Condensed Extra Bold" charset="0"/>
                <a:ea typeface="ＭＳ Ｐゴシック" charset="0"/>
                <a:cs typeface="ＭＳ Ｐゴシック" charset="0"/>
              </a:rPr>
            </a:br>
            <a:endParaRPr lang="en-US" sz="2100" dirty="0">
              <a:latin typeface="Tw Cen MT Condensed Extra Bold" charset="0"/>
              <a:ea typeface="ＭＳ Ｐゴシック" charset="0"/>
              <a:cs typeface="ＭＳ Ｐゴシック"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43DBBE5-3EE7-F546-BF49-9865C3DA7451}"/>
              </a:ext>
            </a:extLst>
          </p:cNvPr>
          <p:cNvSpPr>
            <a:spLocks noGrp="1" noChangeArrowheads="1"/>
          </p:cNvSpPr>
          <p:nvPr>
            <p:ph type="title"/>
          </p:nvPr>
        </p:nvSpPr>
        <p:spPr/>
        <p:txBody>
          <a:bodyPr/>
          <a:lstStyle/>
          <a:p>
            <a:r>
              <a:rPr lang="en-US" altLang="en-US">
                <a:ea typeface="ＭＳ Ｐゴシック" panose="020B0600070205080204" pitchFamily="34" charset="-128"/>
              </a:rPr>
              <a:t>GenBank</a:t>
            </a:r>
          </a:p>
        </p:txBody>
      </p:sp>
      <p:sp>
        <p:nvSpPr>
          <p:cNvPr id="29699" name="Rectangle 3">
            <a:extLst>
              <a:ext uri="{FF2B5EF4-FFF2-40B4-BE49-F238E27FC236}">
                <a16:creationId xmlns:a16="http://schemas.microsoft.com/office/drawing/2014/main" id="{5979981F-86C0-8849-AEE3-5F706BA2F0CB}"/>
              </a:ext>
            </a:extLst>
          </p:cNvPr>
          <p:cNvSpPr>
            <a:spLocks noGrp="1" noChangeArrowheads="1"/>
          </p:cNvSpPr>
          <p:nvPr>
            <p:ph type="body" idx="1"/>
          </p:nvPr>
        </p:nvSpPr>
        <p:spPr>
          <a:xfrm>
            <a:off x="457200" y="1371600"/>
            <a:ext cx="2895600" cy="4759325"/>
          </a:xfrm>
        </p:spPr>
        <p:txBody>
          <a:bodyPr/>
          <a:lstStyle/>
          <a:p>
            <a:r>
              <a:rPr lang="en-US" altLang="en-US" sz="1600" dirty="0">
                <a:ea typeface="ＭＳ Ｐゴシック" panose="020B0600070205080204" pitchFamily="34" charset="-128"/>
              </a:rPr>
              <a:t>the GenBank public repository of DNA and RNA sequence data contains </a:t>
            </a:r>
          </a:p>
          <a:p>
            <a:pPr lvl="1"/>
            <a:r>
              <a:rPr lang="en-US" altLang="en-US" sz="1400" dirty="0">
                <a:ea typeface="ＭＳ Ｐゴシック" panose="020B0600070205080204" pitchFamily="34" charset="-128"/>
              </a:rPr>
              <a:t>partial or complete genomes for more than 300,000 organisms</a:t>
            </a:r>
          </a:p>
          <a:p>
            <a:pPr lvl="1"/>
            <a:r>
              <a:rPr lang="en-US" altLang="en-US" sz="1400" dirty="0">
                <a:ea typeface="ＭＳ Ｐゴシック" panose="020B0600070205080204" pitchFamily="34" charset="-128"/>
              </a:rPr>
              <a:t>more than 1 trillion bases of sequence data</a:t>
            </a:r>
          </a:p>
          <a:p>
            <a:pPr lvl="1"/>
            <a:r>
              <a:rPr lang="en-US" altLang="en-US" sz="1400" dirty="0">
                <a:ea typeface="ＭＳ Ｐゴシック" panose="020B0600070205080204" pitchFamily="34" charset="-128"/>
              </a:rPr>
              <a:t>roughly 250 million new DNA sequences are added per month</a:t>
            </a:r>
          </a:p>
          <a:p>
            <a:pPr lvl="1"/>
            <a:endParaRPr lang="en-US" altLang="en-US" sz="1400" dirty="0">
              <a:ea typeface="ＭＳ Ｐゴシック" panose="020B0600070205080204" pitchFamily="34" charset="-128"/>
            </a:endParaRPr>
          </a:p>
          <a:p>
            <a:r>
              <a:rPr lang="en-US" altLang="en-US" sz="1600" dirty="0">
                <a:ea typeface="ＭＳ Ｐゴシック" panose="020B0600070205080204" pitchFamily="34" charset="-128"/>
              </a:rPr>
              <a:t>the database can be accessed and searched using various tools at </a:t>
            </a:r>
            <a:r>
              <a:rPr lang="en-US" altLang="en-US" sz="1600" dirty="0">
                <a:ea typeface="ＭＳ Ｐゴシック" panose="020B0600070205080204" pitchFamily="34" charset="-128"/>
                <a:hlinkClick r:id="rId2"/>
              </a:rPr>
              <a:t>www.ncbi.nlm.nih.gov</a:t>
            </a:r>
            <a:endParaRPr lang="en-US" altLang="en-US" sz="16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A3DBF2E5-772F-5D46-8408-1E1D4D16AFF7}"/>
              </a:ext>
            </a:extLst>
          </p:cNvPr>
          <p:cNvSpPr>
            <a:spLocks noGrp="1"/>
          </p:cNvSpPr>
          <p:nvPr>
            <p:ph type="sldNum" sz="quarter" idx="12"/>
          </p:nvPr>
        </p:nvSpPr>
        <p:spPr/>
        <p:txBody>
          <a:bodyPr/>
          <a:lstStyle/>
          <a:p>
            <a:pPr>
              <a:defRPr/>
            </a:pPr>
            <a:fld id="{E3024D19-0846-4545-ACE6-334062EA9E90}" type="slidenum">
              <a:rPr lang="en-US" altLang="en-US" smtClean="0"/>
              <a:pPr>
                <a:defRPr/>
              </a:pPr>
              <a:t>10</a:t>
            </a:fld>
            <a:endParaRPr lang="en-US" altLang="en-US"/>
          </a:p>
        </p:txBody>
      </p:sp>
      <p:pic>
        <p:nvPicPr>
          <p:cNvPr id="3" name="Picture 2">
            <a:extLst>
              <a:ext uri="{FF2B5EF4-FFF2-40B4-BE49-F238E27FC236}">
                <a16:creationId xmlns:a16="http://schemas.microsoft.com/office/drawing/2014/main" id="{5A8E4036-ECC7-C244-A94F-355FA6A302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0400" y="1219200"/>
            <a:ext cx="5862152" cy="5213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125D2C2-7651-8C4B-A0D3-2269E18E380E}"/>
              </a:ext>
            </a:extLst>
          </p:cNvPr>
          <p:cNvSpPr>
            <a:spLocks noGrp="1" noChangeArrowheads="1"/>
          </p:cNvSpPr>
          <p:nvPr>
            <p:ph type="title"/>
          </p:nvPr>
        </p:nvSpPr>
        <p:spPr/>
        <p:txBody>
          <a:bodyPr/>
          <a:lstStyle/>
          <a:p>
            <a:r>
              <a:rPr lang="en-US" altLang="en-US">
                <a:ea typeface="ＭＳ Ｐゴシック" panose="020B0600070205080204" pitchFamily="34" charset="-128"/>
              </a:rPr>
              <a:t>Biology</a:t>
            </a:r>
          </a:p>
        </p:txBody>
      </p:sp>
      <p:sp>
        <p:nvSpPr>
          <p:cNvPr id="18435" name="Rectangle 3">
            <a:extLst>
              <a:ext uri="{FF2B5EF4-FFF2-40B4-BE49-F238E27FC236}">
                <a16:creationId xmlns:a16="http://schemas.microsoft.com/office/drawing/2014/main" id="{3F4C7505-4D0F-8C4C-B2CB-3FF7AD9C7BCC}"/>
              </a:ext>
            </a:extLst>
          </p:cNvPr>
          <p:cNvSpPr>
            <a:spLocks noGrp="1" noChangeArrowheads="1"/>
          </p:cNvSpPr>
          <p:nvPr>
            <p:ph type="body" idx="1"/>
          </p:nvPr>
        </p:nvSpPr>
        <p:spPr>
          <a:xfrm>
            <a:off x="381000" y="1447800"/>
            <a:ext cx="8382000" cy="4572000"/>
          </a:xfrm>
        </p:spPr>
        <p:txBody>
          <a:bodyPr/>
          <a:lstStyle/>
          <a:p>
            <a:r>
              <a:rPr lang="en-US" altLang="en-US" sz="1800" dirty="0">
                <a:ea typeface="ＭＳ Ｐゴシック" panose="020B0600070205080204" pitchFamily="34" charset="-128"/>
              </a:rPr>
              <a:t>biology is roughly defined as "the study of life"</a:t>
            </a:r>
          </a:p>
          <a:p>
            <a:pPr lvl="1"/>
            <a:r>
              <a:rPr lang="en-US" altLang="en-US" sz="1600" dirty="0">
                <a:ea typeface="ＭＳ Ｐゴシック" panose="020B0600070205080204" pitchFamily="34" charset="-128"/>
              </a:rPr>
              <a:t>it is concerned with the characteristics and behaviors of organisms, how species and individuals come into existence, and the interactions they have with each other and with the environment </a:t>
            </a:r>
          </a:p>
          <a:p>
            <a:pPr lvl="1">
              <a:buFont typeface="Wingdings" pitchFamily="2" charset="2"/>
              <a:buNone/>
            </a:pPr>
            <a:r>
              <a:rPr lang="en-US" altLang="en-US" sz="1600" dirty="0">
                <a:ea typeface="ＭＳ Ｐゴシック" panose="020B0600070205080204" pitchFamily="34" charset="-128"/>
              </a:rPr>
              <a:t>	(</a:t>
            </a:r>
            <a:r>
              <a:rPr lang="en-US" altLang="en-US" sz="1600" dirty="0">
                <a:solidFill>
                  <a:srgbClr val="FF0000"/>
                </a:solidFill>
                <a:ea typeface="ＭＳ Ｐゴシック" panose="020B0600070205080204" pitchFamily="34" charset="-128"/>
                <a:hlinkClick r:id="rId2"/>
              </a:rPr>
              <a:t>en.wikipedia.org/wiki/Biology</a:t>
            </a:r>
            <a:r>
              <a:rPr lang="en-US" altLang="en-US" sz="1600" dirty="0">
                <a:ea typeface="ＭＳ Ｐゴシック" panose="020B0600070205080204" pitchFamily="34" charset="-128"/>
              </a:rPr>
              <a:t>)</a:t>
            </a: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a:p>
            <a:r>
              <a:rPr lang="en-US" altLang="en-US" sz="1800" dirty="0">
                <a:ea typeface="ＭＳ Ｐゴシック" panose="020B0600070205080204" pitchFamily="34" charset="-128"/>
              </a:rPr>
              <a:t>biology encompasses a broad spectrum of academic fields that are often viewed as independent disciplines </a:t>
            </a:r>
          </a:p>
          <a:p>
            <a:pPr lvl="1">
              <a:spcBef>
                <a:spcPct val="40000"/>
              </a:spcBef>
            </a:pPr>
            <a:r>
              <a:rPr lang="en-US" altLang="en-US" sz="1600" i="1" dirty="0">
                <a:ea typeface="ＭＳ Ｐゴシック" panose="020B0600070205080204" pitchFamily="34" charset="-128"/>
              </a:rPr>
              <a:t>ecology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evolutionary biology</a:t>
            </a:r>
            <a:r>
              <a:rPr lang="en-US" altLang="en-US" sz="1600" dirty="0">
                <a:ea typeface="ＭＳ Ｐゴシック" panose="020B0600070205080204" pitchFamily="34" charset="-128"/>
              </a:rPr>
              <a:t> study life at the habitat or population level</a:t>
            </a:r>
          </a:p>
          <a:p>
            <a:pPr lvl="1">
              <a:spcBef>
                <a:spcPct val="40000"/>
              </a:spcBef>
            </a:pPr>
            <a:r>
              <a:rPr lang="en-US" altLang="en-US" sz="1600" i="1" dirty="0">
                <a:ea typeface="ＭＳ Ｐゴシック" panose="020B0600070205080204" pitchFamily="34" charset="-128"/>
              </a:rPr>
              <a:t>developmental biology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genetics</a:t>
            </a:r>
            <a:r>
              <a:rPr lang="en-US" altLang="en-US" sz="1600" dirty="0">
                <a:ea typeface="ＭＳ Ｐゴシック" panose="020B0600070205080204" pitchFamily="34" charset="-128"/>
              </a:rPr>
              <a:t> study life at organism level</a:t>
            </a:r>
          </a:p>
          <a:p>
            <a:pPr lvl="1">
              <a:spcBef>
                <a:spcPct val="40000"/>
              </a:spcBef>
            </a:pPr>
            <a:r>
              <a:rPr lang="en-US" altLang="en-US" sz="1600" i="1" dirty="0">
                <a:ea typeface="ＭＳ Ｐゴシック" panose="020B0600070205080204" pitchFamily="34" charset="-128"/>
              </a:rPr>
              <a:t>physiology</a:t>
            </a:r>
            <a:r>
              <a:rPr lang="en-US" altLang="en-US" sz="1600" dirty="0">
                <a:ea typeface="ＭＳ Ｐゴシック" panose="020B0600070205080204" pitchFamily="34" charset="-128"/>
              </a:rPr>
              <a:t>, </a:t>
            </a:r>
            <a:r>
              <a:rPr lang="en-US" altLang="en-US" sz="1600" i="1" dirty="0">
                <a:ea typeface="ＭＳ Ｐゴシック" panose="020B0600070205080204" pitchFamily="34" charset="-128"/>
              </a:rPr>
              <a:t>anatomy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histology</a:t>
            </a:r>
            <a:r>
              <a:rPr lang="en-US" altLang="en-US" sz="1600" dirty="0">
                <a:ea typeface="ＭＳ Ｐゴシック" panose="020B0600070205080204" pitchFamily="34" charset="-128"/>
              </a:rPr>
              <a:t> study life at the multicellular level</a:t>
            </a:r>
          </a:p>
          <a:p>
            <a:pPr lvl="1">
              <a:spcBef>
                <a:spcPct val="40000"/>
              </a:spcBef>
            </a:pPr>
            <a:r>
              <a:rPr lang="en-US" altLang="en-US" sz="1600" i="1" dirty="0">
                <a:ea typeface="ＭＳ Ｐゴシック" panose="020B0600070205080204" pitchFamily="34" charset="-128"/>
              </a:rPr>
              <a:t>cell biology</a:t>
            </a:r>
            <a:r>
              <a:rPr lang="en-US" altLang="en-US" sz="1600" dirty="0">
                <a:ea typeface="ＭＳ Ｐゴシック" panose="020B0600070205080204" pitchFamily="34" charset="-128"/>
              </a:rPr>
              <a:t> studies life at the cellular level</a:t>
            </a:r>
          </a:p>
          <a:p>
            <a:pPr lvl="1">
              <a:spcBef>
                <a:spcPct val="40000"/>
              </a:spcBef>
            </a:pPr>
            <a:r>
              <a:rPr lang="en-US" altLang="en-US" sz="1600" i="1" dirty="0">
                <a:ea typeface="ＭＳ Ｐゴシック" panose="020B0600070205080204" pitchFamily="34" charset="-128"/>
              </a:rPr>
              <a:t>molecular biology</a:t>
            </a:r>
            <a:r>
              <a:rPr lang="en-US" altLang="en-US" sz="1600" dirty="0">
                <a:ea typeface="ＭＳ Ｐゴシック" panose="020B0600070205080204" pitchFamily="34" charset="-128"/>
              </a:rPr>
              <a:t>, </a:t>
            </a:r>
            <a:r>
              <a:rPr lang="en-US" altLang="en-US" sz="1600" i="1" dirty="0">
                <a:ea typeface="ＭＳ Ｐゴシック" panose="020B0600070205080204" pitchFamily="34" charset="-128"/>
              </a:rPr>
              <a:t>biochemistry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molecular genetics</a:t>
            </a:r>
            <a:r>
              <a:rPr lang="en-US" altLang="en-US" sz="1600" dirty="0">
                <a:ea typeface="ＭＳ Ｐゴシック" panose="020B0600070205080204" pitchFamily="34" charset="-128"/>
              </a:rPr>
              <a:t> study life at the atomic and molecular level</a:t>
            </a:r>
          </a:p>
        </p:txBody>
      </p:sp>
      <p:sp>
        <p:nvSpPr>
          <p:cNvPr id="2" name="Slide Number Placeholder 1">
            <a:extLst>
              <a:ext uri="{FF2B5EF4-FFF2-40B4-BE49-F238E27FC236}">
                <a16:creationId xmlns:a16="http://schemas.microsoft.com/office/drawing/2014/main" id="{1492F774-3AB3-354D-9415-517A8BE38582}"/>
              </a:ext>
            </a:extLst>
          </p:cNvPr>
          <p:cNvSpPr>
            <a:spLocks noGrp="1"/>
          </p:cNvSpPr>
          <p:nvPr>
            <p:ph type="sldNum" sz="quarter" idx="12"/>
          </p:nvPr>
        </p:nvSpPr>
        <p:spPr/>
        <p:txBody>
          <a:bodyPr/>
          <a:lstStyle/>
          <a:p>
            <a:pPr>
              <a:defRPr/>
            </a:pPr>
            <a:fld id="{E3024D19-0846-4545-ACE6-334062EA9E90}" type="slidenum">
              <a:rPr lang="en-US" altLang="en-US" smtClean="0"/>
              <a:pPr>
                <a:defRPr/>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EB244E3-58C7-2C4C-B170-94F7B360A67B}"/>
              </a:ext>
            </a:extLst>
          </p:cNvPr>
          <p:cNvSpPr>
            <a:spLocks noGrp="1" noChangeArrowheads="1"/>
          </p:cNvSpPr>
          <p:nvPr>
            <p:ph type="title"/>
          </p:nvPr>
        </p:nvSpPr>
        <p:spPr/>
        <p:txBody>
          <a:bodyPr/>
          <a:lstStyle/>
          <a:p>
            <a:r>
              <a:rPr lang="en-US" altLang="en-US">
                <a:ea typeface="ＭＳ Ｐゴシック" panose="020B0600070205080204" pitchFamily="34" charset="-128"/>
              </a:rPr>
              <a:t>Impact of Computers</a:t>
            </a:r>
          </a:p>
        </p:txBody>
      </p:sp>
      <p:sp>
        <p:nvSpPr>
          <p:cNvPr id="19459" name="Rectangle 3">
            <a:extLst>
              <a:ext uri="{FF2B5EF4-FFF2-40B4-BE49-F238E27FC236}">
                <a16:creationId xmlns:a16="http://schemas.microsoft.com/office/drawing/2014/main" id="{DE890EC4-844B-6749-9E74-9A08A2B31048}"/>
              </a:ext>
            </a:extLst>
          </p:cNvPr>
          <p:cNvSpPr>
            <a:spLocks noGrp="1" noChangeArrowheads="1"/>
          </p:cNvSpPr>
          <p:nvPr>
            <p:ph type="body" idx="1"/>
          </p:nvPr>
        </p:nvSpPr>
        <p:spPr>
          <a:xfrm>
            <a:off x="381000" y="1600200"/>
            <a:ext cx="8382000" cy="4876800"/>
          </a:xfrm>
        </p:spPr>
        <p:txBody>
          <a:bodyPr/>
          <a:lstStyle/>
          <a:p>
            <a:r>
              <a:rPr lang="en-US" altLang="en-US" sz="1600">
                <a:ea typeface="ＭＳ Ｐゴシック" panose="020B0600070205080204" pitchFamily="34" charset="-128"/>
              </a:rPr>
              <a:t>the history of biology dates as far back as the rise of various civilization </a:t>
            </a:r>
          </a:p>
          <a:p>
            <a:pPr marL="762000" lvl="1" indent="-304800"/>
            <a:r>
              <a:rPr lang="en-US" altLang="en-US" sz="1400">
                <a:ea typeface="ＭＳ Ｐゴシック" panose="020B0600070205080204" pitchFamily="34" charset="-128"/>
              </a:rPr>
              <a:t>while computers are relatively new, they have had a monumental impact on biological research</a:t>
            </a:r>
          </a:p>
          <a:p>
            <a:pPr marL="762000" lvl="1" indent="-304800">
              <a:buFont typeface="Wingdings" pitchFamily="2" charset="2"/>
              <a:buNone/>
            </a:pPr>
            <a:endParaRPr lang="en-US" altLang="en-US" sz="1400">
              <a:ea typeface="ＭＳ Ｐゴシック" panose="020B0600070205080204" pitchFamily="34" charset="-128"/>
            </a:endParaRPr>
          </a:p>
          <a:p>
            <a:pPr marL="762000" lvl="1" indent="-304800">
              <a:buFont typeface="Wingdings" pitchFamily="2" charset="2"/>
              <a:buNone/>
            </a:pPr>
            <a:endParaRPr lang="en-US" altLang="en-US" sz="1400">
              <a:ea typeface="ＭＳ Ｐゴシック" panose="020B0600070205080204" pitchFamily="34" charset="-128"/>
            </a:endParaRPr>
          </a:p>
          <a:p>
            <a:r>
              <a:rPr lang="en-US" altLang="en-US" sz="1600">
                <a:ea typeface="ＭＳ Ｐゴシック" panose="020B0600070205080204" pitchFamily="34" charset="-128"/>
              </a:rPr>
              <a:t>3 examples of impact:</a:t>
            </a:r>
          </a:p>
          <a:p>
            <a:pPr marL="762000" lvl="1" indent="-304800">
              <a:spcBef>
                <a:spcPct val="40000"/>
              </a:spcBef>
              <a:buFont typeface="Wingdings" pitchFamily="2" charset="2"/>
              <a:buAutoNum type="arabicPeriod"/>
            </a:pPr>
            <a:r>
              <a:rPr lang="en-US" altLang="en-US" sz="1400">
                <a:ea typeface="ＭＳ Ｐゴシック" panose="020B0600070205080204" pitchFamily="34" charset="-128"/>
              </a:rPr>
              <a:t>computer technology is rapidly advancing the tools of scientific research </a:t>
            </a:r>
          </a:p>
          <a:p>
            <a:pPr marL="762000" lvl="1" indent="-304800">
              <a:spcBef>
                <a:spcPct val="40000"/>
              </a:spcBef>
              <a:buFont typeface="Wingdings" pitchFamily="2" charset="2"/>
              <a:buAutoNum type="arabicPeriod"/>
            </a:pPr>
            <a:r>
              <a:rPr lang="en-US" altLang="en-US" sz="1400">
                <a:ea typeface="ＭＳ Ｐゴシック" panose="020B0600070205080204" pitchFamily="34" charset="-128"/>
              </a:rPr>
              <a:t>computer models are being used to study complex systems</a:t>
            </a:r>
          </a:p>
          <a:p>
            <a:pPr marL="762000" lvl="1" indent="-304800">
              <a:spcBef>
                <a:spcPct val="40000"/>
              </a:spcBef>
              <a:buFont typeface="Wingdings" pitchFamily="2" charset="2"/>
              <a:buAutoNum type="arabicPeriod"/>
            </a:pPr>
            <a:r>
              <a:rPr lang="en-US" altLang="en-US" sz="1400">
                <a:ea typeface="ＭＳ Ｐゴシック" panose="020B0600070205080204" pitchFamily="34" charset="-128"/>
              </a:rPr>
              <a:t>computers are being used to store, process, and analyze large collections of biological data</a:t>
            </a:r>
          </a:p>
          <a:p>
            <a:pPr>
              <a:buFont typeface="Wingdings" pitchFamily="2" charset="2"/>
              <a:buAutoNum type="arabicPeriod"/>
            </a:pPr>
            <a:endParaRPr lang="en-US" altLang="en-US" sz="1600">
              <a:ea typeface="ＭＳ Ｐゴシック" panose="020B0600070205080204" pitchFamily="34" charset="-128"/>
            </a:endParaRPr>
          </a:p>
          <a:p>
            <a:pPr>
              <a:buFont typeface="Wingdings" pitchFamily="2" charset="2"/>
              <a:buAutoNum type="arabicPeriod"/>
            </a:pPr>
            <a:endParaRPr lang="en-US" altLang="en-US" sz="1600">
              <a:ea typeface="ＭＳ Ｐゴシック" panose="020B0600070205080204" pitchFamily="34" charset="-128"/>
            </a:endParaRPr>
          </a:p>
          <a:p>
            <a:r>
              <a:rPr lang="en-US" altLang="en-US" sz="1600">
                <a:ea typeface="ＭＳ Ｐゴシック" panose="020B0600070205080204" pitchFamily="34" charset="-128"/>
              </a:rPr>
              <a:t>note: this list is in no way exhaustive</a:t>
            </a:r>
          </a:p>
          <a:p>
            <a:pPr marL="762000" lvl="1" indent="-304800"/>
            <a:r>
              <a:rPr lang="en-US" altLang="en-US" sz="1400">
                <a:ea typeface="ＭＳ Ｐゴシック" panose="020B0600070205080204" pitchFamily="34" charset="-128"/>
              </a:rPr>
              <a:t>many aspects of biology and computer science are converging</a:t>
            </a:r>
          </a:p>
          <a:p>
            <a:pPr marL="762000" lvl="1" indent="-304800"/>
            <a:r>
              <a:rPr lang="en-US" altLang="en-US" sz="1400">
                <a:ea typeface="ＭＳ Ｐゴシック" panose="020B0600070205080204" pitchFamily="34" charset="-128"/>
              </a:rPr>
              <a:t>biology researchers must be savvy computer users and even programmers</a:t>
            </a:r>
          </a:p>
          <a:p>
            <a:pPr marL="762000" lvl="1" indent="-304800"/>
            <a:r>
              <a:rPr lang="en-US" altLang="en-US" sz="1400">
                <a:ea typeface="ＭＳ Ｐゴシック" panose="020B0600070205080204" pitchFamily="34" charset="-128"/>
              </a:rPr>
              <a:t>computer scientists must be able to solve interdisciplinary problems  </a:t>
            </a:r>
          </a:p>
          <a:p>
            <a:pPr marL="762000" lvl="1" indent="-304800"/>
            <a:endParaRPr lang="en-US" altLang="en-US" sz="1400">
              <a:ea typeface="ＭＳ Ｐゴシック" panose="020B0600070205080204" pitchFamily="34" charset="-128"/>
            </a:endParaRPr>
          </a:p>
        </p:txBody>
      </p:sp>
      <p:sp>
        <p:nvSpPr>
          <p:cNvPr id="81924" name="Rectangle 4">
            <a:extLst>
              <a:ext uri="{FF2B5EF4-FFF2-40B4-BE49-F238E27FC236}">
                <a16:creationId xmlns:a16="http://schemas.microsoft.com/office/drawing/2014/main" id="{B4CD5CD3-1232-084B-BC54-75725C1B309A}"/>
              </a:ext>
            </a:extLst>
          </p:cNvPr>
          <p:cNvSpPr>
            <a:spLocks noChangeArrowheads="1"/>
          </p:cNvSpPr>
          <p:nvPr/>
        </p:nvSpPr>
        <p:spPr bwMode="auto">
          <a:xfrm>
            <a:off x="457200" y="35052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endParaRPr lang="en-US" altLang="en-US" sz="1400" i="1"/>
          </a:p>
        </p:txBody>
      </p:sp>
      <p:sp>
        <p:nvSpPr>
          <p:cNvPr id="2" name="Slide Number Placeholder 1">
            <a:extLst>
              <a:ext uri="{FF2B5EF4-FFF2-40B4-BE49-F238E27FC236}">
                <a16:creationId xmlns:a16="http://schemas.microsoft.com/office/drawing/2014/main" id="{B62FD517-1679-DC47-884E-E2786CDF1F48}"/>
              </a:ext>
            </a:extLst>
          </p:cNvPr>
          <p:cNvSpPr>
            <a:spLocks noGrp="1"/>
          </p:cNvSpPr>
          <p:nvPr>
            <p:ph type="sldNum" sz="quarter" idx="12"/>
          </p:nvPr>
        </p:nvSpPr>
        <p:spPr/>
        <p:txBody>
          <a:bodyPr/>
          <a:lstStyle/>
          <a:p>
            <a:pPr>
              <a:defRPr/>
            </a:pPr>
            <a:fld id="{E3024D19-0846-4545-ACE6-334062EA9E90}" type="slidenum">
              <a:rPr lang="en-US" altLang="en-US" smtClean="0"/>
              <a:pPr>
                <a:defRPr/>
              </a:pPr>
              <a:t>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8073F6-DA7B-1F43-A27D-A3BE2E1C6CD8}"/>
              </a:ext>
            </a:extLst>
          </p:cNvPr>
          <p:cNvSpPr>
            <a:spLocks noGrp="1" noChangeArrowheads="1"/>
          </p:cNvSpPr>
          <p:nvPr>
            <p:ph type="title"/>
          </p:nvPr>
        </p:nvSpPr>
        <p:spPr/>
        <p:txBody>
          <a:bodyPr/>
          <a:lstStyle/>
          <a:p>
            <a:r>
              <a:rPr lang="en-US" altLang="en-US">
                <a:ea typeface="ＭＳ Ｐゴシック" panose="020B0600070205080204" pitchFamily="34" charset="-128"/>
              </a:rPr>
              <a:t>Technology Tools/Resources</a:t>
            </a:r>
          </a:p>
        </p:txBody>
      </p:sp>
      <p:sp>
        <p:nvSpPr>
          <p:cNvPr id="20483" name="Rectangle 3">
            <a:extLst>
              <a:ext uri="{FF2B5EF4-FFF2-40B4-BE49-F238E27FC236}">
                <a16:creationId xmlns:a16="http://schemas.microsoft.com/office/drawing/2014/main" id="{DF60730C-4095-AD44-A0C2-ADC65CEC2F48}"/>
              </a:ext>
            </a:extLst>
          </p:cNvPr>
          <p:cNvSpPr>
            <a:spLocks noGrp="1" noChangeArrowheads="1"/>
          </p:cNvSpPr>
          <p:nvPr>
            <p:ph type="body" idx="1"/>
          </p:nvPr>
        </p:nvSpPr>
        <p:spPr>
          <a:xfrm>
            <a:off x="381000" y="1447800"/>
            <a:ext cx="8382000" cy="2743200"/>
          </a:xfrm>
        </p:spPr>
        <p:txBody>
          <a:bodyPr/>
          <a:lstStyle/>
          <a:p>
            <a:r>
              <a:rPr lang="en-US" altLang="en-US" sz="1600">
                <a:ea typeface="ＭＳ Ｐゴシック" panose="020B0600070205080204" pitchFamily="34" charset="-128"/>
              </a:rPr>
              <a:t>many of the traditional tools of biological research are integrating computer technology</a:t>
            </a:r>
          </a:p>
          <a:p>
            <a:pPr>
              <a:buFont typeface="Wingdings" pitchFamily="2" charset="2"/>
              <a:buAutoNum type="arabicPeriod"/>
            </a:pPr>
            <a:endParaRPr lang="en-US" altLang="en-US" sz="1600">
              <a:ea typeface="ＭＳ Ｐゴシック" panose="020B0600070205080204" pitchFamily="34" charset="-128"/>
            </a:endParaRPr>
          </a:p>
          <a:p>
            <a:pPr marL="762000" lvl="1" indent="-304800">
              <a:buFont typeface="Wingdings" pitchFamily="2" charset="2"/>
              <a:buNone/>
            </a:pPr>
            <a:r>
              <a:rPr lang="en-US" altLang="en-US" sz="1400">
                <a:ea typeface="ＭＳ Ｐゴシック" panose="020B0600070205080204" pitchFamily="34" charset="-128"/>
              </a:rPr>
              <a:t>e.g., the confocal microscope</a:t>
            </a:r>
          </a:p>
          <a:p>
            <a:pPr marL="1219200" lvl="2" indent="-304800"/>
            <a:r>
              <a:rPr lang="en-US" altLang="en-US" sz="1200">
                <a:ea typeface="ＭＳ Ｐゴシック" panose="020B0600070205080204" pitchFamily="34" charset="-128"/>
              </a:rPr>
              <a:t>invented by Marvin Minsky (computer science pioneer)</a:t>
            </a:r>
          </a:p>
          <a:p>
            <a:pPr marL="1219200" lvl="2" indent="-304800"/>
            <a:r>
              <a:rPr lang="en-US" altLang="en-US" sz="1200">
                <a:ea typeface="ＭＳ Ｐゴシック" panose="020B0600070205080204" pitchFamily="34" charset="-128"/>
              </a:rPr>
              <a:t>works by focusing a laser on a dyed sample and</a:t>
            </a:r>
          </a:p>
          <a:p>
            <a:pPr marL="1219200" lvl="2" indent="-304800">
              <a:buFont typeface="Wingdings" pitchFamily="2" charset="2"/>
              <a:buNone/>
            </a:pPr>
            <a:r>
              <a:rPr lang="en-US" altLang="en-US" sz="1200">
                <a:ea typeface="ＭＳ Ｐゴシック" panose="020B0600070205080204" pitchFamily="34" charset="-128"/>
              </a:rPr>
              <a:t>	measuring the fluorescent light emitted</a:t>
            </a:r>
          </a:p>
          <a:p>
            <a:pPr marL="1219200" lvl="2" indent="-304800"/>
            <a:r>
              <a:rPr lang="en-US" altLang="en-US" sz="1200">
                <a:ea typeface="ＭＳ Ｐゴシック" panose="020B0600070205080204" pitchFamily="34" charset="-128"/>
              </a:rPr>
              <a:t>can be used to build up a 3-D model of a sample, stored on</a:t>
            </a:r>
          </a:p>
          <a:p>
            <a:pPr marL="1219200" lvl="2" indent="-304800">
              <a:buFont typeface="Wingdings" pitchFamily="2" charset="2"/>
              <a:buNone/>
            </a:pPr>
            <a:r>
              <a:rPr lang="en-US" altLang="en-US" sz="1200">
                <a:ea typeface="ＭＳ Ｐゴシック" panose="020B0600070205080204" pitchFamily="34" charset="-128"/>
              </a:rPr>
              <a:t>	a computer</a:t>
            </a:r>
          </a:p>
          <a:p>
            <a:pPr marL="1219200" lvl="2" indent="-304800">
              <a:buFont typeface="Wingdings" pitchFamily="2" charset="2"/>
              <a:buNone/>
            </a:pPr>
            <a:endParaRPr lang="en-US" altLang="en-US" sz="1200">
              <a:ea typeface="ＭＳ Ｐゴシック" panose="020B0600070205080204" pitchFamily="34" charset="-128"/>
            </a:endParaRPr>
          </a:p>
          <a:p>
            <a:pPr marL="762000" lvl="1" indent="-304800">
              <a:buFont typeface="Wingdings" pitchFamily="2" charset="2"/>
              <a:buNone/>
            </a:pPr>
            <a:r>
              <a:rPr lang="en-US" altLang="en-US" sz="1400">
                <a:ea typeface="ＭＳ Ｐゴシック" panose="020B0600070205080204" pitchFamily="34" charset="-128"/>
              </a:rPr>
              <a:t>e.g., </a:t>
            </a:r>
            <a:r>
              <a:rPr lang="en-US" altLang="en-US" sz="1400">
                <a:ea typeface="ＭＳ Ｐゴシック" panose="020B0600070205080204" pitchFamily="34" charset="-128"/>
                <a:hlinkClick r:id="rId2"/>
              </a:rPr>
              <a:t>DNA Microarrays </a:t>
            </a:r>
            <a:r>
              <a:rPr lang="en-US" altLang="en-US" sz="1400">
                <a:ea typeface="ＭＳ Ｐゴシック" panose="020B0600070205080204" pitchFamily="34" charset="-128"/>
              </a:rPr>
              <a:t>to measure the expression levels of genes </a:t>
            </a:r>
          </a:p>
        </p:txBody>
      </p:sp>
      <p:pic>
        <p:nvPicPr>
          <p:cNvPr id="20484" name="Picture 5" descr="inverted">
            <a:extLst>
              <a:ext uri="{FF2B5EF4-FFF2-40B4-BE49-F238E27FC236}">
                <a16:creationId xmlns:a16="http://schemas.microsoft.com/office/drawing/2014/main" id="{B75F7A7E-2569-F34A-883F-300B9CE9A4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2133600"/>
            <a:ext cx="1809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6">
            <a:extLst>
              <a:ext uri="{FF2B5EF4-FFF2-40B4-BE49-F238E27FC236}">
                <a16:creationId xmlns:a16="http://schemas.microsoft.com/office/drawing/2014/main" id="{BB492CF7-801B-F845-9C83-42D08223182C}"/>
              </a:ext>
            </a:extLst>
          </p:cNvPr>
          <p:cNvSpPr>
            <a:spLocks noChangeArrowheads="1"/>
          </p:cNvSpPr>
          <p:nvPr/>
        </p:nvSpPr>
        <p:spPr bwMode="auto">
          <a:xfrm>
            <a:off x="381000" y="4648200"/>
            <a:ext cx="518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62000" indent="-30480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600" dirty="0"/>
              <a:t>the Internet and the Web allow researchers to share data and publications</a:t>
            </a:r>
          </a:p>
          <a:p>
            <a:pPr lvl="1" eaLnBrk="1" hangingPunct="1"/>
            <a:r>
              <a:rPr lang="en-US" altLang="en-US" sz="1400" dirty="0"/>
              <a:t>speeds the dissemination of information and the advancement of science</a:t>
            </a:r>
          </a:p>
          <a:p>
            <a:pPr eaLnBrk="1" hangingPunct="1">
              <a:buFont typeface="Wingdings" pitchFamily="2" charset="2"/>
              <a:buAutoNum type="arabicPeriod"/>
            </a:pPr>
            <a:endParaRPr lang="en-US" altLang="en-US" sz="1600" dirty="0"/>
          </a:p>
          <a:p>
            <a:pPr lvl="1" eaLnBrk="1" hangingPunct="1">
              <a:buFont typeface="Wingdings" pitchFamily="2" charset="2"/>
              <a:buNone/>
            </a:pPr>
            <a:r>
              <a:rPr lang="en-US" altLang="en-US" sz="1400" dirty="0"/>
              <a:t>e.g., </a:t>
            </a:r>
            <a:r>
              <a:rPr lang="en-US" altLang="en-US" sz="1400" dirty="0">
                <a:hlinkClick r:id="rId4"/>
              </a:rPr>
              <a:t>PubMed</a:t>
            </a:r>
            <a:r>
              <a:rPr lang="en-US" altLang="en-US" sz="1400" dirty="0"/>
              <a:t>, from the National Library of Medicine</a:t>
            </a:r>
          </a:p>
        </p:txBody>
      </p:sp>
      <p:sp>
        <p:nvSpPr>
          <p:cNvPr id="20486" name="TextBox 8">
            <a:extLst>
              <a:ext uri="{FF2B5EF4-FFF2-40B4-BE49-F238E27FC236}">
                <a16:creationId xmlns:a16="http://schemas.microsoft.com/office/drawing/2014/main" id="{E47E220C-34C2-A343-B241-3B2711DDDD79}"/>
              </a:ext>
            </a:extLst>
          </p:cNvPr>
          <p:cNvSpPr txBox="1">
            <a:spLocks noChangeArrowheads="1"/>
          </p:cNvSpPr>
          <p:nvPr/>
        </p:nvSpPr>
        <p:spPr bwMode="auto">
          <a:xfrm>
            <a:off x="-787400" y="2311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 name="Slide Number Placeholder 1">
            <a:extLst>
              <a:ext uri="{FF2B5EF4-FFF2-40B4-BE49-F238E27FC236}">
                <a16:creationId xmlns:a16="http://schemas.microsoft.com/office/drawing/2014/main" id="{72CF1D2E-5185-0941-A5DA-EFE85BCC8262}"/>
              </a:ext>
            </a:extLst>
          </p:cNvPr>
          <p:cNvSpPr>
            <a:spLocks noGrp="1"/>
          </p:cNvSpPr>
          <p:nvPr>
            <p:ph type="sldNum" sz="quarter" idx="12"/>
          </p:nvPr>
        </p:nvSpPr>
        <p:spPr/>
        <p:txBody>
          <a:bodyPr/>
          <a:lstStyle/>
          <a:p>
            <a:pPr>
              <a:defRPr/>
            </a:pPr>
            <a:fld id="{E3024D19-0846-4545-ACE6-334062EA9E90}" type="slidenum">
              <a:rPr lang="en-US" altLang="en-US" smtClean="0"/>
              <a:pPr>
                <a:defRPr/>
              </a:pPr>
              <a:t>4</a:t>
            </a:fld>
            <a:endParaRPr lang="en-US" altLang="en-US"/>
          </a:p>
        </p:txBody>
      </p:sp>
      <p:pic>
        <p:nvPicPr>
          <p:cNvPr id="3" name="Picture 2">
            <a:extLst>
              <a:ext uri="{FF2B5EF4-FFF2-40B4-BE49-F238E27FC236}">
                <a16:creationId xmlns:a16="http://schemas.microsoft.com/office/drawing/2014/main" id="{BCC4CC2E-9779-E74A-9312-67345767B6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10200" y="4192474"/>
            <a:ext cx="2926417" cy="266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FC8C513-9964-9142-83F3-AE0EA7D00579}"/>
              </a:ext>
            </a:extLst>
          </p:cNvPr>
          <p:cNvSpPr>
            <a:spLocks noGrp="1" noChangeArrowheads="1"/>
          </p:cNvSpPr>
          <p:nvPr>
            <p:ph type="title"/>
          </p:nvPr>
        </p:nvSpPr>
        <p:spPr/>
        <p:txBody>
          <a:bodyPr/>
          <a:lstStyle/>
          <a:p>
            <a:r>
              <a:rPr lang="en-US" altLang="en-US">
                <a:ea typeface="ＭＳ Ｐゴシック" panose="020B0600070205080204" pitchFamily="34" charset="-128"/>
              </a:rPr>
              <a:t>System Modeling</a:t>
            </a:r>
          </a:p>
        </p:txBody>
      </p:sp>
      <p:sp>
        <p:nvSpPr>
          <p:cNvPr id="21507" name="Rectangle 3">
            <a:extLst>
              <a:ext uri="{FF2B5EF4-FFF2-40B4-BE49-F238E27FC236}">
                <a16:creationId xmlns:a16="http://schemas.microsoft.com/office/drawing/2014/main" id="{192CB46A-F713-4742-A7AB-3220D9E68629}"/>
              </a:ext>
            </a:extLst>
          </p:cNvPr>
          <p:cNvSpPr>
            <a:spLocks noGrp="1" noChangeArrowheads="1"/>
          </p:cNvSpPr>
          <p:nvPr>
            <p:ph type="body" idx="1"/>
          </p:nvPr>
        </p:nvSpPr>
        <p:spPr>
          <a:xfrm>
            <a:off x="457200" y="1295400"/>
            <a:ext cx="8229600" cy="2971800"/>
          </a:xfrm>
        </p:spPr>
        <p:txBody>
          <a:bodyPr/>
          <a:lstStyle/>
          <a:p>
            <a:pPr>
              <a:lnSpc>
                <a:spcPct val="90000"/>
              </a:lnSpc>
            </a:pPr>
            <a:r>
              <a:rPr lang="en-US" altLang="en-US" sz="1600" dirty="0">
                <a:ea typeface="ＭＳ Ｐゴシック" panose="020B0600070205080204" pitchFamily="34" charset="-128"/>
              </a:rPr>
              <a:t>as computer memory and processing power has increased, it has become possible to model complex biological systems in software</a:t>
            </a:r>
          </a:p>
          <a:p>
            <a:pPr lvl="1">
              <a:lnSpc>
                <a:spcPct val="90000"/>
              </a:lnSpc>
            </a:pPr>
            <a:r>
              <a:rPr lang="en-US" altLang="en-US" sz="1400" dirty="0">
                <a:ea typeface="ＭＳ Ｐゴシック" panose="020B0600070205080204" pitchFamily="34" charset="-128"/>
              </a:rPr>
              <a:t>can attempt to discern natural laws or behaviors by observing the model under varying conditions</a:t>
            </a:r>
          </a:p>
          <a:p>
            <a:pPr lvl="2">
              <a:lnSpc>
                <a:spcPct val="90000"/>
              </a:lnSpc>
            </a:pPr>
            <a:r>
              <a:rPr lang="en-US" altLang="en-US" sz="1200" dirty="0">
                <a:ea typeface="ＭＳ Ｐゴシック" panose="020B0600070205080204" pitchFamily="34" charset="-128"/>
              </a:rPr>
              <a:t>e.g., models of plant or seashell growth</a:t>
            </a:r>
          </a:p>
          <a:p>
            <a:pPr lvl="2">
              <a:lnSpc>
                <a:spcPct val="90000"/>
              </a:lnSpc>
            </a:pPr>
            <a:r>
              <a:rPr lang="en-US" altLang="en-US" sz="1200" dirty="0">
                <a:ea typeface="ＭＳ Ｐゴシック" panose="020B0600070205080204" pitchFamily="34" charset="-128"/>
              </a:rPr>
              <a:t>e.g., the evolution of cooperative behavior in species, such as bird flocking</a:t>
            </a:r>
          </a:p>
          <a:p>
            <a:pPr lvl="1">
              <a:lnSpc>
                <a:spcPct val="90000"/>
              </a:lnSpc>
            </a:pPr>
            <a:r>
              <a:rPr lang="en-US" altLang="en-US" sz="1400" dirty="0">
                <a:ea typeface="ＭＳ Ｐゴシック" panose="020B0600070205080204" pitchFamily="34" charset="-128"/>
              </a:rPr>
              <a:t>can predict the effects of actions over long periods  </a:t>
            </a:r>
          </a:p>
          <a:p>
            <a:pPr lvl="2">
              <a:lnSpc>
                <a:spcPct val="90000"/>
              </a:lnSpc>
            </a:pPr>
            <a:r>
              <a:rPr lang="en-US" altLang="en-US" sz="1200" dirty="0">
                <a:ea typeface="ＭＳ Ｐゴシック" panose="020B0600070205080204" pitchFamily="34" charset="-128"/>
              </a:rPr>
              <a:t>e.g., the effects of automobile emissions on global warming</a:t>
            </a:r>
          </a:p>
          <a:p>
            <a:pPr lvl="2">
              <a:lnSpc>
                <a:spcPct val="90000"/>
              </a:lnSpc>
            </a:pPr>
            <a:r>
              <a:rPr lang="en-US" altLang="en-US" sz="1200" dirty="0">
                <a:ea typeface="ＭＳ Ｐゴシック" panose="020B0600070205080204" pitchFamily="34" charset="-128"/>
              </a:rPr>
              <a:t>e.g., the effects of increased fishing on worldwide fishery stocks</a:t>
            </a:r>
          </a:p>
          <a:p>
            <a:pPr lvl="1">
              <a:lnSpc>
                <a:spcPct val="90000"/>
              </a:lnSpc>
            </a:pPr>
            <a:r>
              <a:rPr lang="en-US" altLang="en-US" sz="1400" dirty="0">
                <a:ea typeface="ＭＳ Ｐゴシック" panose="020B0600070205080204" pitchFamily="34" charset="-128"/>
              </a:rPr>
              <a:t>can avoid infeasible, unethical, or costly experimentation</a:t>
            </a:r>
          </a:p>
          <a:p>
            <a:pPr lvl="2">
              <a:lnSpc>
                <a:spcPct val="90000"/>
              </a:lnSpc>
            </a:pPr>
            <a:r>
              <a:rPr lang="en-US" altLang="en-US" sz="1200" dirty="0">
                <a:ea typeface="ＭＳ Ｐゴシック" panose="020B0600070205080204" pitchFamily="34" charset="-128"/>
              </a:rPr>
              <a:t>e.g., predict the toxicity of a new drug based on a chemical/biological model as opposed to animal testing</a:t>
            </a:r>
          </a:p>
          <a:p>
            <a:pPr lvl="2">
              <a:lnSpc>
                <a:spcPct val="90000"/>
              </a:lnSpc>
            </a:pPr>
            <a:r>
              <a:rPr lang="en-US" altLang="en-US" sz="1200" dirty="0">
                <a:ea typeface="ＭＳ Ｐゴシック" panose="020B0600070205080204" pitchFamily="34" charset="-128"/>
              </a:rPr>
              <a:t>e.g., study brain trauma using a neural network model</a:t>
            </a:r>
          </a:p>
        </p:txBody>
      </p:sp>
      <p:pic>
        <p:nvPicPr>
          <p:cNvPr id="21509" name="Picture 2">
            <a:hlinkClick r:id="rId2"/>
            <a:extLst>
              <a:ext uri="{FF2B5EF4-FFF2-40B4-BE49-F238E27FC236}">
                <a16:creationId xmlns:a16="http://schemas.microsoft.com/office/drawing/2014/main" id="{5B800584-598A-3D47-A757-FEBAE8C21C9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52600" y="4191000"/>
            <a:ext cx="22352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4FA480F-6026-124E-A58C-53B02D116093}"/>
              </a:ext>
            </a:extLst>
          </p:cNvPr>
          <p:cNvSpPr>
            <a:spLocks noGrp="1"/>
          </p:cNvSpPr>
          <p:nvPr>
            <p:ph type="sldNum" sz="quarter" idx="12"/>
          </p:nvPr>
        </p:nvSpPr>
        <p:spPr/>
        <p:txBody>
          <a:bodyPr/>
          <a:lstStyle/>
          <a:p>
            <a:pPr>
              <a:defRPr/>
            </a:pPr>
            <a:fld id="{E3024D19-0846-4545-ACE6-334062EA9E90}" type="slidenum">
              <a:rPr lang="en-US" altLang="en-US" smtClean="0"/>
              <a:pPr>
                <a:defRPr/>
              </a:pPr>
              <a:t>5</a:t>
            </a:fld>
            <a:endParaRPr lang="en-US" altLang="en-US"/>
          </a:p>
        </p:txBody>
      </p:sp>
      <p:pic>
        <p:nvPicPr>
          <p:cNvPr id="3" name="Picture 2">
            <a:hlinkClick r:id="rId4"/>
            <a:extLst>
              <a:ext uri="{FF2B5EF4-FFF2-40B4-BE49-F238E27FC236}">
                <a16:creationId xmlns:a16="http://schemas.microsoft.com/office/drawing/2014/main" id="{05E3C232-F66D-E93E-8751-20AD251DE0AF}"/>
              </a:ext>
            </a:extLst>
          </p:cNvPr>
          <p:cNvPicPr>
            <a:picLocks noChangeAspect="1"/>
          </p:cNvPicPr>
          <p:nvPr/>
        </p:nvPicPr>
        <p:blipFill>
          <a:blip r:embed="rId5"/>
          <a:stretch>
            <a:fillRect/>
          </a:stretch>
        </p:blipFill>
        <p:spPr>
          <a:xfrm>
            <a:off x="5282282" y="4246787"/>
            <a:ext cx="2495550" cy="23357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26B62A-641D-B446-BC0F-CB1A3D33A92A}"/>
              </a:ext>
            </a:extLst>
          </p:cNvPr>
          <p:cNvSpPr>
            <a:spLocks noGrp="1" noChangeArrowheads="1"/>
          </p:cNvSpPr>
          <p:nvPr>
            <p:ph type="title"/>
          </p:nvPr>
        </p:nvSpPr>
        <p:spPr/>
        <p:txBody>
          <a:bodyPr/>
          <a:lstStyle/>
          <a:p>
            <a:r>
              <a:rPr lang="en-US" altLang="en-US">
                <a:ea typeface="ＭＳ Ｐゴシック" panose="020B0600070205080204" pitchFamily="34" charset="-128"/>
              </a:rPr>
              <a:t>Ecosystem Modeling</a:t>
            </a:r>
          </a:p>
        </p:txBody>
      </p:sp>
      <p:sp>
        <p:nvSpPr>
          <p:cNvPr id="22531" name="Rectangle 6">
            <a:extLst>
              <a:ext uri="{FF2B5EF4-FFF2-40B4-BE49-F238E27FC236}">
                <a16:creationId xmlns:a16="http://schemas.microsoft.com/office/drawing/2014/main" id="{EBCEC0E7-CB3B-6245-A0D9-981546EA953A}"/>
              </a:ext>
            </a:extLst>
          </p:cNvPr>
          <p:cNvSpPr>
            <a:spLocks noChangeArrowheads="1"/>
          </p:cNvSpPr>
          <p:nvPr/>
        </p:nvSpPr>
        <p:spPr bwMode="auto">
          <a:xfrm>
            <a:off x="533400" y="1371600"/>
            <a:ext cx="617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lvl1pPr marL="203200" indent="-203200" defTabSz="865188">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477838" indent="-160338" defTabSz="865188">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952500" indent="-360363" defTabSz="865188">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defTabSz="865188">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865188">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buClrTx/>
              <a:buSzTx/>
              <a:buFontTx/>
              <a:buNone/>
            </a:pPr>
            <a:r>
              <a:rPr lang="en-US" altLang="en-US" sz="1600" dirty="0"/>
              <a:t>in the late 1960s, John Conway showed that a simple model of an environment could produce complex and interesting behavior</a:t>
            </a:r>
          </a:p>
          <a:p>
            <a:pPr lvl="1">
              <a:buClrTx/>
              <a:buSzTx/>
              <a:buFont typeface="Wingdings" pitchFamily="2" charset="2"/>
              <a:buChar char="§"/>
            </a:pPr>
            <a:r>
              <a:rPr lang="en-US" altLang="en-US" sz="1400" dirty="0"/>
              <a:t>the environment is modeled as a 2-D grid of cells</a:t>
            </a:r>
          </a:p>
          <a:p>
            <a:pPr lvl="1">
              <a:buClrTx/>
              <a:buSzTx/>
              <a:buFont typeface="Wingdings" pitchFamily="2" charset="2"/>
              <a:buChar char="§"/>
            </a:pPr>
            <a:r>
              <a:rPr lang="en-US" altLang="en-US" sz="1400" dirty="0"/>
              <a:t>a cell can be alive (contain an organism) or dead</a:t>
            </a:r>
          </a:p>
          <a:p>
            <a:pPr lvl="1">
              <a:buClrTx/>
              <a:buSzTx/>
              <a:buFont typeface="Wingdings" pitchFamily="2" charset="2"/>
              <a:buChar char="§"/>
            </a:pPr>
            <a:r>
              <a:rPr lang="en-US" altLang="en-US" sz="1400" dirty="0"/>
              <a:t>simple rules model evolution</a:t>
            </a:r>
          </a:p>
          <a:p>
            <a:pPr lvl="2">
              <a:buClrTx/>
              <a:buSzTx/>
              <a:buFont typeface="Wingdings" pitchFamily="2" charset="2"/>
              <a:buAutoNum type="arabicPeriod"/>
            </a:pPr>
            <a:r>
              <a:rPr lang="en-US" altLang="en-US" sz="1200" dirty="0"/>
              <a:t>a dead cell becomes alive in the next generation if it has exactly 3 neighbors </a:t>
            </a:r>
          </a:p>
          <a:p>
            <a:pPr lvl="2">
              <a:buClrTx/>
              <a:buSzTx/>
              <a:buFont typeface="Wingdings" pitchFamily="2" charset="2"/>
              <a:buAutoNum type="arabicPeriod"/>
            </a:pPr>
            <a:r>
              <a:rPr lang="en-US" altLang="en-US" sz="1200" dirty="0"/>
              <a:t>a living cell survives in the next generation if it has 2 or 3 neighbors </a:t>
            </a:r>
          </a:p>
        </p:txBody>
      </p:sp>
      <p:sp>
        <p:nvSpPr>
          <p:cNvPr id="105483" name="Rectangle 11">
            <a:extLst>
              <a:ext uri="{FF2B5EF4-FFF2-40B4-BE49-F238E27FC236}">
                <a16:creationId xmlns:a16="http://schemas.microsoft.com/office/drawing/2014/main" id="{86576FCD-C20E-4245-B225-5B43FB6D06F8}"/>
              </a:ext>
            </a:extLst>
          </p:cNvPr>
          <p:cNvSpPr>
            <a:spLocks noChangeArrowheads="1"/>
          </p:cNvSpPr>
          <p:nvPr/>
        </p:nvSpPr>
        <p:spPr bwMode="auto">
          <a:xfrm>
            <a:off x="3505200" y="4038600"/>
            <a:ext cx="533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lvl1pPr marL="203200" indent="-203200" defTabSz="865188">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538163" indent="-220663" defTabSz="865188">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012825" indent="-360363" defTabSz="865188">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defTabSz="865188">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865188">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buClrTx/>
              <a:buSzTx/>
              <a:buFontTx/>
              <a:buNone/>
            </a:pPr>
            <a:r>
              <a:rPr lang="en-US" altLang="en-US" sz="1600" dirty="0"/>
              <a:t>Conway's ideas have been extended to a variety of ecosystems</a:t>
            </a:r>
          </a:p>
          <a:p>
            <a:pPr lvl="1">
              <a:buClrTx/>
              <a:buSzTx/>
              <a:buFont typeface="Wingdings" pitchFamily="2" charset="2"/>
              <a:buChar char="§"/>
            </a:pPr>
            <a:r>
              <a:rPr lang="en-US" altLang="en-US" sz="1400" dirty="0"/>
              <a:t>here, different colored cells denote different organisms (sharks &amp; fish)</a:t>
            </a:r>
          </a:p>
          <a:p>
            <a:pPr lvl="1">
              <a:buClrTx/>
              <a:buSzTx/>
              <a:buFont typeface="Wingdings" pitchFamily="2" charset="2"/>
              <a:buChar char="§"/>
            </a:pPr>
            <a:endParaRPr lang="en-US" altLang="en-US" sz="1400" dirty="0"/>
          </a:p>
          <a:p>
            <a:pPr lvl="1">
              <a:buClrTx/>
              <a:buSzTx/>
              <a:buFont typeface="Wingdings" pitchFamily="2" charset="2"/>
              <a:buChar char="§"/>
            </a:pPr>
            <a:r>
              <a:rPr lang="en-US" altLang="en-US" sz="1400" dirty="0"/>
              <a:t>other systems have modeled:</a:t>
            </a:r>
          </a:p>
          <a:p>
            <a:pPr lvl="2">
              <a:buClrTx/>
              <a:buSzTx/>
              <a:buFont typeface="Wingdings" pitchFamily="2" charset="2"/>
              <a:buChar char="ü"/>
            </a:pPr>
            <a:r>
              <a:rPr lang="en-US" altLang="en-US" sz="1400" dirty="0"/>
              <a:t>the growth of viruses </a:t>
            </a:r>
          </a:p>
          <a:p>
            <a:pPr lvl="2">
              <a:buClrTx/>
              <a:buSzTx/>
              <a:buFont typeface="Wingdings" pitchFamily="2" charset="2"/>
              <a:buChar char="ü"/>
            </a:pPr>
            <a:r>
              <a:rPr lang="en-US" altLang="en-US" sz="1400" dirty="0"/>
              <a:t>the spread of infectious diseases in a population</a:t>
            </a:r>
          </a:p>
          <a:p>
            <a:pPr lvl="2">
              <a:buClrTx/>
              <a:buSzTx/>
              <a:buFont typeface="Wingdings" pitchFamily="2" charset="2"/>
              <a:buChar char="ü"/>
            </a:pPr>
            <a:r>
              <a:rPr lang="en-US" altLang="en-US" sz="1400" dirty="0"/>
              <a:t>the behavior of an ant colony</a:t>
            </a:r>
            <a:endParaRPr lang="en-US" altLang="en-US" sz="1200" dirty="0"/>
          </a:p>
        </p:txBody>
      </p:sp>
      <p:pic>
        <p:nvPicPr>
          <p:cNvPr id="22533" name="Picture 1">
            <a:hlinkClick r:id="rId2"/>
            <a:extLst>
              <a:ext uri="{FF2B5EF4-FFF2-40B4-BE49-F238E27FC236}">
                <a16:creationId xmlns:a16="http://schemas.microsoft.com/office/drawing/2014/main" id="{56757A6F-57CA-AE4F-B707-3141D05DE68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4114800"/>
            <a:ext cx="25273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hlinkClick r:id="rId4"/>
            <a:extLst>
              <a:ext uri="{FF2B5EF4-FFF2-40B4-BE49-F238E27FC236}">
                <a16:creationId xmlns:a16="http://schemas.microsoft.com/office/drawing/2014/main" id="{FF2EEC11-0460-5643-8145-B40CE1DAE6C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29400" y="1371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88E875E-AEBB-CF4E-9AAA-DC9A79E23769}"/>
              </a:ext>
            </a:extLst>
          </p:cNvPr>
          <p:cNvSpPr>
            <a:spLocks noGrp="1"/>
          </p:cNvSpPr>
          <p:nvPr>
            <p:ph type="sldNum" sz="quarter" idx="12"/>
          </p:nvPr>
        </p:nvSpPr>
        <p:spPr/>
        <p:txBody>
          <a:bodyPr/>
          <a:lstStyle/>
          <a:p>
            <a:pPr>
              <a:defRPr/>
            </a:pPr>
            <a:fld id="{E3024D19-0846-4545-ACE6-334062EA9E90}"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D9E8189-AB65-544B-ACFC-70063D12B33B}"/>
              </a:ext>
            </a:extLst>
          </p:cNvPr>
          <p:cNvSpPr>
            <a:spLocks noGrp="1" noChangeArrowheads="1"/>
          </p:cNvSpPr>
          <p:nvPr>
            <p:ph type="title"/>
          </p:nvPr>
        </p:nvSpPr>
        <p:spPr/>
        <p:txBody>
          <a:bodyPr/>
          <a:lstStyle/>
          <a:p>
            <a:r>
              <a:rPr lang="en-US" altLang="en-US">
                <a:ea typeface="ＭＳ Ｐゴシック" panose="020B0600070205080204" pitchFamily="34" charset="-128"/>
              </a:rPr>
              <a:t>Bioinformatics</a:t>
            </a:r>
          </a:p>
        </p:txBody>
      </p:sp>
      <p:sp>
        <p:nvSpPr>
          <p:cNvPr id="23555" name="Rectangle 3">
            <a:extLst>
              <a:ext uri="{FF2B5EF4-FFF2-40B4-BE49-F238E27FC236}">
                <a16:creationId xmlns:a16="http://schemas.microsoft.com/office/drawing/2014/main" id="{BA5B6D4B-351A-044D-BDE3-6A1897798D6C}"/>
              </a:ext>
            </a:extLst>
          </p:cNvPr>
          <p:cNvSpPr>
            <a:spLocks noGrp="1" noChangeArrowheads="1"/>
          </p:cNvSpPr>
          <p:nvPr>
            <p:ph type="body" idx="1"/>
          </p:nvPr>
        </p:nvSpPr>
        <p:spPr/>
        <p:txBody>
          <a:bodyPr/>
          <a:lstStyle/>
          <a:p>
            <a:r>
              <a:rPr lang="en-US" altLang="en-US" sz="1600">
                <a:ea typeface="ＭＳ Ｐゴシック" panose="020B0600070205080204" pitchFamily="34" charset="-128"/>
              </a:rPr>
              <a:t>perhaps the biggest impact of computers in biology is in storing, accessing, and processing large amounts of biological data</a:t>
            </a:r>
          </a:p>
          <a:p>
            <a:endParaRPr lang="en-US" altLang="en-US" sz="1600">
              <a:ea typeface="ＭＳ Ｐゴシック" panose="020B0600070205080204" pitchFamily="34" charset="-128"/>
            </a:endParaRPr>
          </a:p>
          <a:p>
            <a:endParaRPr lang="en-US" altLang="en-US" sz="1600">
              <a:ea typeface="ＭＳ Ｐゴシック" panose="020B0600070205080204" pitchFamily="34" charset="-128"/>
            </a:endParaRPr>
          </a:p>
          <a:p>
            <a:r>
              <a:rPr lang="en-US" altLang="en-US" sz="1600">
                <a:ea typeface="ＭＳ Ｐゴシック" panose="020B0600070205080204" pitchFamily="34" charset="-128"/>
              </a:rPr>
              <a:t>the new field of bioinformatics bridges biology and computer science (or informatics, as it is known in Europe)</a:t>
            </a:r>
          </a:p>
          <a:p>
            <a:pPr lvl="1"/>
            <a:r>
              <a:rPr lang="en-US" altLang="en-US" sz="1400" i="1">
                <a:ea typeface="ＭＳ Ｐゴシック" panose="020B0600070205080204" pitchFamily="34" charset="-128"/>
              </a:rPr>
              <a:t>broad definition of bioinformatics:</a:t>
            </a:r>
            <a:r>
              <a:rPr lang="en-US" altLang="en-US" sz="1400">
                <a:ea typeface="ＭＳ Ｐゴシック" panose="020B0600070205080204" pitchFamily="34" charset="-128"/>
              </a:rPr>
              <a:t> the use of computer science techniques to solve biological problems</a:t>
            </a:r>
          </a:p>
          <a:p>
            <a:pPr lvl="1"/>
            <a:r>
              <a:rPr lang="en-US" altLang="en-US" sz="1400" i="1">
                <a:ea typeface="ＭＳ Ｐゴシック" panose="020B0600070205080204" pitchFamily="34" charset="-128"/>
              </a:rPr>
              <a:t>narrower but common definition:</a:t>
            </a:r>
            <a:r>
              <a:rPr lang="en-US" altLang="en-US" sz="1400">
                <a:ea typeface="ＭＳ Ｐゴシック" panose="020B0600070205080204" pitchFamily="34" charset="-128"/>
              </a:rPr>
              <a:t>  the application of computer science techniques to the representation and processing of biological data</a:t>
            </a:r>
          </a:p>
          <a:p>
            <a:pPr lvl="1"/>
            <a:endParaRPr lang="en-US" altLang="en-US" sz="1400">
              <a:ea typeface="ＭＳ Ｐゴシック" panose="020B0600070205080204" pitchFamily="34" charset="-128"/>
            </a:endParaRPr>
          </a:p>
          <a:p>
            <a:pPr lvl="1"/>
            <a:endParaRPr lang="en-US" altLang="en-US" sz="1400">
              <a:ea typeface="ＭＳ Ｐゴシック" panose="020B0600070205080204" pitchFamily="34" charset="-128"/>
            </a:endParaRPr>
          </a:p>
          <a:p>
            <a:r>
              <a:rPr lang="en-US" altLang="en-US" sz="1600">
                <a:ea typeface="ＭＳ Ｐゴシック" panose="020B0600070205080204" pitchFamily="34" charset="-128"/>
              </a:rPr>
              <a:t>as research tools advance, biologists are generating enormous amount of data</a:t>
            </a:r>
          </a:p>
          <a:p>
            <a:pPr lvl="1"/>
            <a:r>
              <a:rPr lang="en-US" altLang="en-US" sz="1400">
                <a:ea typeface="ＭＳ Ｐゴシック" panose="020B0600070205080204" pitchFamily="34" charset="-128"/>
              </a:rPr>
              <a:t>a single experiment with genetic material can produce thousands or millions of data points</a:t>
            </a:r>
          </a:p>
          <a:p>
            <a:pPr lvl="1"/>
            <a:r>
              <a:rPr lang="en-US" altLang="en-US" sz="1400">
                <a:ea typeface="ＭＳ Ｐゴシック" panose="020B0600070205080204" pitchFamily="34" charset="-128"/>
              </a:rPr>
              <a:t>computational and statistical tools are needed to analyze and understand such volumes of data</a:t>
            </a:r>
          </a:p>
        </p:txBody>
      </p:sp>
      <p:sp>
        <p:nvSpPr>
          <p:cNvPr id="2" name="Slide Number Placeholder 1">
            <a:extLst>
              <a:ext uri="{FF2B5EF4-FFF2-40B4-BE49-F238E27FC236}">
                <a16:creationId xmlns:a16="http://schemas.microsoft.com/office/drawing/2014/main" id="{30DB1EB2-05A1-F045-A518-5FAF43109DE2}"/>
              </a:ext>
            </a:extLst>
          </p:cNvPr>
          <p:cNvSpPr>
            <a:spLocks noGrp="1"/>
          </p:cNvSpPr>
          <p:nvPr>
            <p:ph type="sldNum" sz="quarter" idx="12"/>
          </p:nvPr>
        </p:nvSpPr>
        <p:spPr/>
        <p:txBody>
          <a:bodyPr/>
          <a:lstStyle/>
          <a:p>
            <a:pPr>
              <a:defRPr/>
            </a:pPr>
            <a:fld id="{E3024D19-0846-4545-ACE6-334062EA9E90}"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48DAD22-E815-6C45-85BC-A798DE90BE31}"/>
              </a:ext>
            </a:extLst>
          </p:cNvPr>
          <p:cNvSpPr>
            <a:spLocks noGrp="1" noChangeArrowheads="1"/>
          </p:cNvSpPr>
          <p:nvPr>
            <p:ph type="title"/>
          </p:nvPr>
        </p:nvSpPr>
        <p:spPr/>
        <p:txBody>
          <a:bodyPr/>
          <a:lstStyle/>
          <a:p>
            <a:r>
              <a:rPr lang="en-US" altLang="en-US">
                <a:ea typeface="ＭＳ Ｐゴシック" panose="020B0600070205080204" pitchFamily="34" charset="-128"/>
              </a:rPr>
              <a:t>DNA Overview</a:t>
            </a:r>
          </a:p>
        </p:txBody>
      </p:sp>
      <p:sp>
        <p:nvSpPr>
          <p:cNvPr id="24579" name="Rectangle 3">
            <a:extLst>
              <a:ext uri="{FF2B5EF4-FFF2-40B4-BE49-F238E27FC236}">
                <a16:creationId xmlns:a16="http://schemas.microsoft.com/office/drawing/2014/main" id="{7B3754AB-64DF-964B-A2D0-F460A3077234}"/>
              </a:ext>
            </a:extLst>
          </p:cNvPr>
          <p:cNvSpPr>
            <a:spLocks noGrp="1" noChangeArrowheads="1"/>
          </p:cNvSpPr>
          <p:nvPr>
            <p:ph type="body" idx="1"/>
          </p:nvPr>
        </p:nvSpPr>
        <p:spPr>
          <a:xfrm>
            <a:off x="457200" y="1447800"/>
            <a:ext cx="5410200" cy="3276600"/>
          </a:xfrm>
        </p:spPr>
        <p:txBody>
          <a:bodyPr/>
          <a:lstStyle/>
          <a:p>
            <a:pPr marL="0" indent="7938"/>
            <a:r>
              <a:rPr lang="en-US" altLang="en-US" sz="1600">
                <a:ea typeface="ＭＳ Ｐゴシック" panose="020B0600070205080204" pitchFamily="34" charset="-128"/>
              </a:rPr>
              <a:t>DNA is the genetic blue-print of life</a:t>
            </a:r>
          </a:p>
          <a:p>
            <a:pPr marL="407988" lvl="1"/>
            <a:r>
              <a:rPr lang="en-US" altLang="en-US" sz="1400">
                <a:ea typeface="ＭＳ Ｐゴシック" panose="020B0600070205080204" pitchFamily="34" charset="-128"/>
              </a:rPr>
              <a:t>made of nucleotides with four bases (A, T, G, C), organized in a double-helix </a:t>
            </a:r>
          </a:p>
          <a:p>
            <a:pPr marL="407988" lvl="1"/>
            <a:r>
              <a:rPr lang="en-US" altLang="en-US" sz="1400">
                <a:ea typeface="ＭＳ Ｐゴシック" panose="020B0600070205080204" pitchFamily="34" charset="-128"/>
              </a:rPr>
              <a:t>the two strands match A+T and C+G base pairs</a:t>
            </a:r>
          </a:p>
          <a:p>
            <a:pPr marL="407988" lvl="1"/>
            <a:r>
              <a:rPr lang="en-US" altLang="en-US" sz="1400">
                <a:ea typeface="ＭＳ Ｐゴシック" panose="020B0600070205080204" pitchFamily="34" charset="-128"/>
              </a:rPr>
              <a:t>can think of DNA as encoding information in base 4</a:t>
            </a:r>
          </a:p>
          <a:p>
            <a:pPr marL="0" indent="7938"/>
            <a:endParaRPr lang="en-US" altLang="en-US" sz="1000">
              <a:ea typeface="ＭＳ Ｐゴシック" panose="020B0600070205080204" pitchFamily="34" charset="-128"/>
            </a:endParaRPr>
          </a:p>
          <a:p>
            <a:pPr marL="0" indent="7938"/>
            <a:r>
              <a:rPr lang="en-US" altLang="en-US" sz="1600">
                <a:ea typeface="ＭＳ Ｐゴシック" panose="020B0600070205080204" pitchFamily="34" charset="-128"/>
              </a:rPr>
              <a:t>a gene is a region of DNA that encodes the chemical structure of a protein</a:t>
            </a:r>
          </a:p>
          <a:p>
            <a:pPr marL="407988" lvl="1"/>
            <a:r>
              <a:rPr lang="en-US" altLang="en-US" sz="1400">
                <a:ea typeface="ＭＳ Ｐゴシック" panose="020B0600070205080204" pitchFamily="34" charset="-128"/>
              </a:rPr>
              <a:t>proteins (e.g., enzymes, hormones, antibodies) control cellular and organ functions</a:t>
            </a:r>
          </a:p>
          <a:p>
            <a:pPr marL="0" indent="7938"/>
            <a:endParaRPr lang="en-US" altLang="en-US" sz="1600">
              <a:ea typeface="ＭＳ Ｐゴシック" panose="020B0600070205080204" pitchFamily="34" charset="-128"/>
            </a:endParaRPr>
          </a:p>
          <a:p>
            <a:pPr marL="0" indent="7938"/>
            <a:r>
              <a:rPr lang="en-US" altLang="en-US" sz="1600">
                <a:ea typeface="ＭＳ Ｐゴシック" panose="020B0600070205080204" pitchFamily="34" charset="-128"/>
              </a:rPr>
              <a:t>it is currently believed that there are 20,000-30,000 different genes in human DNA</a:t>
            </a:r>
          </a:p>
          <a:p>
            <a:pPr marL="407988" lvl="1"/>
            <a:r>
              <a:rPr lang="en-US" altLang="en-US" sz="1400">
                <a:ea typeface="ＭＳ Ｐゴシック" panose="020B0600070205080204" pitchFamily="34" charset="-128"/>
              </a:rPr>
              <a:t>roughly 3 billion base pairs</a:t>
            </a:r>
          </a:p>
        </p:txBody>
      </p:sp>
      <p:pic>
        <p:nvPicPr>
          <p:cNvPr id="24580" name="Picture 9" descr="DNA-structure-and-bases">
            <a:extLst>
              <a:ext uri="{FF2B5EF4-FFF2-40B4-BE49-F238E27FC236}">
                <a16:creationId xmlns:a16="http://schemas.microsoft.com/office/drawing/2014/main" id="{A3D21E53-DC66-2B40-9749-E862FE9318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69013" y="1219200"/>
            <a:ext cx="26939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Rectangle 10">
            <a:extLst>
              <a:ext uri="{FF2B5EF4-FFF2-40B4-BE49-F238E27FC236}">
                <a16:creationId xmlns:a16="http://schemas.microsoft.com/office/drawing/2014/main" id="{84731DBB-2239-E447-B573-710F3D42DBD4}"/>
              </a:ext>
            </a:extLst>
          </p:cNvPr>
          <p:cNvSpPr>
            <a:spLocks noChangeArrowheads="1"/>
          </p:cNvSpPr>
          <p:nvPr/>
        </p:nvSpPr>
        <p:spPr bwMode="auto">
          <a:xfrm>
            <a:off x="533400" y="5283200"/>
            <a:ext cx="7696200" cy="11652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400">
                <a:solidFill>
                  <a:schemeClr val="accent2"/>
                </a:solidFill>
              </a:rPr>
              <a:t>"If our strands of DNA were stretched out in a line, the 46 chromosomes making up the human genome would extend more than six feet. If the ... length of the 100 trillion cells could be stretched out, it would be ... over 113 billion miles. That is enough material to reach to the sun and back 610 times." </a:t>
            </a:r>
            <a:r>
              <a:rPr lang="en-US" altLang="en-US" sz="1400" i="1">
                <a:solidFill>
                  <a:schemeClr val="accent2"/>
                </a:solidFill>
              </a:rPr>
              <a:t>[Source: Centre for Integrated Genomics]</a:t>
            </a:r>
            <a:r>
              <a:rPr lang="en-US" altLang="en-US" sz="1400">
                <a:solidFill>
                  <a:schemeClr val="accent2"/>
                </a:solidFill>
              </a:rPr>
              <a:t> </a:t>
            </a:r>
          </a:p>
        </p:txBody>
      </p:sp>
      <p:sp>
        <p:nvSpPr>
          <p:cNvPr id="2" name="Slide Number Placeholder 1">
            <a:extLst>
              <a:ext uri="{FF2B5EF4-FFF2-40B4-BE49-F238E27FC236}">
                <a16:creationId xmlns:a16="http://schemas.microsoft.com/office/drawing/2014/main" id="{ABF61694-14CF-CC48-B451-AF88BBA0D0C1}"/>
              </a:ext>
            </a:extLst>
          </p:cNvPr>
          <p:cNvSpPr>
            <a:spLocks noGrp="1"/>
          </p:cNvSpPr>
          <p:nvPr>
            <p:ph type="sldNum" sz="quarter" idx="12"/>
          </p:nvPr>
        </p:nvSpPr>
        <p:spPr/>
        <p:txBody>
          <a:bodyPr/>
          <a:lstStyle/>
          <a:p>
            <a:pPr>
              <a:defRPr/>
            </a:pPr>
            <a:fld id="{E3024D19-0846-4545-ACE6-334062EA9E90}" type="slidenum">
              <a:rPr lang="en-US" altLang="en-US" smtClean="0"/>
              <a:pPr>
                <a:defRPr/>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F98175F-4EC9-054D-897B-BF17AA648EC6}"/>
              </a:ext>
            </a:extLst>
          </p:cNvPr>
          <p:cNvSpPr>
            <a:spLocks noGrp="1" noChangeArrowheads="1"/>
          </p:cNvSpPr>
          <p:nvPr>
            <p:ph type="title"/>
          </p:nvPr>
        </p:nvSpPr>
        <p:spPr/>
        <p:txBody>
          <a:bodyPr/>
          <a:lstStyle/>
          <a:p>
            <a:r>
              <a:rPr lang="en-US" altLang="en-US">
                <a:ea typeface="ＭＳ Ｐゴシック" panose="020B0600070205080204" pitchFamily="34" charset="-128"/>
              </a:rPr>
              <a:t>DNA Databases and Tools</a:t>
            </a:r>
          </a:p>
        </p:txBody>
      </p:sp>
      <p:sp>
        <p:nvSpPr>
          <p:cNvPr id="28675" name="Rectangle 3">
            <a:extLst>
              <a:ext uri="{FF2B5EF4-FFF2-40B4-BE49-F238E27FC236}">
                <a16:creationId xmlns:a16="http://schemas.microsoft.com/office/drawing/2014/main" id="{7C51193C-94F3-344D-A689-EE9DDDE006E3}"/>
              </a:ext>
            </a:extLst>
          </p:cNvPr>
          <p:cNvSpPr>
            <a:spLocks noGrp="1" noChangeArrowheads="1"/>
          </p:cNvSpPr>
          <p:nvPr>
            <p:ph type="body" idx="1"/>
          </p:nvPr>
        </p:nvSpPr>
        <p:spPr>
          <a:xfrm>
            <a:off x="457200" y="1371600"/>
            <a:ext cx="2895600" cy="4759325"/>
          </a:xfrm>
        </p:spPr>
        <p:txBody>
          <a:bodyPr/>
          <a:lstStyle/>
          <a:p>
            <a:pPr>
              <a:lnSpc>
                <a:spcPct val="90000"/>
              </a:lnSpc>
            </a:pPr>
            <a:r>
              <a:rPr lang="en-US" altLang="en-US" sz="1600">
                <a:ea typeface="ＭＳ Ｐゴシック" panose="020B0600070205080204" pitchFamily="34" charset="-128"/>
              </a:rPr>
              <a:t>often, the source or purpose of a DNA sequence can be determined by comparing it with documented genetic material </a:t>
            </a:r>
          </a:p>
          <a:p>
            <a:pPr lvl="1">
              <a:lnSpc>
                <a:spcPct val="90000"/>
              </a:lnSpc>
            </a:pPr>
            <a:r>
              <a:rPr lang="en-US" altLang="en-US" sz="1400">
                <a:ea typeface="ＭＳ Ｐゴシック" panose="020B0600070205080204" pitchFamily="34" charset="-128"/>
              </a:rPr>
              <a:t>several large databases are available online</a:t>
            </a:r>
          </a:p>
          <a:p>
            <a:pPr lvl="1">
              <a:lnSpc>
                <a:spcPct val="90000"/>
              </a:lnSpc>
            </a:pPr>
            <a:r>
              <a:rPr lang="en-US" altLang="en-US" sz="1400">
                <a:ea typeface="ＭＳ Ｐゴシック" panose="020B0600070205080204" pitchFamily="34" charset="-128"/>
              </a:rPr>
              <a:t>tools for visualizing and/or searching the databases are also available</a:t>
            </a:r>
          </a:p>
          <a:p>
            <a:pPr>
              <a:lnSpc>
                <a:spcPct val="90000"/>
              </a:lnSpc>
            </a:pPr>
            <a:endParaRPr lang="en-US" altLang="en-US" sz="1600">
              <a:ea typeface="ＭＳ Ｐゴシック" panose="020B0600070205080204" pitchFamily="34" charset="-128"/>
            </a:endParaRPr>
          </a:p>
          <a:p>
            <a:pPr>
              <a:lnSpc>
                <a:spcPct val="90000"/>
              </a:lnSpc>
            </a:pPr>
            <a:r>
              <a:rPr lang="en-US" altLang="en-US" sz="1600">
                <a:ea typeface="ＭＳ Ｐゴシック" panose="020B0600070205080204" pitchFamily="34" charset="-128"/>
              </a:rPr>
              <a:t>e.g., the Ensemble site (</a:t>
            </a:r>
            <a:r>
              <a:rPr lang="en-US" altLang="en-US" sz="1600">
                <a:ea typeface="ＭＳ Ｐゴシック" panose="020B0600070205080204" pitchFamily="34" charset="-128"/>
                <a:hlinkClick r:id="rId2"/>
              </a:rPr>
              <a:t>www.ensembl.org</a:t>
            </a:r>
            <a:r>
              <a:rPr lang="en-US" altLang="en-US" sz="1600">
                <a:ea typeface="ＭＳ Ｐゴシック" panose="020B0600070205080204" pitchFamily="34" charset="-128"/>
              </a:rPr>
              <a:t>) contains visualizations of the human genome and other DNA sequences </a:t>
            </a:r>
          </a:p>
        </p:txBody>
      </p:sp>
      <p:sp>
        <p:nvSpPr>
          <p:cNvPr id="2" name="Slide Number Placeholder 1">
            <a:extLst>
              <a:ext uri="{FF2B5EF4-FFF2-40B4-BE49-F238E27FC236}">
                <a16:creationId xmlns:a16="http://schemas.microsoft.com/office/drawing/2014/main" id="{F2218285-9CF8-DF4B-9E60-6176BE333D4D}"/>
              </a:ext>
            </a:extLst>
          </p:cNvPr>
          <p:cNvSpPr>
            <a:spLocks noGrp="1"/>
          </p:cNvSpPr>
          <p:nvPr>
            <p:ph type="sldNum" sz="quarter" idx="12"/>
          </p:nvPr>
        </p:nvSpPr>
        <p:spPr/>
        <p:txBody>
          <a:bodyPr/>
          <a:lstStyle/>
          <a:p>
            <a:pPr>
              <a:defRPr/>
            </a:pPr>
            <a:fld id="{E3024D19-0846-4545-ACE6-334062EA9E90}" type="slidenum">
              <a:rPr lang="en-US" altLang="en-US" smtClean="0"/>
              <a:pPr>
                <a:defRPr/>
              </a:pPr>
              <a:t>9</a:t>
            </a:fld>
            <a:endParaRPr lang="en-US" altLang="en-US"/>
          </a:p>
        </p:txBody>
      </p:sp>
      <p:pic>
        <p:nvPicPr>
          <p:cNvPr id="3" name="Picture 2">
            <a:extLst>
              <a:ext uri="{FF2B5EF4-FFF2-40B4-BE49-F238E27FC236}">
                <a16:creationId xmlns:a16="http://schemas.microsoft.com/office/drawing/2014/main" id="{FD4C5EBD-CC86-A441-B7DD-2F27467C33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31027" y="1259184"/>
            <a:ext cx="5660573" cy="5155930"/>
          </a:xfrm>
          <a:prstGeom prst="rect">
            <a:avLst/>
          </a:prstGeom>
        </p:spPr>
      </p:pic>
    </p:spTree>
  </p:cSld>
  <p:clrMapOvr>
    <a:masterClrMapping/>
  </p:clrMapOvr>
</p:sld>
</file>

<file path=ppt/theme/theme1.xml><?xml version="1.0" encoding="utf-8"?>
<a:theme xmlns:a="http://schemas.openxmlformats.org/drawingml/2006/main" name="Book3e">
  <a:themeElements>
    <a:clrScheme name="Book">
      <a:dk1>
        <a:sysClr val="windowText" lastClr="000000"/>
      </a:dk1>
      <a:lt1>
        <a:sysClr val="window" lastClr="FFFFFF"/>
      </a:lt1>
      <a:dk2>
        <a:srgbClr val="1B3861"/>
      </a:dk2>
      <a:lt2>
        <a:srgbClr val="38ABED"/>
      </a:lt2>
      <a:accent1>
        <a:srgbClr val="19D8E7"/>
      </a:accent1>
      <a:accent2>
        <a:srgbClr val="3E10B2"/>
      </a:accent2>
      <a:accent3>
        <a:srgbClr val="D61A28"/>
      </a:accent3>
      <a:accent4>
        <a:srgbClr val="FAF639"/>
      </a:accent4>
      <a:accent5>
        <a:srgbClr val="209C15"/>
      </a:accent5>
      <a:accent6>
        <a:srgbClr val="660075"/>
      </a:accent6>
      <a:hlink>
        <a:srgbClr val="ABF24D"/>
      </a:hlink>
      <a:folHlink>
        <a:srgbClr val="A0E7FB"/>
      </a:folHlink>
    </a:clrScheme>
    <a:fontScheme name="Level">
      <a:majorFont>
        <a:latin typeface="Lucida Console"/>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Book3e.thmx</Template>
  <TotalTime>1990</TotalTime>
  <Words>1061</Words>
  <Application>Microsoft Macintosh PowerPoint</Application>
  <PresentationFormat>On-screen Show (4:3)</PresentationFormat>
  <Paragraphs>116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Lucida Console</vt:lpstr>
      <vt:lpstr>Tw Cen MT Condensed Extra Bold</vt:lpstr>
      <vt:lpstr>Verdana</vt:lpstr>
      <vt:lpstr>Wingdings</vt:lpstr>
      <vt:lpstr>Book3e</vt:lpstr>
      <vt:lpstr>Computer Science: Concepts &amp; Explorations  David Reed, Creighton University  </vt:lpstr>
      <vt:lpstr>Biology</vt:lpstr>
      <vt:lpstr>Impact of Computers</vt:lpstr>
      <vt:lpstr>Technology Tools/Resources</vt:lpstr>
      <vt:lpstr>System Modeling</vt:lpstr>
      <vt:lpstr>Ecosystem Modeling</vt:lpstr>
      <vt:lpstr>Bioinformatics</vt:lpstr>
      <vt:lpstr>DNA Overview</vt:lpstr>
      <vt:lpstr>DNA Databases and Tools</vt:lpstr>
      <vt:lpstr>GenBank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Reed, Dave</cp:lastModifiedBy>
  <cp:revision>54</cp:revision>
  <cp:lastPrinted>1601-01-01T00:00:00Z</cp:lastPrinted>
  <dcterms:created xsi:type="dcterms:W3CDTF">2013-09-18T18:19:23Z</dcterms:created>
  <dcterms:modified xsi:type="dcterms:W3CDTF">2024-10-28T05:29:38Z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