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3" r:id="rId3"/>
    <p:sldId id="334" r:id="rId4"/>
    <p:sldId id="335" r:id="rId5"/>
    <p:sldId id="489" r:id="rId6"/>
    <p:sldId id="487" r:id="rId7"/>
    <p:sldId id="301" r:id="rId8"/>
    <p:sldId id="477" r:id="rId9"/>
    <p:sldId id="481" r:id="rId10"/>
    <p:sldId id="482" r:id="rId11"/>
    <p:sldId id="483" r:id="rId12"/>
    <p:sldId id="478" r:id="rId13"/>
    <p:sldId id="48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4/24/25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0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09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15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1A289-4D32-CD7B-1B0E-DDBEFA8D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6BD52-FC11-132C-C56D-B5C506C5D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1652B1-107D-8D90-C8C6-796147BE8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98E60-2450-75E4-D401-A7C3A1020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69730E-F6C9-1E44-9051-6120D96917C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04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Course Overview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and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Final Exam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13408" y="1600200"/>
            <a:ext cx="3657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1</a:t>
            </a:r>
            <a:r>
              <a:rPr lang="en-US" sz="1400" baseline="30000" dirty="0"/>
              <a:t>st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2</a:t>
            </a:r>
            <a:r>
              <a:rPr lang="en-US" sz="1400" baseline="30000" dirty="0"/>
              <a:t>nd</a:t>
            </a:r>
            <a:r>
              <a:rPr lang="en-US" sz="1400" dirty="0"/>
              <a:t> positive impact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accompanying neg.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03F4-F2C2-36A5-B412-6E33FED5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1"/>
            <a:ext cx="4634309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2C6694-14C3-4FB6-E6CD-92ECC34C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5410200" cy="5454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51E628-185D-2BC2-6060-279651E1E3BC}"/>
              </a:ext>
            </a:extLst>
          </p:cNvPr>
          <p:cNvSpPr txBox="1"/>
          <p:nvPr/>
        </p:nvSpPr>
        <p:spPr>
          <a:xfrm>
            <a:off x="6096000" y="1600200"/>
            <a:ext cx="277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will emphasize new material/skills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but build on earlier materials/skills </a:t>
            </a:r>
          </a:p>
          <a:p>
            <a:endParaRPr lang="en-US" sz="1600" dirty="0"/>
          </a:p>
          <a:p>
            <a:r>
              <a:rPr lang="en-US" sz="1600" dirty="0"/>
              <a:t>multi-part questions: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describe page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explain behavior</a:t>
            </a:r>
          </a:p>
          <a:p>
            <a:pPr marL="514350" lvl="1" indent="-285750">
              <a:buFont typeface="Wingdings" pitchFamily="2" charset="2"/>
              <a:buChar char="§"/>
            </a:pPr>
            <a:r>
              <a:rPr lang="en-US" sz="1600" dirty="0"/>
              <a:t>add features</a:t>
            </a:r>
          </a:p>
          <a:p>
            <a:pPr marL="514350" lvl="1" indent="-285750">
              <a:buFont typeface="Wingdings" pitchFamily="2" charset="2"/>
              <a:buChar char="§"/>
            </a:pPr>
            <a:endParaRPr lang="en-US" sz="1600" dirty="0"/>
          </a:p>
          <a:p>
            <a:pPr marL="9525" lvl="1"/>
            <a:r>
              <a:rPr lang="en-US" sz="1600" dirty="0"/>
              <a:t>MAXIMIZE PARTIAL CREDIT!</a:t>
            </a:r>
          </a:p>
        </p:txBody>
      </p:sp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Sheets (linked from online syllabus)</a:t>
            </a:r>
          </a:p>
          <a:p>
            <a:pPr lvl="1"/>
            <a:r>
              <a:rPr lang="en-US" sz="1600" dirty="0"/>
              <a:t>final exam review gives more conceptual overview of the class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earlier test performances</a:t>
            </a:r>
          </a:p>
          <a:p>
            <a:pPr lvl="2"/>
            <a:r>
              <a:rPr lang="en-US" sz="1600" dirty="0"/>
              <a:t>did your previous study strategy work well?</a:t>
            </a:r>
          </a:p>
          <a:p>
            <a:pPr lvl="2"/>
            <a:r>
              <a:rPr lang="en-US" sz="1600" dirty="0"/>
              <a:t>did you do better/worse on one type of question?</a:t>
            </a:r>
          </a:p>
          <a:p>
            <a:pPr marL="914400" lvl="2" indent="0">
              <a:buNone/>
            </a:pPr>
            <a:endParaRPr lang="en-US" sz="1600" dirty="0"/>
          </a:p>
          <a:p>
            <a:pPr lvl="1">
              <a:buFont typeface="+mj-lt"/>
              <a:buAutoNum type="arabicPeriod"/>
            </a:pPr>
            <a:r>
              <a:rPr lang="en-US" sz="1800" dirty="0"/>
              <a:t>review both Concepts &amp; Explorations chapters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2"/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know difference between HTML and JavaScript</a:t>
            </a:r>
          </a:p>
          <a:p>
            <a:pPr marL="1200150" lvl="2" indent="-342900"/>
            <a:r>
              <a:rPr lang="en-US" sz="1600" dirty="0"/>
              <a:t>if controlling the look of the page, then HTML</a:t>
            </a:r>
          </a:p>
          <a:p>
            <a:pPr marL="1200150" lvl="2" indent="-342900"/>
            <a:r>
              <a:rPr lang="en-US" sz="1600" dirty="0"/>
              <a:t>if controlling the behavior of the page, then JavaScript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marL="800100" lvl="1" indent="-342900">
              <a:buFont typeface="+mj-lt"/>
              <a:buAutoNum type="arabicPeriod" startAt="4"/>
            </a:pPr>
            <a:r>
              <a:rPr lang="en-US" sz="1800" dirty="0"/>
              <a:t>review projects &amp; labs - </a:t>
            </a:r>
            <a:r>
              <a:rPr lang="en-US" sz="1600" dirty="0"/>
              <a:t>familiarize with recurring patterns</a:t>
            </a:r>
          </a:p>
          <a:p>
            <a:pPr lvl="2"/>
            <a:r>
              <a:rPr lang="en-US" sz="1600" dirty="0"/>
              <a:t>e.g., </a:t>
            </a:r>
            <a:r>
              <a:rPr lang="en-US" sz="1600"/>
              <a:t>page that </a:t>
            </a:r>
            <a:r>
              <a:rPr lang="en-US" sz="1600" dirty="0"/>
              <a:t>computes </a:t>
            </a:r>
          </a:p>
          <a:p>
            <a:pPr lvl="3"/>
            <a:r>
              <a:rPr lang="en-US" sz="1400" dirty="0"/>
              <a:t>number boxes for input, button, p/div for output</a:t>
            </a:r>
          </a:p>
          <a:p>
            <a:pPr lvl="3"/>
            <a:r>
              <a:rPr lang="en-US" sz="1400" dirty="0"/>
              <a:t>function called to access boxes, do calculation, display result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page with random image</a:t>
            </a:r>
          </a:p>
          <a:p>
            <a:pPr lvl="3"/>
            <a:r>
              <a:rPr lang="en-US" sz="1400" dirty="0"/>
              <a:t>image, button, p/div for caption</a:t>
            </a:r>
          </a:p>
          <a:p>
            <a:pPr lvl="3"/>
            <a:r>
              <a:rPr lang="en-US" sz="1400" dirty="0"/>
              <a:t>load </a:t>
            </a:r>
            <a:r>
              <a:rPr lang="en-US" sz="1400" dirty="0" err="1"/>
              <a:t>random.js</a:t>
            </a:r>
            <a:r>
              <a:rPr lang="en-US" sz="1400" dirty="0"/>
              <a:t> library using script element w/ </a:t>
            </a:r>
            <a:r>
              <a:rPr lang="en-US" sz="1400" dirty="0" err="1"/>
              <a:t>src</a:t>
            </a:r>
            <a:r>
              <a:rPr lang="en-US" sz="1400" dirty="0"/>
              <a:t> attribute</a:t>
            </a:r>
          </a:p>
          <a:p>
            <a:pPr lvl="3"/>
            <a:r>
              <a:rPr lang="en-US" sz="1400" dirty="0"/>
              <a:t>function called to select random value (using </a:t>
            </a:r>
            <a:r>
              <a:rPr lang="en-US" sz="1400" dirty="0" err="1"/>
              <a:t>RandomInt</a:t>
            </a:r>
            <a:r>
              <a:rPr lang="en-US" sz="1400" dirty="0"/>
              <a:t> or </a:t>
            </a:r>
            <a:r>
              <a:rPr lang="en-US" sz="1400" dirty="0" err="1"/>
              <a:t>RandomOneOf</a:t>
            </a:r>
            <a:r>
              <a:rPr lang="en-US" sz="1400" dirty="0"/>
              <a:t>), change image by assigning </a:t>
            </a:r>
            <a:r>
              <a:rPr lang="en-US" sz="1400" dirty="0" err="1"/>
              <a:t>src</a:t>
            </a:r>
            <a:r>
              <a:rPr lang="en-US" sz="1400" dirty="0"/>
              <a:t> attribute, change caption by assigning </a:t>
            </a:r>
            <a:r>
              <a:rPr lang="en-US" sz="1400" dirty="0" err="1"/>
              <a:t>innerHTML</a:t>
            </a:r>
            <a:r>
              <a:rPr lang="en-US" sz="1400" dirty="0"/>
              <a:t> attribute</a:t>
            </a:r>
          </a:p>
          <a:p>
            <a:pPr lvl="2"/>
            <a:endParaRPr lang="en-US" sz="1400" dirty="0"/>
          </a:p>
          <a:p>
            <a:pPr lvl="2"/>
            <a:r>
              <a:rPr lang="en-US" sz="1600" dirty="0"/>
              <a:t>e.g., input verification</a:t>
            </a:r>
          </a:p>
          <a:p>
            <a:pPr lvl="3"/>
            <a:r>
              <a:rPr lang="en-US" sz="1400" dirty="0"/>
              <a:t>text or number boxes, button</a:t>
            </a:r>
          </a:p>
          <a:p>
            <a:pPr lvl="3"/>
            <a:r>
              <a:rPr lang="en-US" sz="1400" dirty="0"/>
              <a:t>if statements checks box contents: if empty, alert warning; else, proceed</a:t>
            </a:r>
          </a:p>
          <a:p>
            <a:pPr lvl="3"/>
            <a:endParaRPr lang="en-US" sz="1400" dirty="0"/>
          </a:p>
          <a:p>
            <a:pPr lvl="2"/>
            <a:r>
              <a:rPr lang="en-US" sz="1600" dirty="0"/>
              <a:t>e.g., counter in page</a:t>
            </a:r>
          </a:p>
          <a:p>
            <a:pPr lvl="3"/>
            <a:r>
              <a:rPr lang="en-US" sz="1400" dirty="0"/>
              <a:t>span that initially contains 0</a:t>
            </a:r>
          </a:p>
          <a:p>
            <a:pPr lvl="3"/>
            <a:r>
              <a:rPr lang="en-US" sz="1400" dirty="0"/>
              <a:t>access span, convert to Number, add 1, reassign to span</a:t>
            </a:r>
          </a:p>
          <a:p>
            <a:pPr lvl="3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51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7D52A-3F17-AF7F-BD1E-3610EE443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3" y="1373945"/>
            <a:ext cx="8229600" cy="48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5BAB4-A0F4-1881-29DB-A5542555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55" y="1447129"/>
            <a:ext cx="8248880" cy="48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9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106E-F6DC-78FF-563B-0EDB55579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157A6-3BFA-EFAB-0844-592437E8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D7DA1-8756-AF47-91CE-004A1840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6" y="1676400"/>
            <a:ext cx="8668407" cy="386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60DE2-0E08-DF2D-EBD9-39768B41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D45E-A4BD-B49E-32B5-20163EE4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D83A4-4635-8D43-7EC5-2BB53776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F5EB2-9899-0542-966D-4223D71832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CCB95-D0B7-27FB-2E47-5F6339880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" y="1180733"/>
            <a:ext cx="8458200" cy="53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1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exam is Monday, May 12(1:00-2:40)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similar format as Test1 &amp; Test2, but longer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100 minutes 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(CRHL 135)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practice questions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 &amp; Test2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there will be 5 extra points (out of 100) on the test</a:t>
            </a:r>
          </a:p>
        </p:txBody>
      </p:sp>
    </p:spTree>
    <p:extLst>
      <p:ext uri="{BB962C8B-B14F-4D97-AF65-F5344CB8AC3E}">
        <p14:creationId xmlns:p14="http://schemas.microsoft.com/office/powerpoint/2010/main" val="162878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exam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14478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the exam is cumulative, but will emphasize material since Test2</a:t>
            </a:r>
          </a:p>
          <a:p>
            <a:pPr lvl="1"/>
            <a:r>
              <a:rPr lang="en-US" sz="1400" kern="0" dirty="0"/>
              <a:t>C9 (Inside Multimedia): sound/image/video </a:t>
            </a:r>
            <a:r>
              <a:rPr lang="en-US" sz="1400" kern="0" dirty="0" err="1"/>
              <a:t>repr</a:t>
            </a:r>
            <a:r>
              <a:rPr lang="en-US" sz="1400" kern="0" dirty="0"/>
              <a:t>., lossy vs. lossless compression</a:t>
            </a:r>
          </a:p>
          <a:p>
            <a:pPr lvl="1"/>
            <a:r>
              <a:rPr lang="en-US" sz="1400" kern="0" dirty="0"/>
              <a:t>C10</a:t>
            </a:r>
            <a:r>
              <a:rPr lang="en-US" sz="1400" kern="0" dirty="0">
                <a:sym typeface="Wingdings" pitchFamily="2" charset="2"/>
              </a:rPr>
              <a:t> (Inside the Computer): transistors, gates, circuits, Moore's Law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C11 (Impact on Society): positives &amp; negatives (e.g. digital cash/identity theft)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C12 (Bridging the Divide): Digital Divide, tech inequities, algorithmic bias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X7 (Conditional Execution): if-else statement, counters/sums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X9 (Software Models): advantages &amp; disadvantages of modeling</a:t>
            </a:r>
          </a:p>
          <a:p>
            <a:pPr lvl="1"/>
            <a:endParaRPr lang="en-US" sz="1400" kern="0" dirty="0">
              <a:sym typeface="Wingdings" pitchFamily="2" charset="2"/>
            </a:endParaRPr>
          </a:p>
          <a:p>
            <a:pPr lvl="1"/>
            <a:r>
              <a:rPr lang="en-US" sz="1400" kern="0" dirty="0">
                <a:sym typeface="Wingdings" pitchFamily="2" charset="2"/>
              </a:rPr>
              <a:t>Lab 4 (Random Walks): turtle graphics, simulations, scientific method</a:t>
            </a:r>
          </a:p>
          <a:p>
            <a:pPr lvl="1"/>
            <a:r>
              <a:rPr lang="en-US" sz="1400" kern="0" dirty="0">
                <a:sym typeface="Wingdings" pitchFamily="2" charset="2"/>
              </a:rPr>
              <a:t>Lab 5 (Volleyball Simulations): modeling systems, scientific method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286E8-41D6-7B7B-E991-05F55BC5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54" y="1524000"/>
            <a:ext cx="6871693" cy="259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E90F-ADBB-A899-7B07-F572D7175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308866"/>
            <a:ext cx="649034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82CA7-ED90-9DF5-18FA-0A915602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1700"/>
            <a:ext cx="5752429" cy="349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1F646-9CA9-E7E4-FD2E-C427E81A3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68672"/>
            <a:ext cx="5410200" cy="4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2808</TotalTime>
  <Words>636</Words>
  <Application>Microsoft Macintosh PowerPoint</Application>
  <PresentationFormat>On-screen Show (4:3)</PresentationFormat>
  <Paragraphs>108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Course overview</vt:lpstr>
      <vt:lpstr>Course overview (cont.)</vt:lpstr>
      <vt:lpstr>Course overview (cont.)</vt:lpstr>
      <vt:lpstr>Course overview (cont.)</vt:lpstr>
      <vt:lpstr>Final exam</vt:lpstr>
      <vt:lpstr>Final exam</vt:lpstr>
      <vt:lpstr>Factual knowledge: T/F</vt:lpstr>
      <vt:lpstr>Factual knowledge: MC</vt:lpstr>
      <vt:lpstr>Conceptual Understanding: SA</vt:lpstr>
      <vt:lpstr>Synthesis/Application:</vt:lpstr>
      <vt:lpstr>Advice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90</cp:revision>
  <cp:lastPrinted>1601-01-01T00:00:00Z</cp:lastPrinted>
  <dcterms:created xsi:type="dcterms:W3CDTF">2013-09-18T18:19:23Z</dcterms:created>
  <dcterms:modified xsi:type="dcterms:W3CDTF">2025-04-24T22:21:17Z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