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5" r:id="rId1"/>
  </p:sldMasterIdLst>
  <p:notesMasterIdLst>
    <p:notesMasterId r:id="rId17"/>
  </p:notesMasterIdLst>
  <p:handoutMasterIdLst>
    <p:handoutMasterId r:id="rId18"/>
  </p:handoutMasterIdLst>
  <p:sldIdLst>
    <p:sldId id="256" r:id="rId2"/>
    <p:sldId id="300" r:id="rId3"/>
    <p:sldId id="483" r:id="rId4"/>
    <p:sldId id="486" r:id="rId5"/>
    <p:sldId id="301" r:id="rId6"/>
    <p:sldId id="476" r:id="rId7"/>
    <p:sldId id="477" r:id="rId8"/>
    <p:sldId id="478" r:id="rId9"/>
    <p:sldId id="479" r:id="rId10"/>
    <p:sldId id="357" r:id="rId11"/>
    <p:sldId id="475" r:id="rId12"/>
    <p:sldId id="267" r:id="rId13"/>
    <p:sldId id="474" r:id="rId14"/>
    <p:sldId id="310" r:id="rId15"/>
    <p:sldId id="307" r:id="rId1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clrMru>
    <a:srgbClr val="0A5A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422"/>
  </p:normalViewPr>
  <p:slideViewPr>
    <p:cSldViewPr>
      <p:cViewPr varScale="1">
        <p:scale>
          <a:sx n="116" d="100"/>
          <a:sy n="116" d="100"/>
        </p:scale>
        <p:origin x="76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C257910-346A-7E47-B785-AE45ED743E9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Verdana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BBFD08-4A88-C041-8B0B-402692FD871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698A32C-5677-2443-8829-DEAC933BF995}" type="datetime1">
              <a:rPr lang="en-US" altLang="en-US"/>
              <a:pPr>
                <a:defRPr/>
              </a:pPr>
              <a:t>2/10/26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59765E-E5B8-F040-8BA6-8141845AF55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Verdana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B59374-3051-5340-BF4A-6F08EA82B69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98E6E9F-A247-BC41-B5C5-6F9A9DA74A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1E559D2C-6B06-9745-93DE-E919B3FCABA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89490F72-E0FF-8C41-B38D-A010E494735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A73110F1-8002-9140-BD64-5B91BEBD4CD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1" name="Rectangle 5">
            <a:extLst>
              <a:ext uri="{FF2B5EF4-FFF2-40B4-BE49-F238E27FC236}">
                <a16:creationId xmlns:a16="http://schemas.microsoft.com/office/drawing/2014/main" id="{A9F0A3F2-651E-2A43-82BE-A0BA3C931F8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582" name="Rectangle 6">
            <a:extLst>
              <a:ext uri="{FF2B5EF4-FFF2-40B4-BE49-F238E27FC236}">
                <a16:creationId xmlns:a16="http://schemas.microsoft.com/office/drawing/2014/main" id="{AA6AD373-70FC-E341-BBBC-71BAF0457FF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>
            <a:extLst>
              <a:ext uri="{FF2B5EF4-FFF2-40B4-BE49-F238E27FC236}">
                <a16:creationId xmlns:a16="http://schemas.microsoft.com/office/drawing/2014/main" id="{E992F736-BE6B-724F-BD78-9B0AF894C3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A9C4DB7-C82D-BA4F-9921-AD86126C3E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609600"/>
            <a:ext cx="5791200" cy="2819400"/>
          </a:xfrm>
          <a:noFill/>
        </p:spPr>
        <p:txBody>
          <a:bodyPr/>
          <a:lstStyle>
            <a:lvl1pPr algn="ctr">
              <a:defRPr sz="3200">
                <a:solidFill>
                  <a:srgbClr val="0A5A87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w Cen MT Condensed Extra Bold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4425950"/>
            <a:ext cx="6477000" cy="1212850"/>
          </a:xfrm>
        </p:spPr>
        <p:txBody>
          <a:bodyPr/>
          <a:lstStyle>
            <a:lvl1pPr marL="0" indent="0" algn="ctr">
              <a:defRPr sz="26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C34FE4C9-E5A7-684F-9FA6-AF06F3A38C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7AC4D38C-AFE4-014E-A5AC-FBEAC96E3F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C1B9ABA6-2CB8-B648-85D2-838DD4490C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BBE54-0483-9D42-A09C-E8C1664E28D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4D269E0-2FD3-F447-BCA2-5784EE2BF2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8400" y="607408"/>
            <a:ext cx="2201863" cy="2821592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EA1CBDB-F54D-C347-A762-5B53E08AB755}"/>
              </a:ext>
            </a:extLst>
          </p:cNvPr>
          <p:cNvCxnSpPr/>
          <p:nvPr userDrawn="1"/>
        </p:nvCxnSpPr>
        <p:spPr bwMode="auto">
          <a:xfrm>
            <a:off x="647700" y="3962400"/>
            <a:ext cx="78486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oval" w="lg" len="lg"/>
            <a:tailEnd type="oval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4274545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E1D248B-F346-B64A-8E00-D7B22FAAAB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B185CEC-00A7-3343-AB32-6F7D118C6B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8C26223-96F3-A941-BE4E-4F3D4544AC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E3021-8ED2-354D-94EC-9ACBDC9D5B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740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61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6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1DF4D3E-6662-5D49-BE67-D5B26BA7F2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FA680FD-B72F-BB47-B59E-7D83C9E1F8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496CC3-0FB2-9C49-BF76-EC37CAA27B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EDC95E-8D71-2949-9DD2-8ECDA52927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0337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086600" cy="7318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371600"/>
            <a:ext cx="4038600" cy="4759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759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44C680-CBE1-5045-8E3F-26006A44EE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7D5BD7-E6A5-E940-9E39-0E0E1D15C4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6697A2-542F-2247-9E3F-6A78FEBE70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FADEA-B3B1-BC4A-A88B-2A26C2724D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9637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086600" cy="7318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371600"/>
            <a:ext cx="4038600" cy="4759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371600"/>
            <a:ext cx="4038600" cy="2303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827463"/>
            <a:ext cx="4038600" cy="23034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6A47BC3-9EE3-D44D-AF90-174CB1A07A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3D119F0A-B267-CF44-8288-5149E19C86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76F275E-5800-A841-9B18-5D89EB6411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151E5A-4786-614D-9C35-453086C33A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0800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D03BBF4-FA9C-ED43-B18A-51E7D0025A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D4E7D9A-6CAF-814C-907D-74DF9AF770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BEF083E-6A37-1047-8119-2B56D48019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FB7627-1651-1D44-9CE8-A0EB23EC412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5548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DDB0E0A-5BC0-6645-9895-3678B448F2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0F55E05-6019-0240-99F1-3FD19AFD49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E4A96BB-8CF7-0B4B-9C33-639FB41D6B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69E122-4317-584E-B3CB-CA6691AA4A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5607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759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759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44D7C4-8471-0247-A4A0-58877B436A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E16284-08CB-894C-BC0C-2201E001FE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69C7D1-2A5A-774F-8FB6-6C739BBF8C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F173D-5A0B-C346-A75E-AA62574868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4895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326F98A-9538-154D-BA2C-2EB02EBB36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2B806D4-73B5-4E4D-B468-008AF9424A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DF082C2-618B-554F-89A3-BF1585625F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B00941-94D2-AA4E-8E07-FEA7014641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381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B1098B8-9E5C-F540-ADB1-4EA480016F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6703AB8-E1B4-D14A-BEB3-A50B5BB066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3F16429-5D49-FB4A-A954-6C64BEBACC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2818E9-FDEE-A84F-B5F0-629DC484B62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5989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37A1378-87C6-1C43-B411-8CD621695E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931185B-687A-5043-81FF-FC6F00035F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D8DC9A1-389D-994D-A186-4F0117C740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34224-221E-334B-8463-92802727E1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9066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5FEEFD-A752-2547-9E3C-65F0695D35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6D51C1-B32D-4040-AE5E-0B3D101D2A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CC4337-4DAD-A947-858C-465FB6BA5A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352749-8BE1-2C4C-A926-99A590F34B5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550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1D3FAE-A75B-DA4C-8E8A-F6526AD4F9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E56B6A-7BA4-D246-A170-FB7346135C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194E94-D974-1040-93EF-FE1EED94B2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B2289F-C264-6E44-BEA6-B8BFFE569E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725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DCB3986-99E8-6A43-8271-7E9FBE2905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70866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226EFA1-4907-6E4C-88A3-D7C072E5A1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8229600" cy="475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1508" name="Rectangle 4">
            <a:extLst>
              <a:ext uri="{FF2B5EF4-FFF2-40B4-BE49-F238E27FC236}">
                <a16:creationId xmlns:a16="http://schemas.microsoft.com/office/drawing/2014/main" id="{22F3B96E-BB67-5F42-A275-E2F9E434261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chemeClr val="tx1"/>
                </a:solidFill>
                <a:effectLst/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9" name="Rectangle 5">
            <a:extLst>
              <a:ext uri="{FF2B5EF4-FFF2-40B4-BE49-F238E27FC236}">
                <a16:creationId xmlns:a16="http://schemas.microsoft.com/office/drawing/2014/main" id="{C93B2B73-94E7-2B45-BF76-3A28234C936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chemeClr val="tx1"/>
                </a:solidFill>
                <a:effectLst/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10" name="Rectangle 6">
            <a:extLst>
              <a:ext uri="{FF2B5EF4-FFF2-40B4-BE49-F238E27FC236}">
                <a16:creationId xmlns:a16="http://schemas.microsoft.com/office/drawing/2014/main" id="{DD855EEF-1A79-CD42-A3AF-3A0C15FFC14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2274C3B2-47DC-9B4D-8DB6-7375195CB364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1" name="Line 8">
            <a:extLst>
              <a:ext uri="{FF2B5EF4-FFF2-40B4-BE49-F238E27FC236}">
                <a16:creationId xmlns:a16="http://schemas.microsoft.com/office/drawing/2014/main" id="{3D037CD5-2899-764E-B082-207C33FCEFF3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1066800"/>
            <a:ext cx="8382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631D702-FE47-914D-808D-4DAB691344EF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7817898" y="30703"/>
            <a:ext cx="1009780" cy="948375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C775F416-BF67-4946-A0D7-EB25B70CEF1B}"/>
              </a:ext>
            </a:extLst>
          </p:cNvPr>
          <p:cNvSpPr/>
          <p:nvPr userDrawn="1"/>
        </p:nvSpPr>
        <p:spPr bwMode="auto">
          <a:xfrm>
            <a:off x="0" y="0"/>
            <a:ext cx="152400" cy="6858000"/>
          </a:xfrm>
          <a:prstGeom prst="rect">
            <a:avLst/>
          </a:prstGeom>
          <a:solidFill>
            <a:srgbClr val="0A5A8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Dag name="">
                <a:cont type="tree" name="">
                  <a:effect ref="fillLine"/>
                  <a:outerShdw dist="38100" dir="13500000" algn="br">
                    <a:schemeClr val="bg1">
                      <a:lumMod val="200000"/>
                      <a:satMod val="200000"/>
                    </a:schemeClr>
                  </a:outerShdw>
                </a:cont>
                <a:cont type="tree" name="">
                  <a:effect ref="fillLine"/>
                  <a:outerShdw dist="38100" dir="2700000" algn="tl">
                    <a:schemeClr val="bg1">
                      <a:lumMod val="60000"/>
                      <a:satMod val="60000"/>
                    </a:schemeClr>
                  </a:outerShdw>
                </a:cont>
                <a:effect ref="fillLine"/>
              </a:effectDag>
              <a:latin typeface="Verdana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  <p:sldLayoutId id="2147483869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A5A87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00"/>
          </a:solidFill>
          <a:latin typeface="Lucida Console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00"/>
          </a:solidFill>
          <a:latin typeface="Lucida Console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00"/>
          </a:solidFill>
          <a:latin typeface="Lucida Console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00"/>
          </a:solidFill>
          <a:latin typeface="Lucida Console" charset="0"/>
          <a:ea typeface="ＭＳ Ｐゴシック" charset="-128"/>
          <a:cs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Lucida Console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Lucida Console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Lucida Console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Lucida Console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defRPr sz="2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SzPct val="65000"/>
        <a:buFont typeface="Wingdings" pitchFamily="2" charset="2"/>
        <a:buChar char="p"/>
        <a:defRPr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defRPr sz="16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charset="2"/>
        <a:defRPr sz="16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charset="2"/>
        <a:defRPr sz="16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charset="2"/>
        <a:defRPr sz="16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charset="2"/>
        <a:defRPr sz="16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nnplayground.com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D0D7CBE3-1A52-A648-950E-17B36068A6D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066800" y="4419600"/>
            <a:ext cx="6934200" cy="1219200"/>
          </a:xfrm>
        </p:spPr>
        <p:txBody>
          <a:bodyPr/>
          <a:lstStyle/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Applications in Artificial Intelligence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B905AB-9BE8-4343-AA95-2D89620E73D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81000" y="762000"/>
            <a:ext cx="5486400" cy="25908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latin typeface="Tw Cen MT Condensed Extra Bold" charset="0"/>
                <a:ea typeface="ＭＳ Ｐゴシック" charset="0"/>
                <a:cs typeface="ＭＳ Ｐゴシック" charset="0"/>
              </a:rPr>
              <a:t>Computer Science:</a:t>
            </a:r>
            <a:br>
              <a:rPr lang="en-US" sz="3600" dirty="0">
                <a:latin typeface="Tw Cen MT Condensed Extra Bold" charset="0"/>
                <a:ea typeface="ＭＳ Ｐゴシック" charset="0"/>
                <a:cs typeface="ＭＳ Ｐゴシック" charset="0"/>
              </a:rPr>
            </a:br>
            <a:r>
              <a:rPr lang="en-US" sz="3600" dirty="0">
                <a:latin typeface="Tw Cen MT Condensed Extra Bold" charset="0"/>
                <a:ea typeface="ＭＳ Ｐゴシック" charset="0"/>
                <a:cs typeface="ＭＳ Ｐゴシック" charset="0"/>
              </a:rPr>
              <a:t>Concepts &amp; Explorations</a:t>
            </a:r>
            <a:br>
              <a:rPr lang="en-US" sz="3800" dirty="0">
                <a:latin typeface="Tw Cen MT Condensed Extra Bold" charset="0"/>
                <a:ea typeface="ＭＳ Ｐゴシック" charset="0"/>
                <a:cs typeface="ＭＳ Ｐゴシック" charset="0"/>
              </a:rPr>
            </a:br>
            <a:br>
              <a:rPr lang="en-US" sz="1500" dirty="0">
                <a:latin typeface="Tw Cen MT Condensed Extra Bold" charset="0"/>
                <a:ea typeface="ＭＳ Ｐゴシック" charset="0"/>
                <a:cs typeface="ＭＳ Ｐゴシック" charset="0"/>
              </a:rPr>
            </a:br>
            <a:r>
              <a:rPr lang="en-US" sz="2400" dirty="0">
                <a:latin typeface="Tw Cen MT Condensed Extra Bold" charset="0"/>
                <a:ea typeface="ＭＳ Ｐゴシック" charset="0"/>
                <a:cs typeface="ＭＳ Ｐゴシック" charset="0"/>
              </a:rPr>
              <a:t>David Reed, Creighton University</a:t>
            </a:r>
            <a:br>
              <a:rPr lang="en-US" sz="3400" dirty="0">
                <a:latin typeface="Tw Cen MT Condensed Extra Bold" charset="0"/>
                <a:ea typeface="ＭＳ Ｐゴシック" charset="0"/>
                <a:cs typeface="ＭＳ Ｐゴシック" charset="0"/>
              </a:rPr>
            </a:br>
            <a:br>
              <a:rPr lang="en-US" sz="1200" dirty="0">
                <a:latin typeface="Tw Cen MT Condensed Extra Bold" charset="0"/>
                <a:ea typeface="ＭＳ Ｐゴシック" charset="0"/>
                <a:cs typeface="ＭＳ Ｐゴシック" charset="0"/>
              </a:rPr>
            </a:br>
            <a:endParaRPr lang="en-US" sz="2100" dirty="0">
              <a:latin typeface="Tw Cen MT Condensed Extra Bold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9600" y="404533"/>
            <a:ext cx="7434478" cy="503192"/>
          </a:xfrm>
          <a:prstGeom prst="rect">
            <a:avLst/>
          </a:prstGeom>
        </p:spPr>
        <p:txBody>
          <a:bodyPr vert="horz" wrap="square" lIns="0" tIns="10646" rIns="0" bIns="0" numCol="1" rtlCol="0" anchor="b" anchorCtr="0" compatLnSpc="1">
            <a:prstTxWarp prst="textNoShape">
              <a:avLst/>
            </a:prstTxWarp>
            <a:spAutoFit/>
          </a:bodyPr>
          <a:lstStyle/>
          <a:p>
            <a:pPr marL="11206">
              <a:spcBef>
                <a:spcPts val="84"/>
              </a:spcBef>
            </a:pPr>
            <a:r>
              <a:rPr lang="en-US" dirty="0"/>
              <a:t>AI in the workforce</a:t>
            </a:r>
            <a:endParaRPr dirty="0"/>
          </a:p>
        </p:txBody>
      </p:sp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D14B1AD-BC42-957E-FE43-3A1A592C20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282" t="51378" r="21823" b="17066"/>
          <a:stretch>
            <a:fillRect/>
          </a:stretch>
        </p:blipFill>
        <p:spPr>
          <a:xfrm>
            <a:off x="842867" y="2343477"/>
            <a:ext cx="7458266" cy="2876098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5326F-CCA8-7F80-2A91-C401D7746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/>
          <a:p>
            <a:fld id="{E438E6E6-E2B3-A049-A1C7-FA4C414E915B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C433D8FD-1D39-41D4-B96D-B790486620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627" y="5513358"/>
            <a:ext cx="8271098" cy="887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itchFamily="2" charset="2"/>
              <a:buChar char="p"/>
              <a:defRPr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457200" indent="-457200" eaLnBrk="1" hangingPunct="1">
              <a:lnSpc>
                <a:spcPct val="80000"/>
              </a:lnSpc>
            </a:pPr>
            <a:r>
              <a:rPr lang="en-US" altLang="en-US" sz="1600" kern="0" dirty="0">
                <a:ea typeface="ＭＳ Ｐゴシック" panose="020B0600070205080204" pitchFamily="34" charset="-128"/>
              </a:rPr>
              <a:t>LAB 1 will introduce resources regarding the (ethical) use of Generative AI</a:t>
            </a:r>
          </a:p>
          <a:p>
            <a:pPr marL="635000" lvl="1" eaLnBrk="1" hangingPunct="1">
              <a:lnSpc>
                <a:spcPct val="80000"/>
              </a:lnSpc>
            </a:pPr>
            <a:r>
              <a:rPr lang="en-US" altLang="en-US" sz="1400" kern="0" dirty="0">
                <a:ea typeface="ＭＳ Ｐゴシック" panose="020B0600070205080204" pitchFamily="34" charset="-128"/>
              </a:rPr>
              <a:t>from the perspectives of a student and of a future worker</a:t>
            </a:r>
          </a:p>
          <a:p>
            <a:pPr marL="635000" lvl="1" eaLnBrk="1" hangingPunct="1">
              <a:lnSpc>
                <a:spcPct val="80000"/>
              </a:lnSpc>
            </a:pPr>
            <a:r>
              <a:rPr lang="en-US" altLang="en-US" sz="1400" kern="0" dirty="0">
                <a:ea typeface="ＭＳ Ｐゴシック" panose="020B0600070205080204" pitchFamily="34" charset="-128"/>
              </a:rPr>
              <a:t>you will be asked to read/view resources, explore the behavior of AI tools, and reflect upon your own use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85D26DD3-3D9E-0A54-E0BA-2253AC2F7E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627" y="1432165"/>
            <a:ext cx="8271098" cy="887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itchFamily="2" charset="2"/>
              <a:buChar char="p"/>
              <a:defRPr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457200" indent="-457200" eaLnBrk="1" hangingPunct="1">
              <a:lnSpc>
                <a:spcPct val="80000"/>
              </a:lnSpc>
            </a:pPr>
            <a:r>
              <a:rPr lang="en-US" altLang="en-US" sz="1600" dirty="0">
                <a:ea typeface="ＭＳ Ｐゴシック" panose="020B0600070205080204" pitchFamily="34" charset="-128"/>
              </a:rPr>
              <a:t>AI (especially GenAI) is increasingly being used in the workplace</a:t>
            </a:r>
          </a:p>
          <a:p>
            <a:pPr marL="688975" indent="-284163" eaLnBrk="1" hangingPunct="1">
              <a:lnSpc>
                <a:spcPct val="80000"/>
              </a:lnSpc>
              <a:buSzPct val="150000"/>
              <a:buFont typeface="Wingdings" pitchFamily="2" charset="2"/>
              <a:buChar char="§"/>
            </a:pPr>
            <a:endParaRPr lang="en-US" sz="1050" i="1" dirty="0">
              <a:latin typeface="Arial"/>
              <a:cs typeface="Arial"/>
            </a:endParaRPr>
          </a:p>
          <a:p>
            <a:pPr marL="688975" indent="-284163" eaLnBrk="1" hangingPunct="1">
              <a:lnSpc>
                <a:spcPct val="80000"/>
              </a:lnSpc>
              <a:buSzPct val="150000"/>
              <a:buFont typeface="Wingdings" pitchFamily="2" charset="2"/>
              <a:buChar char="§"/>
            </a:pPr>
            <a:r>
              <a:rPr lang="en-US" sz="1400" i="1" dirty="0">
                <a:latin typeface="Helvetica" pitchFamily="2" charset="0"/>
              </a:rPr>
              <a:t>AI won’t take your job. It’s someone using AI who will take your job. -- </a:t>
            </a:r>
            <a:r>
              <a:rPr lang="en-US" sz="1400" dirty="0">
                <a:latin typeface="Helvetica" pitchFamily="2" charset="0"/>
              </a:rPr>
              <a:t>Richard Baldwin</a:t>
            </a:r>
            <a:endParaRPr lang="en-US" altLang="en-US" sz="14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5CC025C1-6854-9E40-A0DB-C8203EADB8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Neural Networks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BE43EDDF-FDE6-6845-9BC7-4DF46E2DF65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295400"/>
            <a:ext cx="8229600" cy="1066800"/>
          </a:xfrm>
        </p:spPr>
        <p:txBody>
          <a:bodyPr/>
          <a:lstStyle/>
          <a:p>
            <a:pPr eaLnBrk="1" hangingPunct="1"/>
            <a:r>
              <a:rPr lang="en-US" altLang="en-US" sz="1600" dirty="0">
                <a:ea typeface="ＭＳ Ｐゴシック" panose="020B0600070205080204" pitchFamily="34" charset="-128"/>
              </a:rPr>
              <a:t>at the core of most Machine Learning algorithms are </a:t>
            </a:r>
            <a:r>
              <a:rPr lang="en-US" altLang="en-US" sz="1600" i="1" dirty="0">
                <a:ea typeface="ＭＳ Ｐゴシック" panose="020B0600070205080204" pitchFamily="34" charset="-128"/>
              </a:rPr>
              <a:t>neural networks</a:t>
            </a:r>
          </a:p>
          <a:p>
            <a:pPr lvl="1" eaLnBrk="1" hangingPunct="1"/>
            <a:r>
              <a:rPr lang="en-US" altLang="en-US" sz="1400" dirty="0">
                <a:ea typeface="ＭＳ Ｐゴシック" panose="020B0600070205080204" pitchFamily="34" charset="-128"/>
              </a:rPr>
              <a:t>a neural network mimics the structure of the human brain</a:t>
            </a:r>
          </a:p>
          <a:p>
            <a:pPr lvl="1" eaLnBrk="1" hangingPunct="1"/>
            <a:r>
              <a:rPr lang="en-US" altLang="en-US" sz="1400" dirty="0">
                <a:ea typeface="ＭＳ Ｐゴシック" panose="020B0600070205080204" pitchFamily="34" charset="-128"/>
              </a:rPr>
              <a:t>it utilizes supervised learning to develop proficiency in recognizing patterns</a:t>
            </a:r>
          </a:p>
        </p:txBody>
      </p:sp>
      <p:sp>
        <p:nvSpPr>
          <p:cNvPr id="19460" name="Slide Number Placeholder 5">
            <a:extLst>
              <a:ext uri="{FF2B5EF4-FFF2-40B4-BE49-F238E27FC236}">
                <a16:creationId xmlns:a16="http://schemas.microsoft.com/office/drawing/2014/main" id="{487D6CD4-CFC2-D243-8C04-0C44FDC98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fld id="{C54331F1-691E-334E-BA93-0DBA6A297845}" type="slidenum">
              <a:rPr lang="en-US" altLang="en-US" sz="1400">
                <a:solidFill>
                  <a:srgbClr val="FF0000"/>
                </a:solidFill>
              </a:rPr>
              <a:pPr/>
              <a:t>11</a:t>
            </a:fld>
            <a:endParaRPr lang="en-US" altLang="en-US" sz="1400">
              <a:solidFill>
                <a:srgbClr val="FF0000"/>
              </a:solidFill>
            </a:endParaRPr>
          </a:p>
        </p:txBody>
      </p:sp>
      <p:sp>
        <p:nvSpPr>
          <p:cNvPr id="238598" name="Rectangle 6">
            <a:extLst>
              <a:ext uri="{FF2B5EF4-FFF2-40B4-BE49-F238E27FC236}">
                <a16:creationId xmlns:a16="http://schemas.microsoft.com/office/drawing/2014/main" id="{CD876ED1-3D3D-4D46-AFE4-DC7323EFE7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2100" y="2360374"/>
            <a:ext cx="3581400" cy="4116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094" tIns="43547" rIns="87094" bIns="43547"/>
          <a:lstStyle>
            <a:lvl1pPr defTabSz="865188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49250" indent="-222250" defTabSz="865188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en-US" sz="1600" u="sng" dirty="0"/>
              <a:t>general brain architecture: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SzPct val="75000"/>
              <a:buFont typeface="Wingdings" pitchFamily="2" charset="2"/>
              <a:buBlip>
                <a:blip r:embed="rId2"/>
              </a:buBlip>
            </a:pPr>
            <a:r>
              <a:rPr lang="en-US" altLang="en-US" sz="1400" dirty="0"/>
              <a:t>many (relatively) slow neurons, interconnected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SzPct val="75000"/>
              <a:buFont typeface="Wingdings" pitchFamily="2" charset="2"/>
              <a:buBlip>
                <a:blip r:embed="rId2"/>
              </a:buBlip>
            </a:pPr>
            <a:r>
              <a:rPr lang="en-US" altLang="en-US" sz="1400" dirty="0"/>
              <a:t>dendrites serve as input channels (receive electrical impulses from other neurons)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SzPct val="75000"/>
              <a:buFont typeface="Wingdings" pitchFamily="2" charset="2"/>
              <a:buBlip>
                <a:blip r:embed="rId2"/>
              </a:buBlip>
            </a:pPr>
            <a:r>
              <a:rPr lang="en-US" altLang="en-US" sz="1400" dirty="0"/>
              <a:t>cell body "sums" inputs from the dendrites (possibly inhibiting or exciting)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SzPct val="75000"/>
              <a:buFont typeface="Wingdings" pitchFamily="2" charset="2"/>
              <a:buBlip>
                <a:blip r:embed="rId2"/>
              </a:buBlip>
            </a:pPr>
            <a:r>
              <a:rPr lang="en-US" altLang="en-US" sz="1400" dirty="0"/>
              <a:t>if sum exceeds some threshold, the neuron fires an output impulse along axon</a:t>
            </a:r>
          </a:p>
          <a:p>
            <a:pPr marL="127000" lvl="1" indent="0">
              <a:lnSpc>
                <a:spcPct val="90000"/>
              </a:lnSpc>
              <a:spcBef>
                <a:spcPct val="20000"/>
              </a:spcBef>
              <a:buSzPct val="75000"/>
            </a:pPr>
            <a:endParaRPr lang="en-US" altLang="en-US" sz="1100" dirty="0"/>
          </a:p>
          <a:p>
            <a:pPr marL="127000" lvl="1" indent="0">
              <a:lnSpc>
                <a:spcPct val="90000"/>
              </a:lnSpc>
              <a:spcBef>
                <a:spcPct val="20000"/>
              </a:spcBef>
              <a:buSzPct val="75000"/>
            </a:pPr>
            <a:endParaRPr lang="en-US" altLang="en-US" sz="1000" dirty="0"/>
          </a:p>
          <a:p>
            <a:pPr lvl="1">
              <a:lnSpc>
                <a:spcPct val="90000"/>
              </a:lnSpc>
              <a:spcBef>
                <a:spcPct val="20000"/>
              </a:spcBef>
              <a:buSzPct val="75000"/>
              <a:buFont typeface="Wingdings" pitchFamily="2" charset="2"/>
              <a:buBlip>
                <a:blip r:embed="rId2"/>
              </a:buBlip>
            </a:pPr>
            <a:r>
              <a:rPr lang="en-US" altLang="en-US" sz="1400" dirty="0"/>
              <a:t>artificial neurons are computational units that mimic this behavior 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SzPct val="75000"/>
              <a:buFont typeface="Wingdings" pitchFamily="2" charset="2"/>
              <a:buBlip>
                <a:blip r:embed="rId2"/>
              </a:buBlip>
            </a:pPr>
            <a:r>
              <a:rPr lang="en-US" altLang="en-US" sz="1400" dirty="0"/>
              <a:t>output depends on the number and strengths of the inputs</a:t>
            </a:r>
          </a:p>
        </p:txBody>
      </p:sp>
      <p:pic>
        <p:nvPicPr>
          <p:cNvPr id="238599" name="Picture 7" descr="neuron">
            <a:extLst>
              <a:ext uri="{FF2B5EF4-FFF2-40B4-BE49-F238E27FC236}">
                <a16:creationId xmlns:a16="http://schemas.microsoft.com/office/drawing/2014/main" id="{68BF4DDD-C497-B547-9FB2-B62086680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2438400"/>
            <a:ext cx="4495800" cy="2538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D7E4A274-F320-4FD7-93BE-3405507EFF35}"/>
              </a:ext>
            </a:extLst>
          </p:cNvPr>
          <p:cNvGrpSpPr/>
          <p:nvPr/>
        </p:nvGrpSpPr>
        <p:grpSpPr>
          <a:xfrm>
            <a:off x="963058" y="5332164"/>
            <a:ext cx="3619500" cy="914400"/>
            <a:chOff x="949746" y="5430398"/>
            <a:chExt cx="3619500" cy="91440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8683076-90B8-A299-0CB6-CD8EF9787C4E}"/>
                </a:ext>
              </a:extLst>
            </p:cNvPr>
            <p:cNvGrpSpPr/>
            <p:nvPr/>
          </p:nvGrpSpPr>
          <p:grpSpPr>
            <a:xfrm>
              <a:off x="1940346" y="5430398"/>
              <a:ext cx="1600200" cy="914400"/>
              <a:chOff x="1219200" y="5410200"/>
              <a:chExt cx="1600200" cy="914400"/>
            </a:xfrm>
          </p:grpSpPr>
          <p:sp>
            <p:nvSpPr>
              <p:cNvPr id="2" name="Oval 1">
                <a:extLst>
                  <a:ext uri="{FF2B5EF4-FFF2-40B4-BE49-F238E27FC236}">
                    <a16:creationId xmlns:a16="http://schemas.microsoft.com/office/drawing/2014/main" id="{DAF41DB0-B4FE-99BE-171F-F034B9A8D41B}"/>
                  </a:ext>
                </a:extLst>
              </p:cNvPr>
              <p:cNvSpPr/>
              <p:nvPr/>
            </p:nvSpPr>
            <p:spPr bwMode="auto">
              <a:xfrm>
                <a:off x="1752600" y="5638800"/>
                <a:ext cx="533400" cy="533400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Dag name="">
                    <a:cont type="tree" name="">
                      <a:effect ref="fillLine"/>
                      <a:outerShdw dist="38100" dir="13500000" algn="br">
                        <a:schemeClr val="bg1">
                          <a:lumMod val="200000"/>
                          <a:satMod val="200000"/>
                        </a:schemeClr>
                      </a:outerShdw>
                    </a:cont>
                    <a:cont type="tree" name="">
                      <a:effect ref="fillLine"/>
                      <a:outerShdw dist="38100" dir="2700000" algn="tl">
                        <a:schemeClr val="bg1">
                          <a:lumMod val="60000"/>
                          <a:satMod val="60000"/>
                        </a:schemeClr>
                      </a:outerShdw>
                    </a:cont>
                    <a:effect ref="fillLine"/>
                  </a:effectDag>
                  <a:latin typeface="Verdana" charset="0"/>
                </a:endParaRPr>
              </a:p>
            </p:txBody>
          </p:sp>
          <p:cxnSp>
            <p:nvCxnSpPr>
              <p:cNvPr id="4" name="Straight Connector 3">
                <a:extLst>
                  <a:ext uri="{FF2B5EF4-FFF2-40B4-BE49-F238E27FC236}">
                    <a16:creationId xmlns:a16="http://schemas.microsoft.com/office/drawing/2014/main" id="{1C0B2883-63B5-75D5-8335-9A38BEEA1369}"/>
                  </a:ext>
                </a:extLst>
              </p:cNvPr>
              <p:cNvCxnSpPr>
                <a:endCxn id="2" idx="1"/>
              </p:cNvCxnSpPr>
              <p:nvPr/>
            </p:nvCxnSpPr>
            <p:spPr bwMode="auto">
              <a:xfrm>
                <a:off x="1371600" y="5410200"/>
                <a:ext cx="459115" cy="306715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30B39112-64E1-F728-A976-C0414E7F029B}"/>
                  </a:ext>
                </a:extLst>
              </p:cNvPr>
              <p:cNvCxnSpPr>
                <a:endCxn id="2" idx="2"/>
              </p:cNvCxnSpPr>
              <p:nvPr/>
            </p:nvCxnSpPr>
            <p:spPr bwMode="auto">
              <a:xfrm>
                <a:off x="1219200" y="5905500"/>
                <a:ext cx="533400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A73CBF6D-6529-B588-80A7-C392DB0DC61C}"/>
                  </a:ext>
                </a:extLst>
              </p:cNvPr>
              <p:cNvCxnSpPr>
                <a:cxnSpLocks/>
                <a:endCxn id="2" idx="3"/>
              </p:cNvCxnSpPr>
              <p:nvPr/>
            </p:nvCxnSpPr>
            <p:spPr bwMode="auto">
              <a:xfrm flipV="1">
                <a:off x="1371600" y="6094085"/>
                <a:ext cx="459115" cy="230515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28A28EC9-C29F-FDAD-0940-C91F39C23F4B}"/>
                  </a:ext>
                </a:extLst>
              </p:cNvPr>
              <p:cNvCxnSpPr/>
              <p:nvPr/>
            </p:nvCxnSpPr>
            <p:spPr bwMode="auto">
              <a:xfrm>
                <a:off x="2286000" y="5905500"/>
                <a:ext cx="533400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6C9B613-0CD5-159B-363A-21BB1405E9B0}"/>
                </a:ext>
              </a:extLst>
            </p:cNvPr>
            <p:cNvSpPr txBox="1"/>
            <p:nvPr/>
          </p:nvSpPr>
          <p:spPr>
            <a:xfrm>
              <a:off x="949746" y="5730297"/>
              <a:ext cx="9906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rgbClr val="FF0000"/>
                  </a:solidFill>
                </a:rPr>
                <a:t>inputs (dendrites)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D11DC87-DF60-D02F-F6FC-2648546CA568}"/>
                </a:ext>
              </a:extLst>
            </p:cNvPr>
            <p:cNvSpPr txBox="1"/>
            <p:nvPr/>
          </p:nvSpPr>
          <p:spPr>
            <a:xfrm>
              <a:off x="3578646" y="5730296"/>
              <a:ext cx="9906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rgbClr val="FF0000"/>
                  </a:solidFill>
                </a:rPr>
                <a:t>output (axon)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F7D3420-63A9-83DF-D175-5969B7B62CEB}"/>
              </a:ext>
            </a:extLst>
          </p:cNvPr>
          <p:cNvSpPr txBox="1"/>
          <p:nvPr/>
        </p:nvSpPr>
        <p:spPr>
          <a:xfrm>
            <a:off x="2506108" y="5692636"/>
            <a:ext cx="533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ANN</a:t>
            </a:r>
          </a:p>
        </p:txBody>
      </p:sp>
    </p:spTree>
    <p:extLst>
      <p:ext uri="{BB962C8B-B14F-4D97-AF65-F5344CB8AC3E}">
        <p14:creationId xmlns:p14="http://schemas.microsoft.com/office/powerpoint/2010/main" val="4206326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8" grpId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13AE77C7-00FF-ED4D-9E19-01977D4549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Computation via Artificial Neurons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22E59AC2-C9BE-1E43-89B7-0B6E2998D6E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68102" y="1370117"/>
            <a:ext cx="8271098" cy="1754083"/>
          </a:xfrm>
        </p:spPr>
        <p:txBody>
          <a:bodyPr/>
          <a:lstStyle/>
          <a:p>
            <a:pPr marL="457200" indent="-457200" eaLnBrk="1" hangingPunct="1">
              <a:lnSpc>
                <a:spcPct val="80000"/>
              </a:lnSpc>
            </a:pPr>
            <a:r>
              <a:rPr lang="en-US" altLang="en-US" sz="1600" dirty="0">
                <a:ea typeface="ＭＳ Ｐゴシック" panose="020B0600070205080204" pitchFamily="34" charset="-128"/>
              </a:rPr>
              <a:t>McCulloch &amp; Pitts (1943) designed and built the first artificial neurons</a:t>
            </a:r>
          </a:p>
          <a:p>
            <a:pPr marL="457200" indent="-457200" eaLnBrk="1" hangingPunct="1">
              <a:lnSpc>
                <a:spcPct val="80000"/>
              </a:lnSpc>
            </a:pPr>
            <a:endParaRPr lang="en-US" altLang="en-US" sz="1100" dirty="0">
              <a:ea typeface="ＭＳ Ｐゴシック" panose="020B0600070205080204" pitchFamily="34" charset="-128"/>
            </a:endParaRPr>
          </a:p>
          <a:p>
            <a:pPr marL="457200" indent="-457200" eaLnBrk="1" hangingPunct="1">
              <a:lnSpc>
                <a:spcPct val="80000"/>
              </a:lnSpc>
            </a:pPr>
            <a:r>
              <a:rPr lang="en-US" altLang="en-US" sz="1600" dirty="0">
                <a:ea typeface="ＭＳ Ｐゴシック" panose="020B0600070205080204" pitchFamily="34" charset="-128"/>
              </a:rPr>
              <a:t>Rosenblatt (1958) devised a learning algorithm for artificial neurons</a:t>
            </a:r>
          </a:p>
          <a:p>
            <a:pPr marL="838200" lvl="1" indent="-381000" eaLnBrk="1" hangingPunct="1">
              <a:lnSpc>
                <a:spcPct val="80000"/>
              </a:lnSpc>
            </a:pPr>
            <a:r>
              <a:rPr lang="en-US" altLang="en-US" sz="1400" dirty="0">
                <a:ea typeface="ＭＳ Ｐゴシック" panose="020B0600070205080204" pitchFamily="34" charset="-128"/>
              </a:rPr>
              <a:t>start with a training set (example inputs &amp; corresponding desired outputs)</a:t>
            </a:r>
          </a:p>
          <a:p>
            <a:pPr marL="838200" lvl="1" indent="-381000" eaLnBrk="1" hangingPunct="1">
              <a:lnSpc>
                <a:spcPct val="80000"/>
              </a:lnSpc>
            </a:pPr>
            <a:r>
              <a:rPr lang="en-US" altLang="en-US" sz="1400" dirty="0">
                <a:ea typeface="ＭＳ Ｐゴシック" panose="020B0600070205080204" pitchFamily="34" charset="-128"/>
              </a:rPr>
              <a:t>train the network to recognize the examples in the training set (by adjusting the weights on the connections)</a:t>
            </a:r>
          </a:p>
          <a:p>
            <a:pPr marL="838200" lvl="1" indent="-381000" eaLnBrk="1" hangingPunct="1">
              <a:lnSpc>
                <a:spcPct val="80000"/>
              </a:lnSpc>
            </a:pPr>
            <a:r>
              <a:rPr lang="en-US" altLang="en-US" sz="1400" dirty="0">
                <a:ea typeface="ＭＳ Ｐゴシック" panose="020B0600070205080204" pitchFamily="34" charset="-128"/>
              </a:rPr>
              <a:t>once trained, the network can be applied to new examples</a:t>
            </a:r>
          </a:p>
          <a:p>
            <a:pPr marL="438150" indent="-381000" eaLnBrk="1" hangingPunct="1">
              <a:lnSpc>
                <a:spcPct val="80000"/>
              </a:lnSpc>
            </a:pPr>
            <a:r>
              <a:rPr lang="en-US" altLang="en-US" sz="1600" dirty="0">
                <a:ea typeface="ＭＳ Ｐゴシック" panose="020B0600070205080204" pitchFamily="34" charset="-128"/>
              </a:rPr>
              <a:t>this basic algorithm has been expanded to handle complex applications </a:t>
            </a:r>
          </a:p>
        </p:txBody>
      </p:sp>
      <p:sp>
        <p:nvSpPr>
          <p:cNvPr id="22532" name="Slide Number Placeholder 5">
            <a:extLst>
              <a:ext uri="{FF2B5EF4-FFF2-40B4-BE49-F238E27FC236}">
                <a16:creationId xmlns:a16="http://schemas.microsoft.com/office/drawing/2014/main" id="{9E8DADA9-D11F-444F-B748-E0A1D1C6D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fld id="{C40ECA0E-DA22-C844-A5E1-9AA21830F329}" type="slidenum">
              <a:rPr lang="en-US" altLang="en-US" sz="1400">
                <a:solidFill>
                  <a:srgbClr val="FF0000"/>
                </a:solidFill>
              </a:rPr>
              <a:pPr/>
              <a:t>12</a:t>
            </a:fld>
            <a:endParaRPr lang="en-US" altLang="en-US" sz="1400">
              <a:solidFill>
                <a:srgbClr val="FF0000"/>
              </a:solidFill>
            </a:endParaRPr>
          </a:p>
        </p:txBody>
      </p:sp>
      <p:sp>
        <p:nvSpPr>
          <p:cNvPr id="203781" name="Rectangle 5">
            <a:extLst>
              <a:ext uri="{FF2B5EF4-FFF2-40B4-BE49-F238E27FC236}">
                <a16:creationId xmlns:a16="http://schemas.microsoft.com/office/drawing/2014/main" id="{E780E244-7F06-674A-B5E9-DCEF99BF4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0786" y="3770314"/>
            <a:ext cx="4298414" cy="2706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3175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403225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n-US" altLang="en-US" sz="1600" dirty="0"/>
              <a:t>e.g., OCR</a:t>
            </a:r>
          </a:p>
          <a:p>
            <a:pPr lvl="1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en-US" altLang="en-US" sz="1400" dirty="0"/>
              <a:t>inputs are pixels in a scanned image</a:t>
            </a:r>
          </a:p>
          <a:p>
            <a:pPr lvl="1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en-US" altLang="en-US" sz="1400" dirty="0"/>
              <a:t>a "hidden" layer of artificial neurons identifies relevant features (e.g., horizontal line near top, diagonal in middle)</a:t>
            </a:r>
            <a:endParaRPr lang="en-US" altLang="en-US" sz="800" dirty="0"/>
          </a:p>
          <a:p>
            <a:pPr lvl="1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en-US" altLang="en-US" sz="1400" dirty="0"/>
              <a:t>the combination of features discovered by the hidden layer identifies the character</a:t>
            </a:r>
          </a:p>
        </p:txBody>
      </p:sp>
      <p:pic>
        <p:nvPicPr>
          <p:cNvPr id="203782" name="Picture 6" descr="msotw9_temp0">
            <a:extLst>
              <a:ext uri="{FF2B5EF4-FFF2-40B4-BE49-F238E27FC236}">
                <a16:creationId xmlns:a16="http://schemas.microsoft.com/office/drawing/2014/main" id="{D6347968-CD3A-214B-81C4-31C6E5A4C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42" t="4089" r="5142"/>
          <a:stretch>
            <a:fillRect/>
          </a:stretch>
        </p:blipFill>
        <p:spPr bwMode="auto">
          <a:xfrm>
            <a:off x="568102" y="3200400"/>
            <a:ext cx="3972684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0899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8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6B5C8A73-7093-CB4F-8DDF-FABD94E33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8E6E6-E2B3-A049-A1C7-FA4C414E915B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277506" name="Rectangle 2">
            <a:extLst>
              <a:ext uri="{FF2B5EF4-FFF2-40B4-BE49-F238E27FC236}">
                <a16:creationId xmlns:a16="http://schemas.microsoft.com/office/drawing/2014/main" id="{C1FFDE8D-5696-0040-BE65-9F7C14AF9B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Generalization problem</a:t>
            </a:r>
          </a:p>
        </p:txBody>
      </p:sp>
      <p:sp>
        <p:nvSpPr>
          <p:cNvPr id="277507" name="Rectangle 3">
            <a:extLst>
              <a:ext uri="{FF2B5EF4-FFF2-40B4-BE49-F238E27FC236}">
                <a16:creationId xmlns:a16="http://schemas.microsoft.com/office/drawing/2014/main" id="{CD46115D-1446-9348-A074-8235DDFCC9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4374" y="4357687"/>
            <a:ext cx="8277225" cy="2214563"/>
          </a:xfrm>
        </p:spPr>
        <p:txBody>
          <a:bodyPr/>
          <a:lstStyle/>
          <a:p>
            <a:pPr marL="428625" indent="-428625">
              <a:lnSpc>
                <a:spcPct val="90000"/>
              </a:lnSpc>
            </a:pPr>
            <a:r>
              <a:rPr lang="en-US" altLang="en-US" sz="1800" dirty="0"/>
              <a:t>there is always a danger that the network will focus on specific (maybe unintentional) features as opposed to general patterns</a:t>
            </a:r>
          </a:p>
          <a:p>
            <a:pPr marL="428625" indent="-428625">
              <a:lnSpc>
                <a:spcPct val="90000"/>
              </a:lnSpc>
            </a:pPr>
            <a:endParaRPr lang="en-US" altLang="en-US" sz="1100" dirty="0"/>
          </a:p>
          <a:p>
            <a:pPr marL="428625" indent="-428625">
              <a:lnSpc>
                <a:spcPct val="90000"/>
              </a:lnSpc>
            </a:pPr>
            <a:r>
              <a:rPr lang="en-US" altLang="en-US" sz="1800" dirty="0"/>
              <a:t> training and testing the network requires careful planning, e.g.,</a:t>
            </a:r>
          </a:p>
          <a:p>
            <a:pPr marL="785813" lvl="1" indent="-357188">
              <a:lnSpc>
                <a:spcPct val="70000"/>
              </a:lnSpc>
              <a:buFontTx/>
              <a:buAutoNum type="arabicPeriod"/>
            </a:pPr>
            <a:r>
              <a:rPr lang="en-US" altLang="en-US" sz="1600" dirty="0"/>
              <a:t>reserve some of the data set for testing when training is done</a:t>
            </a:r>
          </a:p>
          <a:p>
            <a:pPr marL="785813" lvl="1" indent="-357188">
              <a:lnSpc>
                <a:spcPct val="70000"/>
              </a:lnSpc>
              <a:buFontTx/>
              <a:buAutoNum type="arabicPeriod"/>
            </a:pPr>
            <a:r>
              <a:rPr lang="en-US" altLang="en-US" sz="1600" dirty="0"/>
              <a:t>review the training set content for biases (such as training an image recognition network on limited demographics)</a:t>
            </a:r>
          </a:p>
        </p:txBody>
      </p:sp>
      <p:sp>
        <p:nvSpPr>
          <p:cNvPr id="277510" name="Text Box 6">
            <a:extLst>
              <a:ext uri="{FF2B5EF4-FFF2-40B4-BE49-F238E27FC236}">
                <a16:creationId xmlns:a16="http://schemas.microsoft.com/office/drawing/2014/main" id="{0BC71228-C317-D043-A00A-76207A1637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38" y="1714500"/>
            <a:ext cx="571500" cy="61170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375"/>
              <a:t>1</a:t>
            </a:r>
          </a:p>
        </p:txBody>
      </p:sp>
      <p:sp>
        <p:nvSpPr>
          <p:cNvPr id="277511" name="Text Box 7">
            <a:extLst>
              <a:ext uri="{FF2B5EF4-FFF2-40B4-BE49-F238E27FC236}">
                <a16:creationId xmlns:a16="http://schemas.microsoft.com/office/drawing/2014/main" id="{F2A1377E-1D81-B74E-B29A-3593870F14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375" y="1714500"/>
            <a:ext cx="571500" cy="61170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375">
                <a:latin typeface="Courier New" panose="02070309020205020404" pitchFamily="49" charset="0"/>
              </a:rPr>
              <a:t>1</a:t>
            </a:r>
          </a:p>
        </p:txBody>
      </p:sp>
      <p:sp>
        <p:nvSpPr>
          <p:cNvPr id="277512" name="Text Box 8">
            <a:extLst>
              <a:ext uri="{FF2B5EF4-FFF2-40B4-BE49-F238E27FC236}">
                <a16:creationId xmlns:a16="http://schemas.microsoft.com/office/drawing/2014/main" id="{D119D6AD-21DD-4F41-93FF-13110A0F71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6313" y="1714500"/>
            <a:ext cx="571500" cy="61170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375">
                <a:latin typeface="Helvetica" pitchFamily="2" charset="0"/>
              </a:rPr>
              <a:t>1</a:t>
            </a:r>
          </a:p>
        </p:txBody>
      </p:sp>
      <p:sp>
        <p:nvSpPr>
          <p:cNvPr id="277513" name="Text Box 9">
            <a:extLst>
              <a:ext uri="{FF2B5EF4-FFF2-40B4-BE49-F238E27FC236}">
                <a16:creationId xmlns:a16="http://schemas.microsoft.com/office/drawing/2014/main" id="{934ADE75-357C-F74E-8783-0B7E9738F1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9250" y="1714500"/>
            <a:ext cx="571500" cy="61170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375">
                <a:latin typeface="SimSun" panose="02010600030101010101" pitchFamily="2" charset="-122"/>
              </a:rPr>
              <a:t>1</a:t>
            </a:r>
          </a:p>
        </p:txBody>
      </p:sp>
      <p:sp>
        <p:nvSpPr>
          <p:cNvPr id="277514" name="Text Box 10">
            <a:extLst>
              <a:ext uri="{FF2B5EF4-FFF2-40B4-BE49-F238E27FC236}">
                <a16:creationId xmlns:a16="http://schemas.microsoft.com/office/drawing/2014/main" id="{348FA386-7388-E34A-8672-D72291CAF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38" y="2357438"/>
            <a:ext cx="571500" cy="61170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375"/>
              <a:t>2</a:t>
            </a:r>
          </a:p>
        </p:txBody>
      </p:sp>
      <p:sp>
        <p:nvSpPr>
          <p:cNvPr id="277515" name="Text Box 11">
            <a:extLst>
              <a:ext uri="{FF2B5EF4-FFF2-40B4-BE49-F238E27FC236}">
                <a16:creationId xmlns:a16="http://schemas.microsoft.com/office/drawing/2014/main" id="{45DE85D4-88BC-FB47-B04D-A18D9BA809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375" y="2357438"/>
            <a:ext cx="571500" cy="61170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375">
                <a:latin typeface="Courier New" panose="02070309020205020404" pitchFamily="49" charset="0"/>
              </a:rPr>
              <a:t>2</a:t>
            </a:r>
          </a:p>
        </p:txBody>
      </p:sp>
      <p:sp>
        <p:nvSpPr>
          <p:cNvPr id="277516" name="Text Box 12">
            <a:extLst>
              <a:ext uri="{FF2B5EF4-FFF2-40B4-BE49-F238E27FC236}">
                <a16:creationId xmlns:a16="http://schemas.microsoft.com/office/drawing/2014/main" id="{22A77958-0615-EA41-9E32-2CEA6FC78A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6313" y="2357438"/>
            <a:ext cx="571500" cy="61170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375">
                <a:latin typeface="Helvetica" pitchFamily="2" charset="0"/>
              </a:rPr>
              <a:t>2</a:t>
            </a:r>
          </a:p>
        </p:txBody>
      </p:sp>
      <p:sp>
        <p:nvSpPr>
          <p:cNvPr id="277517" name="Text Box 13">
            <a:extLst>
              <a:ext uri="{FF2B5EF4-FFF2-40B4-BE49-F238E27FC236}">
                <a16:creationId xmlns:a16="http://schemas.microsoft.com/office/drawing/2014/main" id="{F75B1D06-F15C-BC47-A36A-297A9B967A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9250" y="2357438"/>
            <a:ext cx="571500" cy="61170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375">
                <a:latin typeface="SimSun" panose="02010600030101010101" pitchFamily="2" charset="-122"/>
              </a:rPr>
              <a:t>2</a:t>
            </a:r>
          </a:p>
        </p:txBody>
      </p:sp>
      <p:sp>
        <p:nvSpPr>
          <p:cNvPr id="277522" name="Line 18">
            <a:extLst>
              <a:ext uri="{FF2B5EF4-FFF2-40B4-BE49-F238E27FC236}">
                <a16:creationId xmlns:a16="http://schemas.microsoft.com/office/drawing/2014/main" id="{B5C6A363-13E8-5347-BCDC-E118383B4C8F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3437" y="2928938"/>
            <a:ext cx="714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523" name="Line 19">
            <a:extLst>
              <a:ext uri="{FF2B5EF4-FFF2-40B4-BE49-F238E27FC236}">
                <a16:creationId xmlns:a16="http://schemas.microsoft.com/office/drawing/2014/main" id="{486580CE-B971-374A-B24C-8F745C207580}"/>
              </a:ext>
            </a:extLst>
          </p:cNvPr>
          <p:cNvSpPr>
            <a:spLocks noChangeShapeType="1"/>
          </p:cNvSpPr>
          <p:nvPr/>
        </p:nvSpPr>
        <p:spPr bwMode="auto">
          <a:xfrm>
            <a:off x="4000500" y="2928938"/>
            <a:ext cx="714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524" name="Line 20">
            <a:extLst>
              <a:ext uri="{FF2B5EF4-FFF2-40B4-BE49-F238E27FC236}">
                <a16:creationId xmlns:a16="http://schemas.microsoft.com/office/drawing/2014/main" id="{524B6AB6-13F7-AF49-BE9B-08B9C53B58BD}"/>
              </a:ext>
            </a:extLst>
          </p:cNvPr>
          <p:cNvSpPr>
            <a:spLocks noChangeShapeType="1"/>
          </p:cNvSpPr>
          <p:nvPr/>
        </p:nvSpPr>
        <p:spPr bwMode="auto">
          <a:xfrm>
            <a:off x="5286375" y="2928938"/>
            <a:ext cx="714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525" name="Line 21">
            <a:extLst>
              <a:ext uri="{FF2B5EF4-FFF2-40B4-BE49-F238E27FC236}">
                <a16:creationId xmlns:a16="http://schemas.microsoft.com/office/drawing/2014/main" id="{27ECAFBC-A570-4546-A2B1-09F9EFC51E08}"/>
              </a:ext>
            </a:extLst>
          </p:cNvPr>
          <p:cNvSpPr>
            <a:spLocks noChangeShapeType="1"/>
          </p:cNvSpPr>
          <p:nvPr/>
        </p:nvSpPr>
        <p:spPr bwMode="auto">
          <a:xfrm>
            <a:off x="5929312" y="2928938"/>
            <a:ext cx="714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529" name="Rectangle 25">
            <a:extLst>
              <a:ext uri="{FF2B5EF4-FFF2-40B4-BE49-F238E27FC236}">
                <a16:creationId xmlns:a16="http://schemas.microsoft.com/office/drawing/2014/main" id="{8867C99F-38DD-9944-BAD3-5B59AE7B78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74" y="1214438"/>
            <a:ext cx="6829425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320" tIns="43161" rIns="86320" bIns="43161"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1800" dirty="0">
                <a:latin typeface="+mn-lt"/>
              </a:rPr>
              <a:t>suppose a network is trained to recognize digits: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§"/>
            </a:pPr>
            <a:endParaRPr lang="en-US" altLang="en-US" sz="1875" dirty="0">
              <a:latin typeface="Arial Narrow" panose="020B0604020202020204" pitchFamily="34" charset="0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altLang="en-US" sz="1600" dirty="0">
                <a:latin typeface="+mn-lt"/>
              </a:rPr>
              <a:t>training set for 1: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§"/>
            </a:pPr>
            <a:endParaRPr lang="en-US" altLang="en-US" sz="1600" dirty="0">
              <a:latin typeface="+mn-lt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altLang="en-US" sz="1600" dirty="0">
                <a:latin typeface="+mn-lt"/>
              </a:rPr>
              <a:t>training set for 2:</a:t>
            </a:r>
          </a:p>
        </p:txBody>
      </p:sp>
      <p:sp>
        <p:nvSpPr>
          <p:cNvPr id="277528" name="Text Box 24">
            <a:extLst>
              <a:ext uri="{FF2B5EF4-FFF2-40B4-BE49-F238E27FC236}">
                <a16:creationId xmlns:a16="http://schemas.microsoft.com/office/drawing/2014/main" id="{4AD9E0F1-BF2B-6D4D-94E2-98E1798C5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9151" y="3158865"/>
            <a:ext cx="571500" cy="61170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375">
                <a:latin typeface="Andale Mono" panose="020B0509000000000004" pitchFamily="49" charset="0"/>
              </a:rPr>
              <a:t>2</a:t>
            </a:r>
          </a:p>
        </p:txBody>
      </p:sp>
      <p:sp>
        <p:nvSpPr>
          <p:cNvPr id="277530" name="Rectangle 26">
            <a:extLst>
              <a:ext uri="{FF2B5EF4-FFF2-40B4-BE49-F238E27FC236}">
                <a16:creationId xmlns:a16="http://schemas.microsoft.com/office/drawing/2014/main" id="{9B5324D1-D962-1349-9550-EAD99CBB23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3178969"/>
            <a:ext cx="8401050" cy="64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320" tIns="43161" rIns="86320" bIns="43161"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1">
              <a:spcBef>
                <a:spcPct val="20000"/>
              </a:spcBef>
            </a:pPr>
            <a:r>
              <a:rPr lang="en-US" altLang="en-US" sz="1600" dirty="0">
                <a:latin typeface="+mn-lt"/>
              </a:rPr>
              <a:t>when the network is asked to identify             it comes back with 1.  WHY?</a:t>
            </a:r>
          </a:p>
        </p:txBody>
      </p:sp>
    </p:spTree>
    <p:extLst>
      <p:ext uri="{BB962C8B-B14F-4D97-AF65-F5344CB8AC3E}">
        <p14:creationId xmlns:p14="http://schemas.microsoft.com/office/powerpoint/2010/main" val="2046646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507" grpId="0" uiExpand="1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>
            <a:extLst>
              <a:ext uri="{FF2B5EF4-FFF2-40B4-BE49-F238E27FC236}">
                <a16:creationId xmlns:a16="http://schemas.microsoft.com/office/drawing/2014/main" id="{8FF7A8D8-642D-DA43-9457-8A950D8F11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NN example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93F8447-F82E-BF43-931E-788FB33038FF}"/>
              </a:ext>
            </a:extLst>
          </p:cNvPr>
          <p:cNvSpPr txBox="1">
            <a:spLocks/>
          </p:cNvSpPr>
          <p:nvPr/>
        </p:nvSpPr>
        <p:spPr bwMode="auto">
          <a:xfrm>
            <a:off x="457200" y="1524001"/>
            <a:ext cx="8458200" cy="175259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itchFamily="2" charset="2"/>
              <a:buChar char="p"/>
              <a:defRPr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en-US" sz="1800" kern="0" dirty="0"/>
              <a:t>suppose we wanted to provide guidance on major selection</a:t>
            </a:r>
          </a:p>
          <a:p>
            <a:pPr lvl="1">
              <a:defRPr/>
            </a:pPr>
            <a:r>
              <a:rPr lang="en-US" sz="1400" kern="0" dirty="0"/>
              <a:t>hypothesis: certain personality traits or life skills </a:t>
            </a:r>
            <a:r>
              <a:rPr lang="en-US" sz="1400" i="1" kern="0" dirty="0"/>
              <a:t>suggest</a:t>
            </a:r>
            <a:r>
              <a:rPr lang="en-US" sz="1400" kern="0" dirty="0"/>
              <a:t> certain majors</a:t>
            </a:r>
          </a:p>
          <a:p>
            <a:pPr lvl="1">
              <a:defRPr/>
            </a:pPr>
            <a:r>
              <a:rPr lang="en-US" sz="1400" kern="0" dirty="0"/>
              <a:t>conduct a survey of students, asking them to self-assess their traits/skills on a scale of 0 to 1.0, along with their major</a:t>
            </a:r>
          </a:p>
          <a:p>
            <a:pPr lvl="1">
              <a:defRPr/>
            </a:pPr>
            <a:r>
              <a:rPr lang="en-US" sz="1400" kern="0" dirty="0"/>
              <a:t>build a network of artificial neurons, with three inputs (corresponding to survey skills), 4 hidden neurons (for feature extraction) and two outputs (corresponding to the majors)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94B88C-6F6A-184C-B5D8-F1A73E109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B7627-1651-1D44-9CE8-A0EB23EC412E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522DC9-A1B5-0587-54D0-CC286DA05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0" y="3525617"/>
            <a:ext cx="3347949" cy="271360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07284D-9B81-7D60-E206-295B790F5422}"/>
              </a:ext>
            </a:extLst>
          </p:cNvPr>
          <p:cNvSpPr txBox="1"/>
          <p:nvPr/>
        </p:nvSpPr>
        <p:spPr>
          <a:xfrm>
            <a:off x="1943100" y="5909846"/>
            <a:ext cx="304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hlinkClick r:id="rId3"/>
              </a:rPr>
              <a:t>https://</a:t>
            </a:r>
            <a:r>
              <a:rPr lang="en-US" sz="1600" dirty="0" err="1">
                <a:hlinkClick r:id="rId3"/>
              </a:rPr>
              <a:t>nnplayground.com</a:t>
            </a:r>
            <a:r>
              <a:rPr lang="en-US" sz="1600" dirty="0">
                <a:hlinkClick r:id="rId3"/>
              </a:rPr>
              <a:t>/</a:t>
            </a:r>
            <a:endParaRPr lang="en-US" sz="1600" dirty="0"/>
          </a:p>
        </p:txBody>
      </p:sp>
      <p:graphicFrame>
        <p:nvGraphicFramePr>
          <p:cNvPr id="3" name="Group 72">
            <a:extLst>
              <a:ext uri="{FF2B5EF4-FFF2-40B4-BE49-F238E27FC236}">
                <a16:creationId xmlns:a16="http://schemas.microsoft.com/office/drawing/2014/main" id="{B82A21D9-1AFD-FB3D-C3C7-9E0CD6E440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3543561"/>
              </p:ext>
            </p:extLst>
          </p:nvPr>
        </p:nvGraphicFramePr>
        <p:xfrm>
          <a:off x="838200" y="3683074"/>
          <a:ext cx="3581400" cy="1820298"/>
        </p:xfrm>
        <a:graphic>
          <a:graphicData uri="http://schemas.openxmlformats.org/drawingml/2006/table">
            <a:tbl>
              <a:tblPr/>
              <a:tblGrid>
                <a:gridCol w="4916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2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35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91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336230675"/>
                    </a:ext>
                  </a:extLst>
                </a:gridCol>
              </a:tblGrid>
              <a:tr h="4424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charset="0"/>
                      </a:endParaRPr>
                    </a:p>
                  </a:txBody>
                  <a:tcPr marL="86493" marR="86493" marT="43247" marB="4324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</a:rPr>
                        <a:t>How creative are you?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</a:rPr>
                        <a:t>Good at problem solving?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</a:rPr>
                        <a:t>How extraverted are you?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</a:rPr>
                        <a:t>Major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0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charset="0"/>
                        </a:rPr>
                        <a:t>stu1</a:t>
                      </a:r>
                    </a:p>
                  </a:txBody>
                  <a:tcPr marL="86493" marR="86493" marT="43247" marB="4324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charset="0"/>
                        </a:rPr>
                        <a:t>0.8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charset="0"/>
                        </a:rPr>
                        <a:t>0.6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charset="0"/>
                        </a:rPr>
                        <a:t>0.9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GDE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charset="0"/>
                        </a:rPr>
                        <a:t>stu2</a:t>
                      </a:r>
                    </a:p>
                  </a:txBody>
                  <a:tcPr marL="86493" marR="86493" marT="43247" marB="4324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charset="0"/>
                        </a:rPr>
                        <a:t>0.9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charset="0"/>
                        </a:rPr>
                        <a:t>0.7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charset="0"/>
                        </a:rPr>
                        <a:t>1.0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GDE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9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charset="0"/>
                        </a:rPr>
                        <a:t>stu3</a:t>
                      </a:r>
                    </a:p>
                  </a:txBody>
                  <a:tcPr marL="86493" marR="86493" marT="43247" marB="4324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charset="0"/>
                        </a:rPr>
                        <a:t>0.8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charset="0"/>
                        </a:rPr>
                        <a:t>0.9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charset="0"/>
                        </a:rPr>
                        <a:t>0.6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GDE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stu4</a:t>
                      </a:r>
                    </a:p>
                  </a:txBody>
                  <a:tcPr marL="86493" marR="86493" marT="43247" marB="4324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0.2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0.9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0.2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CSC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90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stu5</a:t>
                      </a:r>
                    </a:p>
                  </a:txBody>
                  <a:tcPr marL="86493" marR="86493" marT="43247" marB="4324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0.6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0.8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0.4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CSC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stu6</a:t>
                      </a:r>
                    </a:p>
                  </a:txBody>
                  <a:tcPr marL="86493" marR="86493" marT="43247" marB="4324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0.8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0.8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0.8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CSC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83631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>
            <a:extLst>
              <a:ext uri="{FF2B5EF4-FFF2-40B4-BE49-F238E27FC236}">
                <a16:creationId xmlns:a16="http://schemas.microsoft.com/office/drawing/2014/main" id="{A651E8EC-4136-0147-AED8-727165C458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NN example</a:t>
            </a:r>
          </a:p>
        </p:txBody>
      </p:sp>
      <p:sp>
        <p:nvSpPr>
          <p:cNvPr id="23554" name="Content Placeholder 2">
            <a:extLst>
              <a:ext uri="{FF2B5EF4-FFF2-40B4-BE49-F238E27FC236}">
                <a16:creationId xmlns:a16="http://schemas.microsoft.com/office/drawing/2014/main" id="{17ECAA50-96B3-904E-AC47-AE609B8750E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229600" cy="731838"/>
          </a:xfrm>
        </p:spPr>
        <p:txBody>
          <a:bodyPr/>
          <a:lstStyle/>
          <a:p>
            <a:pPr marL="461963" lvl="1" indent="-225425"/>
            <a:r>
              <a:rPr lang="en-US" altLang="en-US" sz="1400" dirty="0">
                <a:ea typeface="ＭＳ Ｐゴシック" panose="020B0600070205080204" pitchFamily="34" charset="-128"/>
              </a:rPr>
              <a:t>feed those inputs and outputs to the network and train it to recognize</a:t>
            </a:r>
          </a:p>
          <a:p>
            <a:pPr marL="461963" lvl="1" indent="-225425"/>
            <a:r>
              <a:rPr lang="en-US" altLang="en-US" sz="1400" dirty="0">
                <a:ea typeface="ＭＳ Ｐゴシック" panose="020B0600070205080204" pitchFamily="34" charset="-128"/>
              </a:rPr>
              <a:t>once trained, it can be applied to new patterns to classify them (based on best fit)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8EC38C77-A452-CD4D-9C88-3DF6A8C5C6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5181600"/>
            <a:ext cx="465736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094" tIns="43547" rIns="87094" bIns="43547"/>
          <a:lstStyle>
            <a:lvl1pPr marL="431800" indent="-431800" defTabSz="865188">
              <a:defRPr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92163" indent="-360363" defTabSz="865188">
              <a:defRPr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225550" indent="-360363" defTabSz="865188">
              <a:defRPr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57350" indent="-360363" defTabSz="865188">
              <a:defRPr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defTabSz="865188">
              <a:defRPr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defTabSz="865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defTabSz="865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defTabSz="865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defTabSz="865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en-US" sz="1600" dirty="0"/>
              <a:t>this is a very small, non-scientific example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altLang="en-US" sz="1400" dirty="0"/>
              <a:t>data scientists typically deal with massive amounts of data 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altLang="en-US" sz="1400" dirty="0"/>
              <a:t>utilize analytical methods to ensure statistical significance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A5D030-F8B7-4846-9CE5-6F2FE2D85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B7627-1651-1D44-9CE8-A0EB23EC412E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  <p:graphicFrame>
        <p:nvGraphicFramePr>
          <p:cNvPr id="9" name="Group 72">
            <a:extLst>
              <a:ext uri="{FF2B5EF4-FFF2-40B4-BE49-F238E27FC236}">
                <a16:creationId xmlns:a16="http://schemas.microsoft.com/office/drawing/2014/main" id="{61D83796-AC07-3847-80E6-12F0FE96B5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9886479"/>
              </p:ext>
            </p:extLst>
          </p:nvPr>
        </p:nvGraphicFramePr>
        <p:xfrm>
          <a:off x="457200" y="2103438"/>
          <a:ext cx="3581400" cy="1820298"/>
        </p:xfrm>
        <a:graphic>
          <a:graphicData uri="http://schemas.openxmlformats.org/drawingml/2006/table">
            <a:tbl>
              <a:tblPr/>
              <a:tblGrid>
                <a:gridCol w="428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79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33623067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24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endParaRPr kumimoji="0" lang="en-US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charset="0"/>
                      </a:endParaRPr>
                    </a:p>
                  </a:txBody>
                  <a:tcPr marL="86493" marR="86493" marT="43247" marB="4324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</a:rPr>
                        <a:t>How creative are you?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</a:rPr>
                        <a:t>Good at problem solving?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</a:rPr>
                        <a:t>How extraverted are you?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</a:rPr>
                        <a:t>CSC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</a:rPr>
                        <a:t>GDE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0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charset="0"/>
                        </a:rPr>
                        <a:t>stu1</a:t>
                      </a:r>
                    </a:p>
                  </a:txBody>
                  <a:tcPr marL="86493" marR="86493" marT="43247" marB="4324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charset="0"/>
                        </a:rPr>
                        <a:t>0.8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charset="0"/>
                        </a:rPr>
                        <a:t>0.6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charset="0"/>
                        </a:rPr>
                        <a:t>0.9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0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1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charset="0"/>
                        </a:rPr>
                        <a:t>stu2</a:t>
                      </a:r>
                    </a:p>
                  </a:txBody>
                  <a:tcPr marL="86493" marR="86493" marT="43247" marB="4324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charset="0"/>
                        </a:rPr>
                        <a:t>0.9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charset="0"/>
                        </a:rPr>
                        <a:t>0.7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charset="0"/>
                        </a:rPr>
                        <a:t>1.0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0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1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9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charset="0"/>
                        </a:rPr>
                        <a:t>stu3</a:t>
                      </a:r>
                    </a:p>
                  </a:txBody>
                  <a:tcPr marL="86493" marR="86493" marT="43247" marB="4324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charset="0"/>
                        </a:rPr>
                        <a:t>0.8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charset="0"/>
                        </a:rPr>
                        <a:t>0.9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charset="0"/>
                        </a:rPr>
                        <a:t>0.6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0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1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stu4</a:t>
                      </a:r>
                    </a:p>
                  </a:txBody>
                  <a:tcPr marL="86493" marR="86493" marT="43247" marB="4324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0.2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0.9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0.2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1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0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90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stu5</a:t>
                      </a:r>
                    </a:p>
                  </a:txBody>
                  <a:tcPr marL="86493" marR="86493" marT="43247" marB="4324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0.6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0.8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0.4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1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0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stu6</a:t>
                      </a:r>
                    </a:p>
                  </a:txBody>
                  <a:tcPr marL="86493" marR="86493" marT="43247" marB="4324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0.8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0.8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0.8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1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Verdana" charset="0"/>
                        </a:rPr>
                        <a:t>0</a:t>
                      </a:r>
                    </a:p>
                  </a:txBody>
                  <a:tcPr marL="86493" marR="86493" marT="43247" marB="4324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EA54009-A684-2BC9-AF5E-DB9E0D801E1B}"/>
              </a:ext>
            </a:extLst>
          </p:cNvPr>
          <p:cNvSpPr txBox="1"/>
          <p:nvPr/>
        </p:nvSpPr>
        <p:spPr>
          <a:xfrm>
            <a:off x="475561" y="4191000"/>
            <a:ext cx="352493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+mj-lt"/>
              </a:rPr>
              <a:t>[ </a:t>
            </a:r>
          </a:p>
          <a:p>
            <a:r>
              <a:rPr lang="en-US" sz="1400" dirty="0">
                <a:latin typeface="+mj-lt"/>
              </a:rPr>
              <a:t>  [[0.8, 0.6, 0.9],[0, 1]],</a:t>
            </a:r>
          </a:p>
          <a:p>
            <a:r>
              <a:rPr lang="en-US" sz="1400" dirty="0">
                <a:latin typeface="+mj-lt"/>
              </a:rPr>
              <a:t>  [[0.9, 0.7, 1.0],[0, 1]],</a:t>
            </a:r>
          </a:p>
          <a:p>
            <a:r>
              <a:rPr lang="en-US" sz="1400" dirty="0">
                <a:latin typeface="+mj-lt"/>
              </a:rPr>
              <a:t>  [[0.8, 0.9, 0.6],[0, 1]],</a:t>
            </a:r>
          </a:p>
          <a:p>
            <a:r>
              <a:rPr lang="en-US" sz="1400" dirty="0">
                <a:latin typeface="+mj-lt"/>
              </a:rPr>
              <a:t>  [[0.2, 0.9, 0.2],[1, 0]],</a:t>
            </a:r>
          </a:p>
          <a:p>
            <a:r>
              <a:rPr lang="en-US" sz="1400" dirty="0">
                <a:latin typeface="+mj-lt"/>
              </a:rPr>
              <a:t>  [[0.6, 0.8, 0.4],[1, 0]],</a:t>
            </a:r>
          </a:p>
          <a:p>
            <a:r>
              <a:rPr lang="en-US" sz="1400" dirty="0">
                <a:latin typeface="+mj-lt"/>
              </a:rPr>
              <a:t>  [[0.7, 0.7, 0.7],[1, 0]]</a:t>
            </a:r>
          </a:p>
          <a:p>
            <a:r>
              <a:rPr lang="en-US" sz="1400" dirty="0">
                <a:latin typeface="+mj-lt"/>
              </a:rPr>
              <a:t>]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D0E46D-6EB5-8493-8BE0-DA16BC818D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126390"/>
            <a:ext cx="4096439" cy="298094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FF5ECE49-7A91-6146-A607-6C9CC6B9E8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Artificial Intelligence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48E6E1E7-1532-A94F-ABC9-5E6593C4B31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76400"/>
            <a:ext cx="8229600" cy="4454525"/>
          </a:xfrm>
        </p:spPr>
        <p:txBody>
          <a:bodyPr/>
          <a:lstStyle/>
          <a:p>
            <a:pPr marL="457200" indent="-457200" eaLnBrk="1" hangingPunct="1"/>
            <a:r>
              <a:rPr lang="en-US" altLang="en-US" sz="1600" i="1" dirty="0">
                <a:ea typeface="ＭＳ Ｐゴシック" panose="020B0600070205080204" pitchFamily="34" charset="-128"/>
              </a:rPr>
              <a:t>Artificial Intelligence (AI) is </a:t>
            </a:r>
            <a:r>
              <a:rPr lang="en-US" altLang="en-US" sz="1600" dirty="0">
                <a:ea typeface="ＭＳ Ｐゴシック" panose="020B0600070205080204" pitchFamily="34" charset="-128"/>
              </a:rPr>
              <a:t>a subfield of computer science closely tied with biology and cognitive science</a:t>
            </a:r>
          </a:p>
          <a:p>
            <a:pPr marL="838200" lvl="1" indent="-381000" eaLnBrk="1" hangingPunct="1"/>
            <a:r>
              <a:rPr lang="en-US" altLang="en-US" sz="1400" dirty="0">
                <a:ea typeface="ＭＳ Ｐゴシック" panose="020B0600070205080204" pitchFamily="34" charset="-128"/>
              </a:rPr>
              <a:t>AI is concerned with computing techniques and models that simulate and/or investigate intelligent behavior</a:t>
            </a:r>
          </a:p>
          <a:p>
            <a:pPr marL="838200" lvl="1" indent="-381000" eaLnBrk="1" hangingPunct="1"/>
            <a:r>
              <a:rPr lang="en-US" altLang="en-US" sz="1400" dirty="0">
                <a:ea typeface="ＭＳ Ｐゴシック" panose="020B0600070205080204" pitchFamily="34" charset="-128"/>
              </a:rPr>
              <a:t>AI research builds upon our understanding of the brain and evolutionary development and, in return, provides insights into them</a:t>
            </a:r>
          </a:p>
          <a:p>
            <a:pPr marL="838200" lvl="1" indent="-381000" eaLnBrk="1" hangingPunct="1"/>
            <a:endParaRPr lang="en-US" altLang="en-US" sz="1400" dirty="0">
              <a:ea typeface="ＭＳ Ｐゴシック" panose="020B0600070205080204" pitchFamily="34" charset="-128"/>
            </a:endParaRPr>
          </a:p>
          <a:p>
            <a:pPr marL="838200" lvl="1" indent="-381000" eaLnBrk="1" hangingPunct="1"/>
            <a:endParaRPr lang="en-US" altLang="en-US" sz="1400" dirty="0">
              <a:ea typeface="ＭＳ Ｐゴシック" panose="020B0600070205080204" pitchFamily="34" charset="-128"/>
            </a:endParaRPr>
          </a:p>
          <a:p>
            <a:pPr marL="457200" indent="-457200" eaLnBrk="1" hangingPunct="1"/>
            <a:r>
              <a:rPr lang="en-US" altLang="en-US" sz="1600" dirty="0">
                <a:ea typeface="ＭＳ Ｐゴシック" panose="020B0600070205080204" pitchFamily="34" charset="-128"/>
              </a:rPr>
              <a:t>three important research areas in AI are:</a:t>
            </a:r>
          </a:p>
          <a:p>
            <a:pPr marL="838200" lvl="1" indent="-381000" eaLnBrk="1" hangingPunct="1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altLang="en-US" sz="1400" i="1" dirty="0">
                <a:ea typeface="ＭＳ Ｐゴシック" panose="020B0600070205080204" pitchFamily="34" charset="-128"/>
              </a:rPr>
              <a:t>expert systems: </a:t>
            </a:r>
            <a:r>
              <a:rPr lang="en-US" altLang="en-US" sz="1400" dirty="0">
                <a:ea typeface="ＭＳ Ｐゴシック" panose="020B0600070205080204" pitchFamily="34" charset="-128"/>
              </a:rPr>
              <a:t>building rule-based systems that utilize expert knowledge to diagnose problems or identify solutions</a:t>
            </a:r>
          </a:p>
          <a:p>
            <a:pPr marL="838200" lvl="1" indent="-381000" eaLnBrk="1" hangingPunct="1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altLang="en-US" sz="1400" i="1" dirty="0">
                <a:ea typeface="ＭＳ Ｐゴシック" panose="020B0600070205080204" pitchFamily="34" charset="-128"/>
              </a:rPr>
              <a:t>genetic algorithms:</a:t>
            </a:r>
            <a:r>
              <a:rPr lang="en-US" altLang="en-US" sz="1400" dirty="0">
                <a:ea typeface="ＭＳ Ｐゴシック" panose="020B0600070205080204" pitchFamily="34" charset="-128"/>
              </a:rPr>
              <a:t> "evolving" solutions to complex problems (especially problems that are intractable using other methods)</a:t>
            </a:r>
          </a:p>
          <a:p>
            <a:pPr marL="838200" lvl="1" indent="-381000" eaLnBrk="1" hangingPunct="1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altLang="en-US" sz="1400" i="1" dirty="0">
                <a:ea typeface="ＭＳ Ｐゴシック" panose="020B0600070205080204" pitchFamily="34" charset="-128"/>
              </a:rPr>
              <a:t>neural networks:</a:t>
            </a:r>
            <a:r>
              <a:rPr lang="en-US" altLang="en-US" sz="1400" dirty="0">
                <a:ea typeface="ＭＳ Ｐゴシック" panose="020B0600070205080204" pitchFamily="34" charset="-128"/>
              </a:rPr>
              <a:t> building a model of the brain and "training" that model to recognize patterns or generate text/multimedia</a:t>
            </a:r>
          </a:p>
          <a:p>
            <a:pPr marL="838200" lvl="1" indent="-381000" eaLnBrk="1" hangingPunct="1">
              <a:buFont typeface="Wingdings" pitchFamily="2" charset="2"/>
              <a:buNone/>
            </a:pPr>
            <a:endParaRPr lang="en-US" altLang="en-US" sz="1400" dirty="0">
              <a:ea typeface="ＭＳ Ｐゴシック" panose="020B0600070205080204" pitchFamily="34" charset="-128"/>
            </a:endParaRPr>
          </a:p>
          <a:p>
            <a:pPr marL="838200" lvl="1" indent="-381000" eaLnBrk="1" hangingPunct="1"/>
            <a:endParaRPr lang="en-US" altLang="en-US" sz="1400" dirty="0">
              <a:ea typeface="ＭＳ Ｐゴシック" panose="020B0600070205080204" pitchFamily="34" charset="-128"/>
            </a:endParaRPr>
          </a:p>
        </p:txBody>
      </p:sp>
      <p:sp>
        <p:nvSpPr>
          <p:cNvPr id="18436" name="Slide Number Placeholder 5">
            <a:extLst>
              <a:ext uri="{FF2B5EF4-FFF2-40B4-BE49-F238E27FC236}">
                <a16:creationId xmlns:a16="http://schemas.microsoft.com/office/drawing/2014/main" id="{2B57754B-325E-9E42-AC7C-ECAFD0632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fld id="{9FC01364-AD1F-AA48-BFC8-A4A03CED0943}" type="slidenum">
              <a:rPr lang="en-US" altLang="en-US" sz="1400">
                <a:solidFill>
                  <a:srgbClr val="FF0000"/>
                </a:solidFill>
              </a:rPr>
              <a:pPr/>
              <a:t>2</a:t>
            </a:fld>
            <a:endParaRPr lang="en-US" altLang="en-US" sz="1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071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FF889-CA18-C840-817A-A1B6932BE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Expert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D1B36-058A-8348-94C2-C38193ECF2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2514600"/>
          </a:xfrm>
        </p:spPr>
        <p:txBody>
          <a:bodyPr/>
          <a:lstStyle/>
          <a:p>
            <a:r>
              <a:rPr lang="en-US" sz="1800" dirty="0"/>
              <a:t>expert systems encapsulate the knowledge and reasoning of experts in specific domains</a:t>
            </a:r>
          </a:p>
          <a:p>
            <a:pPr lvl="1"/>
            <a:r>
              <a:rPr lang="en-US" sz="1600" dirty="0"/>
              <a:t>in 70s and 80s, rule-based expert systems replaced human expertise in many diagnosis situations</a:t>
            </a:r>
          </a:p>
          <a:p>
            <a:pPr lvl="1"/>
            <a:r>
              <a:rPr lang="en-US" sz="1600" dirty="0"/>
              <a:t>challenge is finding domains where expertise is easy to extract &amp; experts are expensive (e.g., medical diagnosis, customer support)</a:t>
            </a:r>
          </a:p>
          <a:p>
            <a:pPr lvl="1"/>
            <a:r>
              <a:rPr lang="en-US" sz="1600" dirty="0"/>
              <a:t>expert systems are still popular &amp; profitable today, but utilize many different techniques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696372-EEF0-9A49-8628-B75BCACF1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B7627-1651-1D44-9CE8-A0EB23EC412E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4AF5CF8-4C5A-8EFE-1DAA-207E1F868C27}"/>
              </a:ext>
            </a:extLst>
          </p:cNvPr>
          <p:cNvSpPr txBox="1">
            <a:spLocks/>
          </p:cNvSpPr>
          <p:nvPr/>
        </p:nvSpPr>
        <p:spPr bwMode="auto">
          <a:xfrm>
            <a:off x="457200" y="3962400"/>
            <a:ext cx="82296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65000"/>
              <a:buFont typeface="Wingdings" pitchFamily="2" charset="2"/>
              <a:buChar char="p"/>
              <a:defRPr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2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r>
              <a:rPr lang="en-US" sz="1800" kern="0" dirty="0"/>
              <a:t>EXAMPLE: tax-law is complex &amp; experts are in demand</a:t>
            </a:r>
          </a:p>
          <a:p>
            <a:pPr lvl="1"/>
            <a:r>
              <a:rPr lang="en-US" sz="1600" kern="0" dirty="0"/>
              <a:t>much of human expertise can be encapsulated into rules</a:t>
            </a:r>
          </a:p>
          <a:p>
            <a:pPr lvl="1"/>
            <a:endParaRPr lang="en-US" sz="1600" kern="0" dirty="0"/>
          </a:p>
          <a:p>
            <a:pPr marL="457200" lvl="1" indent="0">
              <a:buFont typeface="Wingdings" pitchFamily="2" charset="2"/>
              <a:buNone/>
            </a:pPr>
            <a:r>
              <a:rPr lang="en-US" sz="1400" kern="0" dirty="0">
                <a:solidFill>
                  <a:srgbClr val="FF0000"/>
                </a:solidFill>
              </a:rPr>
              <a:t>IF single AND </a:t>
            </a:r>
            <a:r>
              <a:rPr lang="en-US" sz="1400" kern="0" dirty="0" err="1">
                <a:solidFill>
                  <a:srgbClr val="FF0000"/>
                </a:solidFill>
              </a:rPr>
              <a:t>itemized_deductions</a:t>
            </a:r>
            <a:r>
              <a:rPr lang="en-US" sz="1400" kern="0" dirty="0">
                <a:solidFill>
                  <a:srgbClr val="FF0000"/>
                </a:solidFill>
              </a:rPr>
              <a:t> &lt; $12,550 THEN </a:t>
            </a:r>
            <a:r>
              <a:rPr lang="en-US" sz="1400" kern="0" dirty="0" err="1">
                <a:solidFill>
                  <a:srgbClr val="FF0000"/>
                </a:solidFill>
              </a:rPr>
              <a:t>use_standard_deduction</a:t>
            </a:r>
            <a:endParaRPr lang="en-US" sz="1400" kern="0" dirty="0">
              <a:solidFill>
                <a:srgbClr val="FF0000"/>
              </a:solidFill>
            </a:endParaRPr>
          </a:p>
          <a:p>
            <a:pPr marL="457200" lvl="1" indent="0">
              <a:buFont typeface="Wingdings" pitchFamily="2" charset="2"/>
              <a:buNone/>
            </a:pPr>
            <a:endParaRPr lang="en-US" sz="1400" kern="0" dirty="0">
              <a:solidFill>
                <a:srgbClr val="FF0000"/>
              </a:solidFill>
            </a:endParaRPr>
          </a:p>
          <a:p>
            <a:pPr marL="457200" lvl="1" indent="0">
              <a:buFont typeface="Wingdings" pitchFamily="2" charset="2"/>
              <a:buNone/>
            </a:pPr>
            <a:r>
              <a:rPr lang="en-US" sz="1400" kern="0" dirty="0">
                <a:solidFill>
                  <a:srgbClr val="FF0000"/>
                </a:solidFill>
              </a:rPr>
              <a:t>IF </a:t>
            </a:r>
            <a:r>
              <a:rPr lang="en-US" sz="1400" kern="0" dirty="0" err="1">
                <a:solidFill>
                  <a:srgbClr val="FF0000"/>
                </a:solidFill>
              </a:rPr>
              <a:t>medical_expenses</a:t>
            </a:r>
            <a:r>
              <a:rPr lang="en-US" sz="1400" kern="0" dirty="0">
                <a:solidFill>
                  <a:srgbClr val="FF0000"/>
                </a:solidFill>
              </a:rPr>
              <a:t> &gt; 0.075*AGI THEN </a:t>
            </a:r>
            <a:r>
              <a:rPr lang="en-US" sz="1400" kern="0" dirty="0" err="1">
                <a:solidFill>
                  <a:srgbClr val="FF0000"/>
                </a:solidFill>
              </a:rPr>
              <a:t>itemized_deduction</a:t>
            </a:r>
            <a:endParaRPr lang="en-US" sz="1400" kern="0" dirty="0">
              <a:solidFill>
                <a:srgbClr val="FF0000"/>
              </a:solidFill>
            </a:endParaRPr>
          </a:p>
          <a:p>
            <a:pPr marL="457200" lvl="1" indent="0">
              <a:buFont typeface="Wingdings" pitchFamily="2" charset="2"/>
              <a:buNone/>
            </a:pPr>
            <a:endParaRPr lang="en-US" sz="1400" kern="0" dirty="0">
              <a:solidFill>
                <a:srgbClr val="FF0000"/>
              </a:solidFill>
            </a:endParaRPr>
          </a:p>
          <a:p>
            <a:pPr lvl="1"/>
            <a:r>
              <a:rPr lang="en-US" sz="1600" kern="0" dirty="0"/>
              <a:t>tax software (e.g., H&amp;R Block, </a:t>
            </a:r>
            <a:r>
              <a:rPr lang="en-US" sz="1600" kern="0" dirty="0" err="1"/>
              <a:t>TaxCut</a:t>
            </a:r>
            <a:r>
              <a:rPr lang="en-US" sz="1600" kern="0" dirty="0"/>
              <a:t>) includes an expert system that asks questions, applies rules, and fills out tax forms for you</a:t>
            </a:r>
          </a:p>
          <a:p>
            <a:pPr lvl="1"/>
            <a:endParaRPr lang="en-US" sz="1600" kern="0" dirty="0"/>
          </a:p>
        </p:txBody>
      </p:sp>
    </p:spTree>
    <p:extLst>
      <p:ext uri="{BB962C8B-B14F-4D97-AF65-F5344CB8AC3E}">
        <p14:creationId xmlns:p14="http://schemas.microsoft.com/office/powerpoint/2010/main" val="2009265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C7FE9488-1FC8-3544-B4FB-982D01E252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Evolutionary Models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386593B1-B11D-B04D-A117-EAF90D63651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420813"/>
            <a:ext cx="8229600" cy="1246187"/>
          </a:xfrm>
        </p:spPr>
        <p:txBody>
          <a:bodyPr/>
          <a:lstStyle/>
          <a:p>
            <a:pPr eaLnBrk="1" hangingPunct="1"/>
            <a:r>
              <a:rPr lang="en-US" altLang="en-US" sz="1600" dirty="0">
                <a:ea typeface="ＭＳ Ｐゴシック" panose="020B0600070205080204" pitchFamily="34" charset="-128"/>
              </a:rPr>
              <a:t>Genetic Algorithms represent an approach to problem-solving that is patterned after the processes underlying evolution</a:t>
            </a:r>
          </a:p>
          <a:p>
            <a:pPr lvl="1" eaLnBrk="1" hangingPunct="1"/>
            <a:r>
              <a:rPr lang="en-US" altLang="en-US" sz="1400" dirty="0">
                <a:ea typeface="ＭＳ Ｐゴシック" panose="020B0600070205080204" pitchFamily="34" charset="-128"/>
              </a:rPr>
              <a:t>Darwin's theory: </a:t>
            </a:r>
            <a:r>
              <a:rPr lang="en-US" altLang="en-US" sz="1400" dirty="0"/>
              <a:t>through the process of introducing variations into successive generations and selectively eliminating less fit individuals, adaptations of increasing capability and diversity emerge in a population</a:t>
            </a:r>
          </a:p>
          <a:p>
            <a:pPr lvl="1" eaLnBrk="1" hangingPunct="1"/>
            <a:endParaRPr lang="en-US" altLang="en-US" sz="1400" dirty="0">
              <a:ea typeface="ＭＳ Ｐゴシック" panose="020B0600070205080204" pitchFamily="34" charset="-128"/>
            </a:endParaRPr>
          </a:p>
        </p:txBody>
      </p:sp>
      <p:sp>
        <p:nvSpPr>
          <p:cNvPr id="26628" name="Slide Number Placeholder 5">
            <a:extLst>
              <a:ext uri="{FF2B5EF4-FFF2-40B4-BE49-F238E27FC236}">
                <a16:creationId xmlns:a16="http://schemas.microsoft.com/office/drawing/2014/main" id="{D79CB958-9A2F-0C45-88E8-1BB7D478C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fld id="{159F74EB-0F05-D649-AB88-772534A000E7}" type="slidenum">
              <a:rPr lang="en-US" altLang="en-US" sz="1400">
                <a:solidFill>
                  <a:srgbClr val="FF0000"/>
                </a:solidFill>
              </a:rPr>
              <a:pPr/>
              <a:t>4</a:t>
            </a:fld>
            <a:endParaRPr lang="en-US" altLang="en-US" sz="1400" dirty="0">
              <a:solidFill>
                <a:srgbClr val="FF0000"/>
              </a:solidFill>
            </a:endParaRPr>
          </a:p>
        </p:txBody>
      </p:sp>
      <p:sp>
        <p:nvSpPr>
          <p:cNvPr id="241668" name="Rectangle 4">
            <a:extLst>
              <a:ext uri="{FF2B5EF4-FFF2-40B4-BE49-F238E27FC236}">
                <a16:creationId xmlns:a16="http://schemas.microsoft.com/office/drawing/2014/main" id="{2BE6EDB3-98CD-8044-97FC-83095DF8DB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895600"/>
            <a:ext cx="8229600" cy="1368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9525" lvl="1" indent="0" eaLnBrk="1" hangingPunct="1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en-US" altLang="en-US" sz="1600" dirty="0"/>
              <a:t>in 1975, psychologist/computer scientist John Holland applied these principles to problem-solving </a:t>
            </a:r>
            <a:r>
              <a:rPr lang="en-US" altLang="en-US" sz="1600" dirty="0">
                <a:sym typeface="Wingdings" pitchFamily="2" charset="2"/>
              </a:rPr>
              <a:t></a:t>
            </a:r>
            <a:r>
              <a:rPr lang="en-US" altLang="en-US" sz="1600" dirty="0"/>
              <a:t> genetic algorithms</a:t>
            </a:r>
            <a:endParaRPr lang="en-US" altLang="en-US" sz="1400" dirty="0"/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en-US" altLang="en-US" sz="1400" dirty="0"/>
              <a:t>solve a problem by starting with a population of candidate solutions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en-US" altLang="en-US" sz="1400" dirty="0"/>
              <a:t>using reproduction, mutation, and survival-of-the-fittest, evolve even better solutions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E3D6FC0-DE92-EA99-0003-BE1AC8B1C9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343400"/>
            <a:ext cx="8491538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094" tIns="43547" rIns="87094" bIns="43547"/>
          <a:lstStyle>
            <a:lvl1pPr marL="323850" indent="-323850" defTabSz="865188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03263" indent="-271463" defTabSz="865188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081088" indent="-215900" defTabSz="865188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en-US" sz="1600" dirty="0"/>
              <a:t>Genetic Algorithms are ideal for scheduling complex resources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1400" dirty="0"/>
              <a:t>e.g., Smart Airport Operations Center by Ascent Technology</a:t>
            </a:r>
          </a:p>
          <a:p>
            <a:pPr lvl="2">
              <a:lnSpc>
                <a:spcPct val="90000"/>
              </a:lnSpc>
              <a:spcBef>
                <a:spcPct val="20000"/>
              </a:spcBef>
              <a:buSzPct val="75000"/>
              <a:buFont typeface="Wingdings" pitchFamily="2" charset="2"/>
              <a:buBlip>
                <a:blip r:embed="rId2"/>
              </a:buBlip>
            </a:pPr>
            <a:r>
              <a:rPr lang="en-US" altLang="en-US" sz="1200" dirty="0"/>
              <a:t>uses GA for logistics: assign gates, direct baggage, direct service crews, …</a:t>
            </a:r>
          </a:p>
          <a:p>
            <a:pPr lvl="2">
              <a:lnSpc>
                <a:spcPct val="90000"/>
              </a:lnSpc>
              <a:spcBef>
                <a:spcPct val="20000"/>
              </a:spcBef>
              <a:buSzPct val="75000"/>
              <a:buFont typeface="Wingdings" pitchFamily="2" charset="2"/>
              <a:buBlip>
                <a:blip r:embed="rId2"/>
              </a:buBlip>
            </a:pPr>
            <a:r>
              <a:rPr lang="en-US" altLang="en-US" sz="1200" dirty="0"/>
              <a:t>considers diverse factors such as plane maintenance schedules, crew qualifications, shift changes, locality, security sweeps, …</a:t>
            </a:r>
          </a:p>
          <a:p>
            <a:pPr lvl="2">
              <a:lnSpc>
                <a:spcPct val="90000"/>
              </a:lnSpc>
              <a:spcBef>
                <a:spcPct val="20000"/>
              </a:spcBef>
              <a:buSzPct val="75000"/>
              <a:buFont typeface="Wingdings" pitchFamily="2" charset="2"/>
              <a:buBlip>
                <a:blip r:embed="rId2"/>
              </a:buBlip>
            </a:pPr>
            <a:endParaRPr lang="en-US" altLang="en-US" sz="1200" dirty="0"/>
          </a:p>
          <a:p>
            <a:pPr lvl="2">
              <a:lnSpc>
                <a:spcPct val="90000"/>
              </a:lnSpc>
              <a:spcBef>
                <a:spcPct val="20000"/>
              </a:spcBef>
              <a:buSzPct val="75000"/>
              <a:buFont typeface="Wingdings" pitchFamily="2" charset="2"/>
              <a:buBlip>
                <a:blip r:embed="rId2"/>
              </a:buBlip>
            </a:pPr>
            <a:r>
              <a:rPr lang="en-US" altLang="en-US" sz="1200" dirty="0"/>
              <a:t>too many variables to juggle using a traditional algorithm </a:t>
            </a:r>
          </a:p>
          <a:p>
            <a:pPr lvl="2">
              <a:lnSpc>
                <a:spcPct val="90000"/>
              </a:lnSpc>
              <a:spcBef>
                <a:spcPct val="20000"/>
              </a:spcBef>
              <a:buSzPct val="75000"/>
              <a:buFont typeface="Wingdings" pitchFamily="2" charset="2"/>
              <a:buBlip>
                <a:blip r:embed="rId2"/>
              </a:buBlip>
            </a:pPr>
            <a:r>
              <a:rPr lang="en-US" altLang="en-US" sz="1200" dirty="0"/>
              <a:t>GA can evolve good/practical schedules, but possibly sub-optimal</a:t>
            </a:r>
          </a:p>
          <a:p>
            <a:pPr lvl="2">
              <a:lnSpc>
                <a:spcPct val="90000"/>
              </a:lnSpc>
              <a:spcBef>
                <a:spcPct val="20000"/>
              </a:spcBef>
              <a:buSzPct val="75000"/>
              <a:buFont typeface="Wingdings" pitchFamily="2" charset="2"/>
              <a:buBlip>
                <a:blip r:embed="rId2"/>
              </a:buBlip>
            </a:pPr>
            <a:endParaRPr lang="en-US" altLang="en-US" sz="1200" dirty="0"/>
          </a:p>
          <a:p>
            <a:pPr lvl="2">
              <a:lnSpc>
                <a:spcPct val="90000"/>
              </a:lnSpc>
              <a:spcBef>
                <a:spcPct val="20000"/>
              </a:spcBef>
              <a:buSzPct val="75000"/>
              <a:buFont typeface="Wingdings" pitchFamily="2" charset="2"/>
              <a:buBlip>
                <a:blip r:embed="rId2"/>
              </a:buBlip>
            </a:pPr>
            <a:r>
              <a:rPr lang="en-US" altLang="en-US" sz="1200" dirty="0"/>
              <a:t>Ascent claimed 30% increase in productivity (including SFO, ATL, Heathrow, …)</a:t>
            </a:r>
            <a:endParaRPr lang="en-US" altLang="en-US" sz="1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945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5A77AD02-A22F-DC40-A114-787143654B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Machine Learning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FF64027D-9BC9-BB4F-9E7B-73ED5FC378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382000" cy="5029200"/>
          </a:xfrm>
        </p:spPr>
        <p:txBody>
          <a:bodyPr/>
          <a:lstStyle/>
          <a:p>
            <a:r>
              <a:rPr lang="en-US" altLang="en-US" sz="1800" dirty="0">
                <a:ea typeface="ＭＳ Ｐゴシック" panose="020B0600070205080204" pitchFamily="34" charset="-128"/>
              </a:rPr>
              <a:t>most modern AI applications utilize </a:t>
            </a:r>
            <a:r>
              <a:rPr lang="en-US" altLang="en-US" sz="1800" i="1" dirty="0">
                <a:ea typeface="ＭＳ Ｐゴシック" panose="020B0600070205080204" pitchFamily="34" charset="-128"/>
              </a:rPr>
              <a:t>Machine Learning (ML)</a:t>
            </a:r>
            <a:endParaRPr lang="en-US" altLang="en-US" sz="1800" dirty="0">
              <a:ea typeface="ＭＳ Ｐゴシック" panose="020B0600070205080204" pitchFamily="34" charset="-128"/>
            </a:endParaRPr>
          </a:p>
          <a:p>
            <a:pPr lvl="1"/>
            <a:r>
              <a:rPr lang="en-US" altLang="en-US" sz="1600" dirty="0">
                <a:ea typeface="ＭＳ Ｐゴシック" panose="020B0600070205080204" pitchFamily="34" charset="-128"/>
              </a:rPr>
              <a:t>ML utilizes algorithms to process (potentially large) data sets to improve problem solving</a:t>
            </a:r>
          </a:p>
          <a:p>
            <a:pPr marL="457200" lvl="1" indent="0">
              <a:buNone/>
            </a:pPr>
            <a:endParaRPr lang="en-US" altLang="en-US" sz="1600" dirty="0">
              <a:ea typeface="ＭＳ Ｐゴシック" panose="020B0600070205080204" pitchFamily="34" charset="-128"/>
            </a:endParaRPr>
          </a:p>
          <a:p>
            <a:pPr lvl="1">
              <a:spcBef>
                <a:spcPct val="40000"/>
              </a:spcBef>
            </a:pPr>
            <a:r>
              <a:rPr lang="en-US" altLang="en-US" sz="1600" dirty="0">
                <a:ea typeface="ＭＳ Ｐゴシック" panose="020B0600070205080204" pitchFamily="34" charset="-128"/>
              </a:rPr>
              <a:t>the new discipline Data Science utilizes ML to process massive data sets to discover patterns (often referred to as </a:t>
            </a:r>
            <a:r>
              <a:rPr lang="en-US" altLang="en-US" sz="1600" i="1" dirty="0">
                <a:ea typeface="ＭＳ Ｐゴシック" panose="020B0600070205080204" pitchFamily="34" charset="-128"/>
              </a:rPr>
              <a:t>Data Mining</a:t>
            </a:r>
            <a:r>
              <a:rPr lang="en-US" altLang="en-US" sz="1600" dirty="0">
                <a:ea typeface="ＭＳ Ｐゴシック" panose="020B0600070205080204" pitchFamily="34" charset="-128"/>
              </a:rPr>
              <a:t>)</a:t>
            </a:r>
          </a:p>
          <a:p>
            <a:pPr lvl="1">
              <a:spcBef>
                <a:spcPct val="40000"/>
              </a:spcBef>
            </a:pPr>
            <a:endParaRPr lang="en-US" altLang="en-US" sz="1600" dirty="0">
              <a:ea typeface="ＭＳ Ｐゴシック" panose="020B0600070205080204" pitchFamily="34" charset="-128"/>
            </a:endParaRPr>
          </a:p>
          <a:p>
            <a:pPr lvl="1">
              <a:spcBef>
                <a:spcPct val="40000"/>
              </a:spcBef>
            </a:pPr>
            <a:r>
              <a:rPr lang="en-US" altLang="en-US" sz="1600" dirty="0">
                <a:ea typeface="ＭＳ Ｐゴシック" panose="020B0600070205080204" pitchFamily="34" charset="-128"/>
              </a:rPr>
              <a:t>Generative AI (e.g. ChatGPT, Copilot, Midjourney) utilizes ML to process massive data sets, including the Web, to answer questions, write and create art.</a:t>
            </a:r>
          </a:p>
          <a:p>
            <a:pPr lvl="1">
              <a:spcBef>
                <a:spcPct val="40000"/>
              </a:spcBef>
            </a:pPr>
            <a:endParaRPr lang="en-US" altLang="en-US" sz="1600" dirty="0">
              <a:ea typeface="ＭＳ Ｐゴシック" panose="020B0600070205080204" pitchFamily="34" charset="-128"/>
            </a:endParaRPr>
          </a:p>
          <a:p>
            <a:pPr>
              <a:spcBef>
                <a:spcPct val="40000"/>
              </a:spcBef>
            </a:pPr>
            <a:r>
              <a:rPr lang="en-US" altLang="en-US" sz="1800" dirty="0">
                <a:ea typeface="ＭＳ Ｐゴシック" panose="020B0600070205080204" pitchFamily="34" charset="-128"/>
              </a:rPr>
              <a:t>Machine Learning relies heavily on </a:t>
            </a:r>
            <a:r>
              <a:rPr lang="en-US" altLang="en-US" sz="1800" i="1" dirty="0">
                <a:ea typeface="ＭＳ Ｐゴシック" panose="020B0600070205080204" pitchFamily="34" charset="-128"/>
              </a:rPr>
              <a:t>supervised learning</a:t>
            </a:r>
          </a:p>
          <a:p>
            <a:pPr lvl="1">
              <a:spcBef>
                <a:spcPct val="40000"/>
              </a:spcBef>
            </a:pPr>
            <a:r>
              <a:rPr lang="en-US" altLang="en-US" sz="1600" dirty="0">
                <a:ea typeface="ＭＳ Ｐゴシック" panose="020B0600070205080204" pitchFamily="34" charset="-128"/>
              </a:rPr>
              <a:t>algorithms are trained by providing sample inputs and classifications</a:t>
            </a:r>
          </a:p>
          <a:p>
            <a:pPr lvl="1">
              <a:spcBef>
                <a:spcPct val="40000"/>
              </a:spcBef>
            </a:pPr>
            <a:r>
              <a:rPr lang="en-US" altLang="en-US" sz="1600" dirty="0">
                <a:ea typeface="ＭＳ Ｐゴシック" panose="020B0600070205080204" pitchFamily="34" charset="-128"/>
              </a:rPr>
              <a:t>the algorithms learn to recognize patterns and classify new inputs</a:t>
            </a:r>
          </a:p>
          <a:p>
            <a:pPr lvl="1">
              <a:spcBef>
                <a:spcPct val="40000"/>
              </a:spcBef>
            </a:pPr>
            <a:r>
              <a:rPr lang="en-US" altLang="en-US" sz="1600" dirty="0">
                <a:ea typeface="ＭＳ Ｐゴシック" panose="020B0600070205080204" pitchFamily="34" charset="-128"/>
              </a:rPr>
              <a:t>in the case of Generative AI, it can assimilate information and existing works to generate answers or new writing/artwork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8748C2-8AEF-8346-9670-B505C0BF2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B7627-1651-1D44-9CE8-A0EB23EC412E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F3DDC-8108-2C20-D7FD-0818FDCAA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OCR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FB86EA-5646-E4D7-3532-95560B6CB4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627" y="1524000"/>
            <a:ext cx="8229600" cy="5181600"/>
          </a:xfrm>
        </p:spPr>
        <p:txBody>
          <a:bodyPr/>
          <a:lstStyle/>
          <a:p>
            <a:r>
              <a:rPr lang="en-US" sz="1800" dirty="0"/>
              <a:t>Optical Character Recognition is used by devices (e.g., phones, tablets, scanners) to extract text from images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pPr lvl="1"/>
            <a:r>
              <a:rPr lang="en-US" sz="1400" dirty="0"/>
              <a:t>when scanning printed text, each font has slight variations</a:t>
            </a:r>
          </a:p>
          <a:p>
            <a:pPr lvl="1"/>
            <a:r>
              <a:rPr lang="en-US" sz="1400" dirty="0"/>
              <a:t>handwriting can have extreme variations</a:t>
            </a:r>
          </a:p>
          <a:p>
            <a:pPr lvl="1"/>
            <a:endParaRPr lang="en-US" sz="1400" dirty="0"/>
          </a:p>
          <a:p>
            <a:pPr lvl="1"/>
            <a:endParaRPr lang="en-US" sz="1400" dirty="0"/>
          </a:p>
          <a:p>
            <a:pPr lvl="1"/>
            <a:endParaRPr lang="en-US" sz="1400" dirty="0"/>
          </a:p>
          <a:p>
            <a:pPr lvl="1"/>
            <a:endParaRPr lang="en-US" sz="1400" dirty="0"/>
          </a:p>
          <a:p>
            <a:pPr lvl="1"/>
            <a:r>
              <a:rPr lang="en-US" sz="1400" dirty="0"/>
              <a:t>programming every variation would be impossible</a:t>
            </a:r>
          </a:p>
          <a:p>
            <a:pPr lvl="1"/>
            <a:r>
              <a:rPr lang="en-US" sz="1400" dirty="0"/>
              <a:t>instead, provide numerous examples and have the program learn to identify</a:t>
            </a:r>
          </a:p>
          <a:p>
            <a:pPr lvl="2"/>
            <a:r>
              <a:rPr lang="en-US" sz="1200" dirty="0"/>
              <a:t>essentially, the program deduces which features are essential to each character</a:t>
            </a:r>
          </a:p>
          <a:p>
            <a:pPr lvl="2"/>
            <a:r>
              <a:rPr lang="en-US" sz="1200" dirty="0"/>
              <a:t>uses those features to classify new examples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FEC633-D5A7-607B-5132-651126CFF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B7627-1651-1D44-9CE8-A0EB23EC412E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  <p:pic>
        <p:nvPicPr>
          <p:cNvPr id="3074" name="Picture 2" descr="how ocr works">
            <a:extLst>
              <a:ext uri="{FF2B5EF4-FFF2-40B4-BE49-F238E27FC236}">
                <a16:creationId xmlns:a16="http://schemas.microsoft.com/office/drawing/2014/main" id="{9F32AA7A-533E-6CD6-B04A-6F9D06B115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63" t="27808" r="-1563" b="27259"/>
          <a:stretch/>
        </p:blipFill>
        <p:spPr bwMode="auto">
          <a:xfrm>
            <a:off x="2482927" y="2410405"/>
            <a:ext cx="4191000" cy="111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611A4F-C81C-5368-0EBB-6286CE978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500" y="4410044"/>
            <a:ext cx="4191000" cy="751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775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665FD03-2448-0328-6812-ECCB9AB2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81600"/>
          </a:xfrm>
        </p:spPr>
        <p:txBody>
          <a:bodyPr/>
          <a:lstStyle/>
          <a:p>
            <a:r>
              <a:rPr lang="en-US" sz="1800" dirty="0"/>
              <a:t>similarly, facial recognition software identifies facial features (e.g., distance between eyes, ear size)</a:t>
            </a:r>
          </a:p>
          <a:p>
            <a:pPr lvl="1"/>
            <a:r>
              <a:rPr lang="en-US" sz="1400" dirty="0"/>
              <a:t>can then match those features against new images to identify people</a:t>
            </a:r>
          </a:p>
          <a:p>
            <a:pPr lvl="1"/>
            <a:r>
              <a:rPr lang="en-US" sz="1400" dirty="0"/>
              <a:t>since many features persist regardless of lighting or perspective, can be effective under varying conditions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pPr lvl="1"/>
            <a:endParaRPr lang="en-US" sz="1400" dirty="0"/>
          </a:p>
          <a:p>
            <a:pPr lvl="1"/>
            <a:endParaRPr lang="en-US" sz="1400" dirty="0"/>
          </a:p>
          <a:p>
            <a:pPr lvl="1"/>
            <a:endParaRPr lang="en-US" sz="1400" dirty="0"/>
          </a:p>
          <a:p>
            <a:pPr lvl="1"/>
            <a:endParaRPr lang="en-US" sz="1400" dirty="0"/>
          </a:p>
          <a:p>
            <a:pPr lvl="1"/>
            <a:endParaRPr lang="en-US" sz="1400" dirty="0"/>
          </a:p>
          <a:p>
            <a:pPr lvl="1"/>
            <a:r>
              <a:rPr lang="en-US" sz="1400" dirty="0"/>
              <a:t>many smartphones utilize facial recognition for security</a:t>
            </a:r>
            <a:endParaRPr lang="en-US" sz="1200" dirty="0"/>
          </a:p>
          <a:p>
            <a:pPr lvl="1"/>
            <a:r>
              <a:rPr lang="en-US" sz="1400" dirty="0"/>
              <a:t>has been used by law enforcement, but false matches and biases have caused many to rethink</a:t>
            </a:r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88366E-1553-9DB3-20B4-0F45119DB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facial recognition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7F218-22C8-97D0-CA29-EAC2D177B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B7627-1651-1D44-9CE8-A0EB23EC412E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3965ED08-FA83-46FD-522B-AE38B121AA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9800" y="2936913"/>
            <a:ext cx="40640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2438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665FD03-2448-0328-6812-ECCB9AB2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81600"/>
          </a:xfrm>
        </p:spPr>
        <p:txBody>
          <a:bodyPr/>
          <a:lstStyle/>
          <a:p>
            <a:r>
              <a:rPr lang="en-US" sz="1800" dirty="0"/>
              <a:t>autonomous vehicles utilize cameras, radar, lidar (light detection) and even GPS to sense their surroundings</a:t>
            </a:r>
          </a:p>
          <a:p>
            <a:pPr lvl="1"/>
            <a:r>
              <a:rPr lang="en-US" sz="1400" dirty="0"/>
              <a:t>they are programmed to react under specific circumstance, but learn to apply rules to new situations</a:t>
            </a:r>
          </a:p>
          <a:p>
            <a:pPr lvl="1"/>
            <a:r>
              <a:rPr lang="en-US" sz="1400" dirty="0"/>
              <a:t>they can improve over time as new circumstances are experienced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pPr lvl="1"/>
            <a:endParaRPr lang="en-US" sz="1400" dirty="0"/>
          </a:p>
          <a:p>
            <a:pPr lvl="1"/>
            <a:endParaRPr lang="en-US" sz="1400" dirty="0"/>
          </a:p>
          <a:p>
            <a:pPr lvl="1"/>
            <a:endParaRPr lang="en-US" sz="1400" dirty="0"/>
          </a:p>
          <a:p>
            <a:pPr lvl="1"/>
            <a:endParaRPr lang="en-US" sz="1400" dirty="0"/>
          </a:p>
          <a:p>
            <a:pPr lvl="1"/>
            <a:endParaRPr lang="en-US" sz="1400" dirty="0"/>
          </a:p>
          <a:p>
            <a:pPr marL="457200" lvl="1" indent="0">
              <a:buNone/>
            </a:pPr>
            <a:endParaRPr lang="en-US" sz="1400" dirty="0"/>
          </a:p>
          <a:p>
            <a:pPr lvl="1"/>
            <a:r>
              <a:rPr lang="en-US" sz="1400" dirty="0"/>
              <a:t>more than 4,000 accidents (since 2021) involving </a:t>
            </a:r>
            <a:r>
              <a:rPr lang="en-US" sz="1400" i="1" dirty="0"/>
              <a:t>autonomous</a:t>
            </a:r>
            <a:r>
              <a:rPr lang="en-US" sz="1400" dirty="0"/>
              <a:t> or </a:t>
            </a:r>
            <a:r>
              <a:rPr lang="en-US" sz="1400" i="1" dirty="0"/>
              <a:t>advanced driver-assisted </a:t>
            </a:r>
            <a:r>
              <a:rPr lang="en-US" sz="1400" dirty="0"/>
              <a:t>vehicles</a:t>
            </a:r>
          </a:p>
          <a:p>
            <a:pPr lvl="2"/>
            <a:r>
              <a:rPr lang="en-US" sz="1200" dirty="0"/>
              <a:t>9.1 accidents per million miles driven vs. 4.1 accidents in traditional cars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88366E-1553-9DB3-20B4-0F45119DB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self-driving cars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7F218-22C8-97D0-CA29-EAC2D177B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B7627-1651-1D44-9CE8-A0EB23EC412E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  <p:pic>
        <p:nvPicPr>
          <p:cNvPr id="6146" name="Picture 2" descr="5 Ways Self-Driving Cars Could Make Our World (And Our Lives) Better">
            <a:extLst>
              <a:ext uri="{FF2B5EF4-FFF2-40B4-BE49-F238E27FC236}">
                <a16:creationId xmlns:a16="http://schemas.microsoft.com/office/drawing/2014/main" id="{A56DE389-523F-9A9C-84C4-A78C6D986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2895600"/>
            <a:ext cx="4572000" cy="284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178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665FD03-2448-0328-6812-ECCB9AB2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1447800"/>
          </a:xfrm>
        </p:spPr>
        <p:txBody>
          <a:bodyPr/>
          <a:lstStyle/>
          <a:p>
            <a:r>
              <a:rPr lang="en-US" sz="1800" dirty="0" err="1"/>
              <a:t>ChatGPT</a:t>
            </a:r>
            <a:r>
              <a:rPr lang="en-US" sz="1800" dirty="0"/>
              <a:t> (Chat Generative Pre-trained Transformer) was released in Nov 2022 by </a:t>
            </a:r>
            <a:r>
              <a:rPr lang="en-US" sz="1800" dirty="0" err="1"/>
              <a:t>OpenAI</a:t>
            </a:r>
            <a:endParaRPr lang="en-US" sz="1800" dirty="0"/>
          </a:p>
          <a:p>
            <a:pPr lvl="1"/>
            <a:r>
              <a:rPr lang="en-US" sz="1400" dirty="0"/>
              <a:t>was trained by providing recorded conversations and Web content, also utilized human trainers to provide feedback</a:t>
            </a:r>
          </a:p>
          <a:p>
            <a:pPr lvl="1"/>
            <a:r>
              <a:rPr lang="en-US" sz="1400" dirty="0"/>
              <a:t>in addition to answering questions, can create text, code, images, music, …</a:t>
            </a:r>
          </a:p>
          <a:p>
            <a:endParaRPr lang="en-US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88366E-1553-9DB3-20B4-0F45119DB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chatbots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7F218-22C8-97D0-CA29-EAC2D177B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B7627-1651-1D44-9CE8-A0EB23EC412E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882C6E-B6BE-A2D8-EC83-4271861A4B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2772065"/>
            <a:ext cx="4800600" cy="40859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BA5B85B-F35D-ACFC-01C1-136077581B8A}"/>
              </a:ext>
            </a:extLst>
          </p:cNvPr>
          <p:cNvSpPr txBox="1"/>
          <p:nvPr/>
        </p:nvSpPr>
        <p:spPr>
          <a:xfrm>
            <a:off x="5562600" y="3480753"/>
            <a:ext cx="3276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 lvl="1"/>
            <a:r>
              <a:rPr lang="en-US" sz="1600" dirty="0"/>
              <a:t>ChatGPT and similar tools are known as </a:t>
            </a:r>
          </a:p>
          <a:p>
            <a:pPr marL="9525" lvl="1"/>
            <a:endParaRPr lang="en-US" sz="1600" dirty="0"/>
          </a:p>
          <a:p>
            <a:pPr marL="295275" lvl="1" indent="-176213">
              <a:buFont typeface="Arial" panose="020B0604020202020204" pitchFamily="34" charset="0"/>
              <a:buChar char="•"/>
            </a:pPr>
            <a:r>
              <a:rPr lang="en-US" sz="1400" i="1" dirty="0"/>
              <a:t>Generative AI (GenAI) </a:t>
            </a:r>
            <a:r>
              <a:rPr lang="en-US" sz="1400" dirty="0"/>
              <a:t>since they use AI to generate answers, writing, or art</a:t>
            </a:r>
          </a:p>
          <a:p>
            <a:pPr marL="295275" lvl="1" indent="-176213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95275" lvl="1" indent="-176213">
              <a:buFont typeface="Arial" panose="020B0604020202020204" pitchFamily="34" charset="0"/>
              <a:buChar char="•"/>
            </a:pPr>
            <a:r>
              <a:rPr lang="en-US" sz="1400" i="1" dirty="0"/>
              <a:t>Large Language Models (LLM) </a:t>
            </a:r>
            <a:r>
              <a:rPr lang="en-US" sz="1400" dirty="0"/>
              <a:t>since they are trained on massive amounts of text and art</a:t>
            </a:r>
          </a:p>
        </p:txBody>
      </p:sp>
    </p:spTree>
    <p:extLst>
      <p:ext uri="{BB962C8B-B14F-4D97-AF65-F5344CB8AC3E}">
        <p14:creationId xmlns:p14="http://schemas.microsoft.com/office/powerpoint/2010/main" val="2464082745"/>
      </p:ext>
    </p:extLst>
  </p:cSld>
  <p:clrMapOvr>
    <a:masterClrMapping/>
  </p:clrMapOvr>
</p:sld>
</file>

<file path=ppt/theme/theme1.xml><?xml version="1.0" encoding="utf-8"?>
<a:theme xmlns:a="http://schemas.openxmlformats.org/drawingml/2006/main" name="Book3e">
  <a:themeElements>
    <a:clrScheme name="Book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19D8E7"/>
      </a:accent1>
      <a:accent2>
        <a:srgbClr val="3E10B2"/>
      </a:accent2>
      <a:accent3>
        <a:srgbClr val="D61A28"/>
      </a:accent3>
      <a:accent4>
        <a:srgbClr val="FAF639"/>
      </a:accent4>
      <a:accent5>
        <a:srgbClr val="209C15"/>
      </a:accent5>
      <a:accent6>
        <a:srgbClr val="660075"/>
      </a:accent6>
      <a:hlink>
        <a:srgbClr val="ABF24D"/>
      </a:hlink>
      <a:folHlink>
        <a:srgbClr val="A0E7FB"/>
      </a:folHlink>
    </a:clrScheme>
    <a:fontScheme name="Level">
      <a:majorFont>
        <a:latin typeface="Lucida Console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bg1"/>
            </a:solidFill>
            <a:effectDag name="">
              <a:cont type="tree" name="">
                <a:effect ref="fillLine"/>
                <a:outerShdw dist="38100" dir="13500000" algn="br">
                  <a:schemeClr val="bg1">
                    <a:lumMod val="200000"/>
                    <a:satMod val="200000"/>
                  </a:schemeClr>
                </a:outerShdw>
              </a:cont>
              <a:cont type="tree" name="">
                <a:effect ref="fillLine"/>
                <a:outerShdw dist="38100" dir="2700000" algn="tl">
                  <a:schemeClr val="bg1">
                    <a:lumMod val="60000"/>
                    <a:satMod val="60000"/>
                  </a:schemeClr>
                </a:outerShdw>
              </a:cont>
              <a:effect ref="fillLine"/>
            </a:effectDag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bg1"/>
            </a:solidFill>
            <a:effectDag name="">
              <a:cont type="tree" name="">
                <a:effect ref="fillLine"/>
                <a:outerShdw dist="38100" dir="13500000" algn="br">
                  <a:schemeClr val="bg1">
                    <a:lumMod val="200000"/>
                    <a:satMod val="200000"/>
                  </a:schemeClr>
                </a:outerShdw>
              </a:cont>
              <a:cont type="tree" name="">
                <a:effect ref="fillLine"/>
                <a:outerShdw dist="38100" dir="2700000" algn="tl">
                  <a:schemeClr val="bg1">
                    <a:lumMod val="60000"/>
                    <a:satMod val="60000"/>
                  </a:schemeClr>
                </a:outerShdw>
              </a:cont>
              <a:effect ref="fillLine"/>
            </a:effectDag>
            <a:latin typeface="Verdana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Book3e.thmx</Template>
  <TotalTime>3790</TotalTime>
  <Words>1695</Words>
  <Application>Microsoft Macintosh PowerPoint</Application>
  <PresentationFormat>On-screen Show (4:3)</PresentationFormat>
  <Paragraphs>276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ＭＳ Ｐゴシック</vt:lpstr>
      <vt:lpstr>SimSun</vt:lpstr>
      <vt:lpstr>Andale Mono</vt:lpstr>
      <vt:lpstr>Arial</vt:lpstr>
      <vt:lpstr>Arial Narrow</vt:lpstr>
      <vt:lpstr>Courier New</vt:lpstr>
      <vt:lpstr>Helvetica</vt:lpstr>
      <vt:lpstr>Lucida Console</vt:lpstr>
      <vt:lpstr>Tw Cen MT Condensed Extra Bold</vt:lpstr>
      <vt:lpstr>Verdana</vt:lpstr>
      <vt:lpstr>Wingdings</vt:lpstr>
      <vt:lpstr>Book3e</vt:lpstr>
      <vt:lpstr>Computer Science: Concepts &amp; Explorations  David Reed, Creighton University  </vt:lpstr>
      <vt:lpstr>Artificial Intelligence</vt:lpstr>
      <vt:lpstr>Expert Systems</vt:lpstr>
      <vt:lpstr>Evolutionary Models</vt:lpstr>
      <vt:lpstr>Machine Learning</vt:lpstr>
      <vt:lpstr>Example: OCR</vt:lpstr>
      <vt:lpstr>Example: facial recognition</vt:lpstr>
      <vt:lpstr>Example: self-driving cars</vt:lpstr>
      <vt:lpstr>Example: chatbots</vt:lpstr>
      <vt:lpstr>AI in the workforce</vt:lpstr>
      <vt:lpstr>Neural Networks</vt:lpstr>
      <vt:lpstr>Computation via Artificial Neurons</vt:lpstr>
      <vt:lpstr>Generalization problem</vt:lpstr>
      <vt:lpstr>NN example</vt:lpstr>
      <vt:lpstr>NN example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Reed, Dave</cp:lastModifiedBy>
  <cp:revision>98</cp:revision>
  <cp:lastPrinted>1601-01-01T00:00:00Z</cp:lastPrinted>
  <dcterms:created xsi:type="dcterms:W3CDTF">2013-09-18T18:19:23Z</dcterms:created>
  <dcterms:modified xsi:type="dcterms:W3CDTF">2026-02-10T18:57:40Z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