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5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3" r:id="rId3"/>
    <p:sldId id="334" r:id="rId4"/>
    <p:sldId id="335" r:id="rId5"/>
    <p:sldId id="489" r:id="rId6"/>
    <p:sldId id="487" r:id="rId7"/>
    <p:sldId id="301" r:id="rId8"/>
    <p:sldId id="477" r:id="rId9"/>
    <p:sldId id="481" r:id="rId10"/>
    <p:sldId id="482" r:id="rId11"/>
    <p:sldId id="483" r:id="rId12"/>
    <p:sldId id="490" r:id="rId13"/>
    <p:sldId id="478" r:id="rId14"/>
    <p:sldId id="488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A5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422"/>
  </p:normalViewPr>
  <p:slideViewPr>
    <p:cSldViewPr>
      <p:cViewPr varScale="1">
        <p:scale>
          <a:sx n="116" d="100"/>
          <a:sy n="116" d="100"/>
        </p:scale>
        <p:origin x="19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257910-346A-7E47-B785-AE45ED743E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BFD08-4A88-C041-8B0B-402692FD87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98A32C-5677-2443-8829-DEAC933BF995}" type="datetime1">
              <a:rPr lang="en-US" altLang="en-US"/>
              <a:pPr>
                <a:defRPr/>
              </a:pPr>
              <a:t>4/28/26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9765E-E5B8-F040-8BA6-8141845AF5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59374-3051-5340-BF4A-6F08EA82B6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8E6E9F-A247-BC41-B5C5-6F9A9DA74A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E559D2C-6B06-9745-93DE-E919B3FCAB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9490F72-E0FF-8C41-B38D-A010E49473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73110F1-8002-9140-BD64-5B91BEBD4CD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A9F0A3F2-651E-2A43-82BE-A0BA3C931F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AA6AD373-70FC-E341-BBBC-71BAF0457FF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E992F736-BE6B-724F-BD78-9B0AF894C3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9C4DB7-C82D-BA4F-9921-AD86126C3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730E-F6C9-1E44-9051-6120D96917C4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00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730E-F6C9-1E44-9051-6120D96917C4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5098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730E-F6C9-1E44-9051-6120D96917C4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4150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1A289-4D32-CD7B-1B0E-DDBEFA8DF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76BD52-FC11-132C-C56D-B5C506C5D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1652B1-107D-8D90-C8C6-796147BE8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98E60-2450-75E4-D401-A7C3A1020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69730E-F6C9-1E44-9051-6120D96917C4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04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09600"/>
            <a:ext cx="5791200" cy="2819400"/>
          </a:xfrm>
          <a:noFill/>
        </p:spPr>
        <p:txBody>
          <a:bodyPr/>
          <a:lstStyle>
            <a:lvl1pPr algn="ctr">
              <a:defRPr sz="3200">
                <a:solidFill>
                  <a:srgbClr val="0A5A87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w Cen MT Condensed Extra Bold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425950"/>
            <a:ext cx="6477000" cy="1212850"/>
          </a:xfrm>
        </p:spPr>
        <p:txBody>
          <a:bodyPr/>
          <a:lstStyle>
            <a:lvl1pPr marL="0" indent="0" algn="ctr"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34FE4C9-E5A7-684F-9FA6-AF06F3A38C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7AC4D38C-AFE4-014E-A5AC-FBEAC96E3F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1B9ABA6-2CB8-B648-85D2-838DD4490C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BE54-0483-9D42-A09C-E8C1664E28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D269E0-2FD3-F447-BCA2-5784EE2BF2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607408"/>
            <a:ext cx="2201863" cy="282159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A1CBDB-F54D-C347-A762-5B53E08AB755}"/>
              </a:ext>
            </a:extLst>
          </p:cNvPr>
          <p:cNvCxnSpPr/>
          <p:nvPr userDrawn="1"/>
        </p:nvCxnSpPr>
        <p:spPr bwMode="auto">
          <a:xfrm>
            <a:off x="647700" y="3962400"/>
            <a:ext cx="7848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oval" w="lg" len="lg"/>
            <a:tailEnd type="oval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274545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1D248B-F346-B64A-8E00-D7B22FAAA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185CEC-00A7-3343-AB32-6F7D118C6B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C26223-96F3-A941-BE4E-4F3D4544AC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E3021-8ED2-354D-94EC-9ACBDC9D5B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4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6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DF4D3E-6662-5D49-BE67-D5B26BA7F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A680FD-B72F-BB47-B59E-7D83C9E1F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496CC3-0FB2-9C49-BF76-EC37CAA27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DC95E-8D71-2949-9DD2-8ECDA52927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337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44C680-CBE1-5045-8E3F-26006A44E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7D5BD7-E6A5-E940-9E39-0E0E1D15C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697A2-542F-2247-9E3F-6A78FEBE7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FADEA-B3B1-BC4A-A88B-2A26C2724D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637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303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27463"/>
            <a:ext cx="4038600" cy="2303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6A47BC3-9EE3-D44D-AF90-174CB1A07A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D119F0A-B267-CF44-8288-5149E19C8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76F275E-5800-A841-9B18-5D89EB641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51E5A-4786-614D-9C35-453086C33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080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3BBF4-FA9C-ED43-B18A-51E7D0025A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4E7D9A-6CAF-814C-907D-74DF9AF770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EF083E-6A37-1047-8119-2B56D48019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B7627-1651-1D44-9CE8-A0EB23EC41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54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DB0E0A-5BC0-6645-9895-3678B448F2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F55E05-6019-0240-99F1-3FD19AFD49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4A96BB-8CF7-0B4B-9C33-639FB41D6B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9E122-4317-584E-B3CB-CA6691AA4A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60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44D7C4-8471-0247-A4A0-58877B436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16284-08CB-894C-BC0C-2201E001FE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69C7D1-2A5A-774F-8FB6-6C739BBF8C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173D-5A0B-C346-A75E-AA62574868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89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26F98A-9538-154D-BA2C-2EB02EBB3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B806D4-73B5-4E4D-B468-008AF9424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F082C2-618B-554F-89A3-BF1585625F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0941-94D2-AA4E-8E07-FEA701464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8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1098B8-9E5C-F540-ADB1-4EA480016F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703AB8-E1B4-D14A-BEB3-A50B5BB06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F16429-5D49-FB4A-A954-6C64BEBAC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818E9-FDEE-A84F-B5F0-629DC484B6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98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37A1378-87C6-1C43-B411-8CD621695E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31185B-687A-5043-81FF-FC6F00035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8DC9A1-389D-994D-A186-4F0117C74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34224-221E-334B-8463-92802727E1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06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FEEFD-A752-2547-9E3C-65F0695D35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6D51C1-B32D-4040-AE5E-0B3D101D2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C4337-4DAD-A947-858C-465FB6BA5A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52749-8BE1-2C4C-A926-99A590F34B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5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D3FAE-A75B-DA4C-8E8A-F6526AD4F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E56B6A-7BA4-D246-A170-FB7346135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194E94-D974-1040-93EF-FE1EED94B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2289F-C264-6E44-BEA6-B8BFFE569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2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CB3986-99E8-6A43-8271-7E9FBE290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26EFA1-4907-6E4C-88A3-D7C072E5A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22F3B96E-BB67-5F42-A275-E2F9E43426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93B2B73-94E7-2B45-BF76-3A28234C936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DD855EEF-1A79-CD42-A3AF-3A0C15FFC1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274C3B2-47DC-9B4D-8DB6-7375195CB36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3D037CD5-2899-764E-B082-207C33FCE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0668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31D702-FE47-914D-808D-4DAB691344E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817898" y="30703"/>
            <a:ext cx="1009780" cy="94837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775F416-BF67-4946-A0D7-EB25B70CEF1B}"/>
              </a:ext>
            </a:extLst>
          </p:cNvPr>
          <p:cNvSpPr/>
          <p:nvPr userDrawn="1"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0A5A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chemeClr val="bg1">
                      <a:lumMod val="200000"/>
                      <a:satMod val="200000"/>
                    </a:schemeClr>
                  </a:outerShdw>
                </a:cont>
                <a:cont type="tree" name="">
                  <a:effect ref="fillLine"/>
                  <a:outerShdw dist="38100" dir="2700000" algn="tl">
                    <a:schemeClr val="bg1">
                      <a:lumMod val="60000"/>
                      <a:satMod val="60000"/>
                    </a:schemeClr>
                  </a:outerShdw>
                </a:cont>
                <a:effect ref="fillLine"/>
              </a:effectDag>
              <a:latin typeface="Verdan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A5A87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p"/>
        <a:defRPr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0D7CBE3-1A52-A648-950E-17B36068A6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34200" cy="12192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Course Overview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and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Final Exam Prep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905AB-9BE8-4343-AA95-2D89620E73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54864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Computer Science:</a:t>
            </a:r>
            <a:b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Concepts &amp; Explorations</a:t>
            </a:r>
            <a:br>
              <a:rPr lang="en-US" sz="38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5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2400" dirty="0">
                <a:latin typeface="Tw Cen MT Condensed Extra Bold" charset="0"/>
                <a:ea typeface="ＭＳ Ｐゴシック" charset="0"/>
                <a:cs typeface="ＭＳ Ｐゴシック" charset="0"/>
              </a:rPr>
              <a:t>David Reed, Creighton University</a:t>
            </a:r>
            <a:br>
              <a:rPr lang="en-US" sz="34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2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endParaRPr lang="en-US" sz="2100" dirty="0">
              <a:latin typeface="Tw Cen MT Condensed Extra Bold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Understanding: SA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F3D12-EEAA-CD82-6770-32B0D1667317}"/>
              </a:ext>
            </a:extLst>
          </p:cNvPr>
          <p:cNvSpPr txBox="1"/>
          <p:nvPr/>
        </p:nvSpPr>
        <p:spPr>
          <a:xfrm>
            <a:off x="2743200" y="4278630"/>
            <a:ext cx="36576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remember: there is lots of partial credit available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describe 1</a:t>
            </a:r>
            <a:r>
              <a:rPr lang="en-US" sz="1400" baseline="30000" dirty="0"/>
              <a:t>st</a:t>
            </a:r>
            <a:r>
              <a:rPr lang="en-US" sz="1400" dirty="0"/>
              <a:t> positive impact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describe 2</a:t>
            </a:r>
            <a:r>
              <a:rPr lang="en-US" sz="1400" baseline="30000" dirty="0"/>
              <a:t>nd</a:t>
            </a:r>
            <a:r>
              <a:rPr lang="en-US" sz="1400" dirty="0"/>
              <a:t> positive impact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describe accompanying neg.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/>
          </a:p>
          <a:p>
            <a:r>
              <a:rPr lang="en-US" sz="1600" dirty="0"/>
              <a:t>give complete answers, but don't brain dump!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67313A-7073-5E1A-F488-1BF061115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24" y="1630362"/>
            <a:ext cx="7401951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1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70CF69-9FEB-9516-A42A-914D14B2B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03945"/>
            <a:ext cx="7772400" cy="49444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457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269CE-5862-150A-1482-87ABE919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60085-DB83-0C02-D656-CCC893D3C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8747FB-781C-F292-055E-4AD333378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EECA9D-6CFB-96D4-B7EA-7AC566B14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89" y="1524000"/>
            <a:ext cx="8018821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7272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Review Sheets (linked from online syllabus)</a:t>
            </a:r>
          </a:p>
          <a:p>
            <a:pPr lvl="1"/>
            <a:r>
              <a:rPr lang="en-US" sz="1600" dirty="0"/>
              <a:t>final exam review gives more conceptual overview of the class</a:t>
            </a:r>
          </a:p>
          <a:p>
            <a:endParaRPr lang="en-US" sz="1800" dirty="0"/>
          </a:p>
          <a:p>
            <a:r>
              <a:rPr lang="en-US" sz="1800" dirty="0"/>
              <a:t>preparation priorities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reflect on earlier test performances</a:t>
            </a:r>
          </a:p>
          <a:p>
            <a:pPr lvl="2"/>
            <a:r>
              <a:rPr lang="en-US" sz="1600" dirty="0"/>
              <a:t>did your previous study strategy work well?</a:t>
            </a:r>
          </a:p>
          <a:p>
            <a:pPr lvl="2"/>
            <a:r>
              <a:rPr lang="en-US" sz="1600" dirty="0"/>
              <a:t>did you do better/worse on one type of question?</a:t>
            </a:r>
          </a:p>
          <a:p>
            <a:pPr marL="914400" lvl="2" indent="0">
              <a:buNone/>
            </a:pPr>
            <a:endParaRPr lang="en-US" sz="1600" dirty="0"/>
          </a:p>
          <a:p>
            <a:pPr lvl="1">
              <a:buFont typeface="+mj-lt"/>
              <a:buAutoNum type="arabicPeriod"/>
            </a:pPr>
            <a:r>
              <a:rPr lang="en-US" sz="1800" dirty="0"/>
              <a:t>review both Concepts &amp; Explorations chapters</a:t>
            </a:r>
          </a:p>
          <a:p>
            <a:pPr lvl="2"/>
            <a:r>
              <a:rPr lang="en-US" sz="1600" dirty="0"/>
              <a:t>reread chapters as needed for details</a:t>
            </a:r>
          </a:p>
          <a:p>
            <a:pPr lvl="2"/>
            <a:r>
              <a:rPr lang="en-US" sz="1600" dirty="0"/>
              <a:t>summaries at end of chapters are also useful for review</a:t>
            </a:r>
          </a:p>
          <a:p>
            <a:pPr lvl="2"/>
            <a:r>
              <a:rPr lang="en-US" sz="1600" dirty="0"/>
              <a:t>quick-check and reviews questions are fair game</a:t>
            </a:r>
          </a:p>
          <a:p>
            <a:pPr lvl="2"/>
            <a:endParaRPr lang="en-US" sz="1600" dirty="0"/>
          </a:p>
          <a:p>
            <a:pPr marL="800100" lvl="1" indent="-342900">
              <a:buFont typeface="+mj-lt"/>
              <a:buAutoNum type="arabicPeriod"/>
            </a:pPr>
            <a:r>
              <a:rPr lang="en-US" sz="1800" dirty="0"/>
              <a:t>know difference between HTML and JavaScript</a:t>
            </a:r>
          </a:p>
          <a:p>
            <a:pPr marL="1200150" lvl="2" indent="-342900"/>
            <a:r>
              <a:rPr lang="en-US" sz="1600" dirty="0"/>
              <a:t>if controlling the look of the page, then HTML</a:t>
            </a:r>
          </a:p>
          <a:p>
            <a:pPr marL="1200150" lvl="2" indent="-342900"/>
            <a:r>
              <a:rPr lang="en-US" sz="1600" dirty="0"/>
              <a:t>if controlling the behavior of the page, then JavaScript</a:t>
            </a:r>
          </a:p>
          <a:p>
            <a:pPr marL="914400" lvl="2" indent="0">
              <a:buNone/>
            </a:pPr>
            <a:endParaRPr lang="en-US" sz="1400" dirty="0"/>
          </a:p>
          <a:p>
            <a:pPr marL="57150" indent="0"/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617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181600"/>
          </a:xfrm>
        </p:spPr>
        <p:txBody>
          <a:bodyPr/>
          <a:lstStyle/>
          <a:p>
            <a:pPr marL="800100" lvl="1" indent="-342900">
              <a:buFont typeface="+mj-lt"/>
              <a:buAutoNum type="arabicPeriod" startAt="4"/>
            </a:pPr>
            <a:r>
              <a:rPr lang="en-US" sz="1800" dirty="0"/>
              <a:t>review projects &amp; labs - </a:t>
            </a:r>
            <a:r>
              <a:rPr lang="en-US" sz="1600" dirty="0"/>
              <a:t>familiarize with recurring patterns</a:t>
            </a:r>
          </a:p>
          <a:p>
            <a:pPr lvl="2"/>
            <a:r>
              <a:rPr lang="en-US" sz="1600" dirty="0"/>
              <a:t>e.g., page with random image and/or caption</a:t>
            </a:r>
          </a:p>
          <a:p>
            <a:pPr lvl="3"/>
            <a:r>
              <a:rPr lang="en-US" sz="1400" dirty="0"/>
              <a:t>image, button, p/div for caption</a:t>
            </a:r>
          </a:p>
          <a:p>
            <a:pPr lvl="3"/>
            <a:r>
              <a:rPr lang="en-US" sz="1400" dirty="0"/>
              <a:t>load </a:t>
            </a:r>
            <a:r>
              <a:rPr lang="en-US" sz="1400" dirty="0" err="1"/>
              <a:t>random.js</a:t>
            </a:r>
            <a:r>
              <a:rPr lang="en-US" sz="1400" dirty="0"/>
              <a:t> library using script element w/ </a:t>
            </a:r>
            <a:r>
              <a:rPr lang="en-US" sz="1400" dirty="0" err="1"/>
              <a:t>src</a:t>
            </a:r>
            <a:r>
              <a:rPr lang="en-US" sz="1400" dirty="0"/>
              <a:t> attribute</a:t>
            </a:r>
          </a:p>
          <a:p>
            <a:pPr lvl="3"/>
            <a:r>
              <a:rPr lang="en-US" sz="1400" dirty="0"/>
              <a:t>function called to select random value (using </a:t>
            </a:r>
            <a:r>
              <a:rPr lang="en-US" sz="1400" dirty="0" err="1"/>
              <a:t>RandomInt</a:t>
            </a:r>
            <a:r>
              <a:rPr lang="en-US" sz="1400" dirty="0"/>
              <a:t> or </a:t>
            </a:r>
            <a:r>
              <a:rPr lang="en-US" sz="1400" dirty="0" err="1"/>
              <a:t>RandomOneOf</a:t>
            </a:r>
            <a:r>
              <a:rPr lang="en-US" sz="1400" dirty="0"/>
              <a:t>), change image by assigning </a:t>
            </a:r>
            <a:r>
              <a:rPr lang="en-US" sz="1400" dirty="0" err="1"/>
              <a:t>src</a:t>
            </a:r>
            <a:r>
              <a:rPr lang="en-US" sz="1400" dirty="0"/>
              <a:t> attribute, change caption by assigning </a:t>
            </a:r>
            <a:r>
              <a:rPr lang="en-US" sz="1400" dirty="0" err="1"/>
              <a:t>innerHTML</a:t>
            </a:r>
            <a:r>
              <a:rPr lang="en-US" sz="1400" dirty="0"/>
              <a:t> attribute</a:t>
            </a:r>
          </a:p>
          <a:p>
            <a:pPr marL="1371600" lvl="3" indent="0">
              <a:buNone/>
            </a:pPr>
            <a:endParaRPr lang="en-US" sz="1400" dirty="0"/>
          </a:p>
          <a:p>
            <a:pPr lvl="2"/>
            <a:r>
              <a:rPr lang="en-US" sz="1600" dirty="0"/>
              <a:t>e.g., page that calculates</a:t>
            </a:r>
          </a:p>
          <a:p>
            <a:pPr lvl="3"/>
            <a:r>
              <a:rPr lang="en-US" sz="1400" dirty="0"/>
              <a:t>number boxes for input, button, p/div for output</a:t>
            </a:r>
          </a:p>
          <a:p>
            <a:pPr lvl="3"/>
            <a:r>
              <a:rPr lang="en-US" sz="1400" dirty="0"/>
              <a:t>function called to access boxes, do calculation, display result</a:t>
            </a:r>
          </a:p>
          <a:p>
            <a:pPr marL="914400" lvl="2" indent="0">
              <a:buNone/>
            </a:pPr>
            <a:endParaRPr lang="en-US" sz="1400" dirty="0"/>
          </a:p>
          <a:p>
            <a:pPr lvl="2"/>
            <a:r>
              <a:rPr lang="en-US" sz="1600" dirty="0"/>
              <a:t>e.g., input verification</a:t>
            </a:r>
          </a:p>
          <a:p>
            <a:pPr lvl="3"/>
            <a:r>
              <a:rPr lang="en-US" sz="1400" dirty="0"/>
              <a:t>text or number boxes, button</a:t>
            </a:r>
          </a:p>
          <a:p>
            <a:pPr lvl="3"/>
            <a:r>
              <a:rPr lang="en-US" sz="1400" dirty="0"/>
              <a:t>if statement checks box contents: if empty, show warning; else, proceed</a:t>
            </a:r>
          </a:p>
          <a:p>
            <a:pPr lvl="3"/>
            <a:endParaRPr lang="en-US" sz="1400" dirty="0"/>
          </a:p>
          <a:p>
            <a:pPr lvl="2"/>
            <a:r>
              <a:rPr lang="en-US" sz="1600" dirty="0"/>
              <a:t>e.g., counter in page</a:t>
            </a:r>
          </a:p>
          <a:p>
            <a:pPr lvl="3"/>
            <a:r>
              <a:rPr lang="en-US" sz="1400" dirty="0"/>
              <a:t>global variable initialized to 0</a:t>
            </a:r>
          </a:p>
          <a:p>
            <a:pPr lvl="3"/>
            <a:r>
              <a:rPr lang="en-US" sz="1400" dirty="0"/>
              <a:t>increment in function when event occurs, update the page</a:t>
            </a:r>
          </a:p>
          <a:p>
            <a:pPr lvl="3"/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511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2106E-F6DC-78FF-563B-0EDB5557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157A6-3BFA-EFAB-0844-592437E8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F5EB2-9899-0542-966D-4223D7183278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255657-0184-9522-51D3-AFB6531D8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56836"/>
            <a:ext cx="7772400" cy="605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7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2106E-F6DC-78FF-563B-0EDB5557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 (cont.)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157A6-3BFA-EFAB-0844-592437E8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F5EB2-9899-0542-966D-4223D718327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1E6E1C-9E0E-907F-2735-CD5077652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68927"/>
            <a:ext cx="7772400" cy="553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399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2106E-F6DC-78FF-563B-0EDB5557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 (cont.)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157A6-3BFA-EFAB-0844-592437E8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F5EB2-9899-0542-966D-4223D7183278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70D2F-3244-E5A1-5AB7-E2CE17370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43000"/>
            <a:ext cx="7772400" cy="577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8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60DE2-0E08-DF2D-EBD9-39768B41C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0D45E-A4BD-B49E-32B5-20163EE41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 (cont.)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D83A4-4635-8D43-7EC5-2BB537766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F5EB2-9899-0542-966D-4223D7183278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4023E3-89A5-5698-55E2-D1DE4238D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00200"/>
            <a:ext cx="7772400" cy="42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1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A77AD02-A22F-DC40-A114-787143654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Final exam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F64027D-9BC9-BB4F-9E7B-73ED5FC37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82000" cy="2819400"/>
          </a:xfrm>
        </p:spPr>
        <p:txBody>
          <a:bodyPr/>
          <a:lstStyle/>
          <a:p>
            <a:r>
              <a:rPr lang="en-US" altLang="en-US" sz="1800" dirty="0">
                <a:ea typeface="ＭＳ Ｐゴシック" panose="020B0600070205080204" pitchFamily="34" charset="-128"/>
              </a:rPr>
              <a:t>Monday, May 11		1:00-2:40	HLSB 246</a:t>
            </a:r>
          </a:p>
          <a:p>
            <a:endParaRPr lang="en-US" altLang="en-US" sz="18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similar format as Test1 &amp; Test2, but slightly longer (100 min.)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will be administered via Blueline, requires Lockdown browser</a:t>
            </a:r>
          </a:p>
          <a:p>
            <a:pPr lvl="3"/>
            <a:r>
              <a:rPr lang="en-US" altLang="en-US" sz="1400" dirty="0">
                <a:ea typeface="ＭＳ Ｐゴシック" panose="020B0600070205080204" pitchFamily="34" charset="-128"/>
              </a:rPr>
              <a:t>bring a laptop, make sure Lockdown is installed and working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closed notes, closed book, closed neighbor, …</a:t>
            </a:r>
          </a:p>
          <a:p>
            <a:pPr lvl="2"/>
            <a:r>
              <a:rPr lang="en-US" altLang="en-US" sz="1600" dirty="0">
                <a:ea typeface="ＭＳ Ｐゴシック" panose="020B0600070205080204" pitchFamily="34" charset="-128"/>
              </a:rPr>
              <a:t>you MUST take it in-person in your assigned seat (unless arranged)</a:t>
            </a:r>
          </a:p>
          <a:p>
            <a:pPr lvl="1"/>
            <a:r>
              <a:rPr lang="en-US" altLang="en-US" sz="1600" kern="0" dirty="0">
                <a:ea typeface="ＭＳ Ｐゴシック" panose="020B0600070205080204" pitchFamily="34" charset="-128"/>
              </a:rPr>
              <a:t>practice questions available in Blueline (but not full test)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748C2-8AEF-8346-9670-B505C0BF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5D17A0-B770-1F85-4832-AAF727A650D7}"/>
              </a:ext>
            </a:extLst>
          </p:cNvPr>
          <p:cNvSpPr txBox="1">
            <a:spLocks/>
          </p:cNvSpPr>
          <p:nvPr/>
        </p:nvSpPr>
        <p:spPr bwMode="auto">
          <a:xfrm>
            <a:off x="457200" y="4343400"/>
            <a:ext cx="8229600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sz="1800" kern="0" dirty="0"/>
              <a:t>similar types of questions as Test1 &amp; Test2</a:t>
            </a:r>
          </a:p>
          <a:p>
            <a:pPr lvl="1">
              <a:buFont typeface="+mj-lt"/>
              <a:buAutoNum type="arabicPeriod"/>
            </a:pPr>
            <a:r>
              <a:rPr lang="en-US" sz="1600" kern="0" dirty="0"/>
              <a:t>factual knowledge: true/false or multiple choice</a:t>
            </a:r>
          </a:p>
          <a:p>
            <a:pPr lvl="1">
              <a:buFont typeface="+mj-lt"/>
              <a:buAutoNum type="arabicPeriod"/>
            </a:pPr>
            <a:r>
              <a:rPr lang="en-US" sz="1600" kern="0" dirty="0"/>
              <a:t>conceptual understanding: short answer</a:t>
            </a:r>
          </a:p>
          <a:p>
            <a:pPr lvl="1">
              <a:buFont typeface="+mj-lt"/>
              <a:buAutoNum type="arabicPeriod"/>
            </a:pPr>
            <a:r>
              <a:rPr lang="en-US" sz="1600" kern="0" dirty="0"/>
              <a:t>synthesis &amp; application: describe/modify HTML and/or JavaScript</a:t>
            </a:r>
          </a:p>
          <a:p>
            <a:pPr lvl="1">
              <a:buFont typeface="+mj-lt"/>
              <a:buAutoNum type="arabicPeriod"/>
            </a:pPr>
            <a:endParaRPr lang="en-US" sz="1600" kern="0" dirty="0"/>
          </a:p>
          <a:p>
            <a:pPr marL="0" indent="0"/>
            <a:r>
              <a:rPr lang="en-US" sz="1800" kern="0" dirty="0"/>
              <a:t>there will be 5 extra points (out of 100) on the test</a:t>
            </a:r>
          </a:p>
        </p:txBody>
      </p:sp>
    </p:spTree>
    <p:extLst>
      <p:ext uri="{BB962C8B-B14F-4D97-AF65-F5344CB8AC3E}">
        <p14:creationId xmlns:p14="http://schemas.microsoft.com/office/powerpoint/2010/main" val="162878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A77AD02-A22F-DC40-A114-787143654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Final exam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748C2-8AEF-8346-9670-B505C0BF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5D17A0-B770-1F85-4832-AAF727A650D7}"/>
              </a:ext>
            </a:extLst>
          </p:cNvPr>
          <p:cNvSpPr txBox="1">
            <a:spLocks/>
          </p:cNvSpPr>
          <p:nvPr/>
        </p:nvSpPr>
        <p:spPr bwMode="auto">
          <a:xfrm>
            <a:off x="457200" y="1600200"/>
            <a:ext cx="8458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sz="1800" kern="0" dirty="0"/>
              <a:t>the exam is cumulative, but will emphasize material since Test2</a:t>
            </a:r>
          </a:p>
          <a:p>
            <a:pPr lvl="1"/>
            <a:endParaRPr lang="en-US" sz="1400" kern="0" dirty="0"/>
          </a:p>
          <a:p>
            <a:pPr lvl="1"/>
            <a:r>
              <a:rPr lang="en-US" sz="1400" kern="0" dirty="0"/>
              <a:t>C8 (Inside Data): analog vs. digital, binary numbers, reals, characters</a:t>
            </a:r>
          </a:p>
          <a:p>
            <a:pPr lvl="1"/>
            <a:r>
              <a:rPr lang="en-US" sz="1400" kern="0" dirty="0"/>
              <a:t>C9 (Inside Multimedia): sound/image/video repr., lossy vs. lossless compression</a:t>
            </a:r>
          </a:p>
          <a:p>
            <a:pPr lvl="1"/>
            <a:r>
              <a:rPr lang="en-US" sz="1400" kern="0" dirty="0"/>
              <a:t>C10</a:t>
            </a:r>
            <a:r>
              <a:rPr lang="en-US" sz="1400" kern="0" dirty="0">
                <a:sym typeface="Wingdings" pitchFamily="2" charset="2"/>
              </a:rPr>
              <a:t> (Inside Computers): transistors, gates, circuitry, manufacturing</a:t>
            </a:r>
            <a:endParaRPr lang="en-US" sz="1400" kern="0" dirty="0"/>
          </a:p>
          <a:p>
            <a:pPr lvl="1"/>
            <a:r>
              <a:rPr lang="en-US" sz="1400" kern="0" dirty="0">
                <a:sym typeface="Wingdings" pitchFamily="2" charset="2"/>
              </a:rPr>
              <a:t>C11 (Impacts of Computing): positives &amp; negatives (e.g., digital $/identity theft)</a:t>
            </a:r>
          </a:p>
          <a:p>
            <a:pPr lvl="1"/>
            <a:endParaRPr lang="en-US" sz="1400" kern="0" dirty="0">
              <a:sym typeface="Wingdings" pitchFamily="2" charset="2"/>
            </a:endParaRPr>
          </a:p>
          <a:p>
            <a:pPr lvl="1"/>
            <a:r>
              <a:rPr lang="en-US" sz="1400" kern="0" dirty="0">
                <a:sym typeface="Wingdings" pitchFamily="2" charset="2"/>
              </a:rPr>
              <a:t>X7 (Utilizing Libraries): parameters, return, libraries (random.js)</a:t>
            </a:r>
          </a:p>
          <a:p>
            <a:pPr lvl="2"/>
            <a:r>
              <a:rPr lang="en-US" sz="1200" kern="0" dirty="0">
                <a:sym typeface="Wingdings" pitchFamily="2" charset="2"/>
              </a:rPr>
              <a:t>projects: coin flipper, Oracle of the Internet</a:t>
            </a:r>
          </a:p>
          <a:p>
            <a:pPr lvl="1"/>
            <a:r>
              <a:rPr lang="en-US" sz="1400" kern="0" dirty="0">
                <a:sym typeface="Wingdings" pitchFamily="2" charset="2"/>
              </a:rPr>
              <a:t>X8 (Making Choices):if statement, cascading if-else, global variables</a:t>
            </a:r>
          </a:p>
          <a:p>
            <a:pPr lvl="2"/>
            <a:r>
              <a:rPr lang="en-US" sz="1200" kern="0" dirty="0">
                <a:sym typeface="Wingdings" pitchFamily="2" charset="2"/>
              </a:rPr>
              <a:t>project: slot machine</a:t>
            </a:r>
          </a:p>
          <a:p>
            <a:pPr lvl="1"/>
            <a:r>
              <a:rPr lang="en-US" sz="1400" kern="0" dirty="0">
                <a:sym typeface="Wingdings" pitchFamily="2" charset="2"/>
              </a:rPr>
              <a:t>X10 (Software Models): advantages/disadvantages, deterministic/nondeterministic</a:t>
            </a:r>
          </a:p>
          <a:p>
            <a:pPr lvl="2"/>
            <a:r>
              <a:rPr lang="en-US" sz="1200" kern="0" dirty="0">
                <a:sym typeface="Wingdings" pitchFamily="2" charset="2"/>
              </a:rPr>
              <a:t>project: volleyball simulations</a:t>
            </a:r>
          </a:p>
          <a:p>
            <a:pPr lvl="1"/>
            <a:endParaRPr lang="en-US" sz="1400" kern="0" dirty="0">
              <a:sym typeface="Wingdings" pitchFamily="2" charset="2"/>
            </a:endParaRPr>
          </a:p>
          <a:p>
            <a:pPr lvl="1"/>
            <a:r>
              <a:rPr lang="en-US" sz="1400" kern="0" dirty="0">
                <a:sym typeface="Wingdings" pitchFamily="2" charset="2"/>
              </a:rPr>
              <a:t>Lab 3 (Dino DNA): DNA sequences, genetic databases, search tools</a:t>
            </a:r>
          </a:p>
          <a:p>
            <a:pPr lvl="1"/>
            <a:r>
              <a:rPr lang="en-US" sz="1400" kern="0" dirty="0">
                <a:sym typeface="Wingdings" pitchFamily="2" charset="2"/>
              </a:rPr>
              <a:t>Lab 4 (Random Walks): turtle graphics, simulations, scientific method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Factual knowledge: T/F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10FB7627-1651-1D44-9CE8-A0EB23EC412E}" type="slidenum">
              <a:rPr lang="en-US" altLang="en-US" smtClean="0"/>
              <a:pPr>
                <a:spcAft>
                  <a:spcPts val="600"/>
                </a:spcAft>
                <a:defRPr/>
              </a:pPr>
              <a:t>8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5B1ED7-F1EF-1557-C427-6CFA54D12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1371600"/>
            <a:ext cx="6676008" cy="2893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2370D0-1D02-CFF6-3ABA-2519DDA49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4038600"/>
            <a:ext cx="6676008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Factual knowledge: MC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D18AF-14A4-51B7-42B5-146423E07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392324"/>
            <a:ext cx="6511255" cy="2722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E0A10C-DACF-9F9E-B613-90603A731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546" y="2438400"/>
            <a:ext cx="6200104" cy="429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6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ok3e">
  <a:themeElements>
    <a:clrScheme name="Book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19D8E7"/>
      </a:accent1>
      <a:accent2>
        <a:srgbClr val="3E10B2"/>
      </a:accent2>
      <a:accent3>
        <a:srgbClr val="D61A28"/>
      </a:accent3>
      <a:accent4>
        <a:srgbClr val="FAF639"/>
      </a:accent4>
      <a:accent5>
        <a:srgbClr val="209C15"/>
      </a:accent5>
      <a:accent6>
        <a:srgbClr val="660075"/>
      </a:accent6>
      <a:hlink>
        <a:srgbClr val="ABF24D"/>
      </a:hlink>
      <a:folHlink>
        <a:srgbClr val="A0E7FB"/>
      </a:folHlink>
    </a:clrScheme>
    <a:fontScheme name="Level">
      <a:majorFont>
        <a:latin typeface="Lucida Console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Book3e.thmx</Template>
  <TotalTime>2914</TotalTime>
  <Words>645</Words>
  <Application>Microsoft Macintosh PowerPoint</Application>
  <PresentationFormat>On-screen Show (4:3)</PresentationFormat>
  <Paragraphs>103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Lucida Console</vt:lpstr>
      <vt:lpstr>Tw Cen MT Condensed Extra Bold</vt:lpstr>
      <vt:lpstr>Verdana</vt:lpstr>
      <vt:lpstr>Wingdings</vt:lpstr>
      <vt:lpstr>Book3e</vt:lpstr>
      <vt:lpstr>Computer Science: Concepts &amp; Explorations  David Reed, Creighton University  </vt:lpstr>
      <vt:lpstr>Course overview</vt:lpstr>
      <vt:lpstr>Course overview (cont.)</vt:lpstr>
      <vt:lpstr>Course overview (cont.)</vt:lpstr>
      <vt:lpstr>Course overview (cont.)</vt:lpstr>
      <vt:lpstr>Final exam</vt:lpstr>
      <vt:lpstr>Final exam</vt:lpstr>
      <vt:lpstr>Factual knowledge: T/F</vt:lpstr>
      <vt:lpstr>Factual knowledge: MC</vt:lpstr>
      <vt:lpstr>Conceptual Understanding: SA</vt:lpstr>
      <vt:lpstr>Synthesis/Application:</vt:lpstr>
      <vt:lpstr>Synthesis/Application:</vt:lpstr>
      <vt:lpstr>Advice</vt:lpstr>
      <vt:lpstr>Advice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Reed, Dave</cp:lastModifiedBy>
  <cp:revision>99</cp:revision>
  <cp:lastPrinted>1601-01-01T00:00:00Z</cp:lastPrinted>
  <dcterms:created xsi:type="dcterms:W3CDTF">2013-09-18T18:19:23Z</dcterms:created>
  <dcterms:modified xsi:type="dcterms:W3CDTF">2026-04-28T17:33:37Z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