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1" r:id="rId16"/>
    <p:sldId id="270" r:id="rId17"/>
    <p:sldId id="27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3"/>
    <p:restoredTop sz="94694"/>
  </p:normalViewPr>
  <p:slideViewPr>
    <p:cSldViewPr snapToGrid="0">
      <p:cViewPr varScale="1">
        <p:scale>
          <a:sx n="117" d="100"/>
          <a:sy n="117" d="100"/>
        </p:scale>
        <p:origin x="8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62D45-A7A0-8821-CBA6-6355536BCC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DB5BB3-3C6F-EDE5-CF5D-3DA08F52F7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2CB1A-4069-D1A9-5620-97670BC1A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F7B8-0852-0A42-8020-7AC0D90D7EB4}" type="datetimeFigureOut">
              <a:rPr lang="en-US" smtClean="0"/>
              <a:t>1/27/25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350C86-FEE4-C601-C3D0-5FD62087D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6F68E-1976-56FB-DDBD-A31BED269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3233E-C3D7-794C-8998-6910711AB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679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A463F-E8A4-9D89-E7E7-191A545CE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7DCBDB-21E7-75B1-DC28-533AE71E41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D4DD3-3C63-EF81-B7ED-DB6DA6F36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F7B8-0852-0A42-8020-7AC0D90D7EB4}" type="datetimeFigureOut">
              <a:rPr lang="en-US" smtClean="0"/>
              <a:t>1/27/25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C4F67-DB78-FD73-259D-A3A63E4F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3F1597-5B51-00C2-015D-A7D4A8D8E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3233E-C3D7-794C-8998-6910711AB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356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32AA63-7540-D730-7D2A-93093524EC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5C2D2A-A794-D487-DBF1-1AE1E69628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F5A649-FB35-5AD0-6329-07620FCB1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F7B8-0852-0A42-8020-7AC0D90D7EB4}" type="datetimeFigureOut">
              <a:rPr lang="en-US" smtClean="0"/>
              <a:t>1/27/25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D22BBB-E1BA-B323-2B52-68DBC4B05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707C4-D0B2-D6E2-30B5-FF0624B41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3233E-C3D7-794C-8998-6910711AB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99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D3499-DC21-D396-0895-49C3E1FAC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E7DC8-6E52-1300-F3E8-930586247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36444-8179-262A-4D52-8EEE6902C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F7B8-0852-0A42-8020-7AC0D90D7EB4}" type="datetimeFigureOut">
              <a:rPr lang="en-US" smtClean="0"/>
              <a:t>1/27/25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FAE4C-FD5D-088C-8DE3-19544CCCC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ACD67-D023-7A82-3D2F-82810A09B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3233E-C3D7-794C-8998-6910711AB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590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82E17-5A31-44E2-687E-6B37C899D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793124-A61A-8C37-6859-03D0172D8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9BA4A8-5C8B-03E0-BB25-89A052571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F7B8-0852-0A42-8020-7AC0D90D7EB4}" type="datetimeFigureOut">
              <a:rPr lang="en-US" smtClean="0"/>
              <a:t>1/27/25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3E7BF-58AF-3D2C-8211-6821A4B47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0CE2F4-9A8C-1A23-F11A-B9FABBDA1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3233E-C3D7-794C-8998-6910711AB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692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85682-DA4C-6E22-A527-A7A4A9CDA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90EC28-E2F7-4413-A0B7-05084085FB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F17E35-5C37-B12D-24C7-782281AED2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97A29F-2F62-7522-A133-3449AB05E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F7B8-0852-0A42-8020-7AC0D90D7EB4}" type="datetimeFigureOut">
              <a:rPr lang="en-US" smtClean="0"/>
              <a:t>1/27/25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597A99-E68E-A8AF-B023-D56CA8CBC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D91322-EFCF-67E1-08EA-79D49049B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3233E-C3D7-794C-8998-6910711AB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297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41DDD-FBE9-06AD-B2BA-B6F9FD653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F0F68A-5738-F021-78E5-E9FE7CD6CB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01F78B-4AF8-8FAB-1B67-88A515579A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2303BB-4347-3B25-A9CD-5B7ED7EA1C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71059D-4474-80C9-227E-E6ACF260F1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719493-87EA-9F6C-C3D7-78662857B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F7B8-0852-0A42-8020-7AC0D90D7EB4}" type="datetimeFigureOut">
              <a:rPr lang="en-US" smtClean="0"/>
              <a:t>1/27/25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73649C-8898-E9D5-479E-AA5AF5803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2E4868-06E8-2CA2-5B50-F3BD7BE48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3233E-C3D7-794C-8998-6910711AB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05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948A7-740E-BB94-39AE-B49EB11B3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991047-6CAD-13C7-575E-9863689C8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F7B8-0852-0A42-8020-7AC0D90D7EB4}" type="datetimeFigureOut">
              <a:rPr lang="en-US" smtClean="0"/>
              <a:t>1/27/25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6F2B45-8E1C-C902-9A86-00E49848B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F4A834-23B4-C906-611F-706D9914D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3233E-C3D7-794C-8998-6910711AB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127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2D1021-A785-6508-40C6-2CA967AAE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F7B8-0852-0A42-8020-7AC0D90D7EB4}" type="datetimeFigureOut">
              <a:rPr lang="en-US" smtClean="0"/>
              <a:t>1/27/25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3D8DA1-626C-8E58-DDE3-2C331B13A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2E095-7299-4FB6-C6CA-BB3868ED8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3233E-C3D7-794C-8998-6910711AB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179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2F5D9-A151-AD13-721E-AA6CF1455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1B7BC-412D-4BD3-894C-1BCE7CA02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C06131-5766-2612-4D0E-E75B777B4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B12D2B-8E14-7E20-1C66-85DC42134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F7B8-0852-0A42-8020-7AC0D90D7EB4}" type="datetimeFigureOut">
              <a:rPr lang="en-US" smtClean="0"/>
              <a:t>1/27/25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F8DB3D-C23D-BE12-9822-972F39926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1AA7E7-3D89-EA86-DC2D-01C1C30FD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3233E-C3D7-794C-8998-6910711AB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33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960E7-6CBF-3955-EC24-E8F2AEA75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9D81A8-A37C-25E8-5AAC-B83BAAE755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CD71E5-02A5-29E6-B665-55EB748082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C6D73-EADE-23CB-7EE3-CB1ADF511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F7B8-0852-0A42-8020-7AC0D90D7EB4}" type="datetimeFigureOut">
              <a:rPr lang="en-US" smtClean="0"/>
              <a:t>1/27/25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F20B37-883E-F41B-CC69-54626D942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BA557E-09ED-EFF6-70A5-B38B5F93A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3233E-C3D7-794C-8998-6910711AB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995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58760E-7C29-FD75-6304-4502E08CB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A1EB29-77A5-75FE-82E7-0D7D4051A9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A2E7E-AF62-EF58-4F27-ECB223799A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7DF7B8-0852-0A42-8020-7AC0D90D7EB4}" type="datetimeFigureOut">
              <a:rPr lang="en-US" smtClean="0"/>
              <a:t>1/27/25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E02E6-6D35-7582-2E63-948FD648D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89DE3-C545-8A44-5FF1-56A1BCEA37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43233E-C3D7-794C-8998-6910711AB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212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ythonanywhere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27F5D-CBB7-A7CB-A2AF-106B21C99D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Python Anywhere</a:t>
            </a:r>
            <a:br>
              <a:rPr lang="en-US" dirty="0"/>
            </a:br>
            <a:r>
              <a:rPr lang="en-US" dirty="0"/>
              <a:t> Web Hosting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1381EE-B5B3-68C9-CFAE-5F448169D5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How to set up a website for CSC 121</a:t>
            </a:r>
          </a:p>
        </p:txBody>
      </p: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325FE1AF-148C-5A96-FDAF-DEF2D6F43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0100" y="224590"/>
            <a:ext cx="37719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433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C2E41-D874-3C94-5AFE-CDC02B906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framework</a:t>
            </a: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6DA9EC5A-8EE2-58A0-396E-3B0A23940D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0694" y="1825625"/>
            <a:ext cx="7290612" cy="4351338"/>
          </a:xfrm>
          <a:ln>
            <a:solidFill>
              <a:schemeClr val="tx1"/>
            </a:solidFill>
          </a:ln>
        </p:spPr>
      </p:pic>
      <p:sp>
        <p:nvSpPr>
          <p:cNvPr id="6" name="Line Callout 2 5">
            <a:extLst>
              <a:ext uri="{FF2B5EF4-FFF2-40B4-BE49-F238E27FC236}">
                <a16:creationId xmlns:a16="http://schemas.microsoft.com/office/drawing/2014/main" id="{13A1EF45-7D65-2FFE-9419-9D7D2A8E92EE}"/>
              </a:ext>
            </a:extLst>
          </p:cNvPr>
          <p:cNvSpPr/>
          <p:nvPr/>
        </p:nvSpPr>
        <p:spPr>
          <a:xfrm>
            <a:off x="8253452" y="4661252"/>
            <a:ext cx="2782957" cy="93825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42585"/>
              <a:gd name="adj6" fmla="val -6373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Select Manual configuration and then click Next.</a:t>
            </a:r>
          </a:p>
        </p:txBody>
      </p:sp>
    </p:spTree>
    <p:extLst>
      <p:ext uri="{BB962C8B-B14F-4D97-AF65-F5344CB8AC3E}">
        <p14:creationId xmlns:p14="http://schemas.microsoft.com/office/powerpoint/2010/main" val="2474850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7B1DB-FCE3-3C60-E66E-E475F90F1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 Python ???</a:t>
            </a: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A6546F09-E07D-2C67-FF8F-13F1DFDB17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7524" y="1825625"/>
            <a:ext cx="6996951" cy="4351338"/>
          </a:xfrm>
          <a:ln>
            <a:solidFill>
              <a:schemeClr val="tx1"/>
            </a:solidFill>
          </a:ln>
        </p:spPr>
      </p:pic>
      <p:sp>
        <p:nvSpPr>
          <p:cNvPr id="6" name="Line Callout 2 5">
            <a:extLst>
              <a:ext uri="{FF2B5EF4-FFF2-40B4-BE49-F238E27FC236}">
                <a16:creationId xmlns:a16="http://schemas.microsoft.com/office/drawing/2014/main" id="{A7B68FE8-9C51-C002-BBCA-4DF2D66EB753}"/>
              </a:ext>
            </a:extLst>
          </p:cNvPr>
          <p:cNvSpPr/>
          <p:nvPr/>
        </p:nvSpPr>
        <p:spPr>
          <a:xfrm>
            <a:off x="8253452" y="4118776"/>
            <a:ext cx="2782957" cy="244105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381"/>
              <a:gd name="adj6" fmla="val -9916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Select the newest version of Python and click Next.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Note: you will not be using Python in this class but this is required by the host. </a:t>
            </a:r>
          </a:p>
        </p:txBody>
      </p:sp>
    </p:spTree>
    <p:extLst>
      <p:ext uri="{BB962C8B-B14F-4D97-AF65-F5344CB8AC3E}">
        <p14:creationId xmlns:p14="http://schemas.microsoft.com/office/powerpoint/2010/main" val="1426764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70D15-C636-B0DE-4248-D271B8CE1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Configure Web site</a:t>
            </a: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6827B8D8-1597-C8A9-BCD6-56FDC91A03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2496" y="1825625"/>
            <a:ext cx="6527007" cy="4351338"/>
          </a:xfrm>
          <a:ln>
            <a:solidFill>
              <a:schemeClr val="tx1"/>
            </a:solidFill>
          </a:ln>
        </p:spPr>
      </p:pic>
      <p:sp>
        <p:nvSpPr>
          <p:cNvPr id="6" name="Line Callout 2 5">
            <a:extLst>
              <a:ext uri="{FF2B5EF4-FFF2-40B4-BE49-F238E27FC236}">
                <a16:creationId xmlns:a16="http://schemas.microsoft.com/office/drawing/2014/main" id="{8C6CB05B-4033-8266-395C-9BD5817DDB64}"/>
              </a:ext>
            </a:extLst>
          </p:cNvPr>
          <p:cNvSpPr/>
          <p:nvPr/>
        </p:nvSpPr>
        <p:spPr>
          <a:xfrm>
            <a:off x="8881605" y="3063040"/>
            <a:ext cx="2782957" cy="93825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43008"/>
              <a:gd name="adj6" fmla="val -3116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 configuration page is long. Scroll Down.</a:t>
            </a:r>
          </a:p>
        </p:txBody>
      </p:sp>
    </p:spTree>
    <p:extLst>
      <p:ext uri="{BB962C8B-B14F-4D97-AF65-F5344CB8AC3E}">
        <p14:creationId xmlns:p14="http://schemas.microsoft.com/office/powerpoint/2010/main" val="399231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48070-BC10-BDB4-C886-D0F69C95F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Configure Web site (cont.)</a:t>
            </a: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AC072B66-2350-1635-08BC-33BF7E492D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4827" y="1825625"/>
            <a:ext cx="5562345" cy="4351338"/>
          </a:xfrm>
          <a:ln>
            <a:solidFill>
              <a:schemeClr val="tx1"/>
            </a:solidFill>
          </a:ln>
        </p:spPr>
      </p:pic>
      <p:sp>
        <p:nvSpPr>
          <p:cNvPr id="6" name="Line Callout 2 5">
            <a:extLst>
              <a:ext uri="{FF2B5EF4-FFF2-40B4-BE49-F238E27FC236}">
                <a16:creationId xmlns:a16="http://schemas.microsoft.com/office/drawing/2014/main" id="{D51CC04E-69E4-4F13-E053-F4EA91455872}"/>
              </a:ext>
            </a:extLst>
          </p:cNvPr>
          <p:cNvSpPr/>
          <p:nvPr/>
        </p:nvSpPr>
        <p:spPr>
          <a:xfrm>
            <a:off x="8937265" y="2959873"/>
            <a:ext cx="2782957" cy="93825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66737"/>
              <a:gd name="adj6" fmla="val -12688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Scroll down to the Static files section.</a:t>
            </a:r>
          </a:p>
        </p:txBody>
      </p:sp>
    </p:spTree>
    <p:extLst>
      <p:ext uri="{BB962C8B-B14F-4D97-AF65-F5344CB8AC3E}">
        <p14:creationId xmlns:p14="http://schemas.microsoft.com/office/powerpoint/2010/main" val="2047737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BD7B7-11AC-E502-DC69-30537422B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Configure Web site (cont.)</a:t>
            </a:r>
          </a:p>
        </p:txBody>
      </p:sp>
      <p:pic>
        <p:nvPicPr>
          <p:cNvPr id="9" name="Content Placeholder 8" descr="A screenshot of a computer&#10;&#10;Description automatically generated">
            <a:extLst>
              <a:ext uri="{FF2B5EF4-FFF2-40B4-BE49-F238E27FC236}">
                <a16:creationId xmlns:a16="http://schemas.microsoft.com/office/drawing/2014/main" id="{2EB71FE6-DE0D-9BDF-790F-5EB5A62178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1450" y="2432844"/>
            <a:ext cx="9309100" cy="3136900"/>
          </a:xfrm>
          <a:ln>
            <a:solidFill>
              <a:schemeClr val="tx1"/>
            </a:solidFill>
          </a:ln>
        </p:spPr>
      </p:pic>
      <p:sp>
        <p:nvSpPr>
          <p:cNvPr id="10" name="Line Callout 2 9">
            <a:extLst>
              <a:ext uri="{FF2B5EF4-FFF2-40B4-BE49-F238E27FC236}">
                <a16:creationId xmlns:a16="http://schemas.microsoft.com/office/drawing/2014/main" id="{F847C8F4-829E-0423-A9C9-70FFF3CD9190}"/>
              </a:ext>
            </a:extLst>
          </p:cNvPr>
          <p:cNvSpPr/>
          <p:nvPr/>
        </p:nvSpPr>
        <p:spPr>
          <a:xfrm>
            <a:off x="9128095" y="3048924"/>
            <a:ext cx="2782957" cy="252081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8966"/>
              <a:gd name="adj6" fmla="val -13876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Click on Enter URL and type /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Click on Enter path and type /home/</a:t>
            </a:r>
            <a:r>
              <a:rPr lang="en-US" dirty="0" err="1"/>
              <a:t>userName</a:t>
            </a:r>
            <a:r>
              <a:rPr lang="en-US" dirty="0"/>
              <a:t>/ </a:t>
            </a:r>
          </a:p>
        </p:txBody>
      </p:sp>
    </p:spTree>
    <p:extLst>
      <p:ext uri="{BB962C8B-B14F-4D97-AF65-F5344CB8AC3E}">
        <p14:creationId xmlns:p14="http://schemas.microsoft.com/office/powerpoint/2010/main" val="1302736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596AC-64B7-B11B-1E16-F77768B18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Upload your page</a:t>
            </a: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E7172F5B-F6E6-69DD-79D1-B2A19476DB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1635" y="1825625"/>
            <a:ext cx="8588729" cy="4351338"/>
          </a:xfrm>
          <a:ln>
            <a:solidFill>
              <a:schemeClr val="tx1"/>
            </a:solidFill>
          </a:ln>
        </p:spPr>
      </p:pic>
      <p:sp>
        <p:nvSpPr>
          <p:cNvPr id="6" name="Line Callout 2 5">
            <a:extLst>
              <a:ext uri="{FF2B5EF4-FFF2-40B4-BE49-F238E27FC236}">
                <a16:creationId xmlns:a16="http://schemas.microsoft.com/office/drawing/2014/main" id="{1FBEBD18-6612-2D5B-2F60-BE0E5062DDA4}"/>
              </a:ext>
            </a:extLst>
          </p:cNvPr>
          <p:cNvSpPr/>
          <p:nvPr/>
        </p:nvSpPr>
        <p:spPr>
          <a:xfrm>
            <a:off x="8482052" y="3233058"/>
            <a:ext cx="2782957" cy="340541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2300"/>
              <a:gd name="adj6" fmla="val -9515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Select Files from the navigation menu.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Click on Upload a File and select the Web page (e.g., </a:t>
            </a:r>
            <a:r>
              <a:rPr lang="en-US" dirty="0" err="1"/>
              <a:t>index.html</a:t>
            </a:r>
            <a:r>
              <a:rPr lang="en-US" dirty="0"/>
              <a:t>) from your computer.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If the page includes local images, you must upload them as well.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997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CFC90-2E81-2A9A-DED2-6A7DF75E7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Reload</a:t>
            </a:r>
          </a:p>
        </p:txBody>
      </p:sp>
      <p:pic>
        <p:nvPicPr>
          <p:cNvPr id="9" name="Content Placeholder 8" descr="A screenshot of a computer&#10;&#10;Description automatically generated">
            <a:extLst>
              <a:ext uri="{FF2B5EF4-FFF2-40B4-BE49-F238E27FC236}">
                <a16:creationId xmlns:a16="http://schemas.microsoft.com/office/drawing/2014/main" id="{A0F7AF17-1A93-3C71-F4DE-312BBB547F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3243" y="1825625"/>
            <a:ext cx="9365514" cy="4351338"/>
          </a:xfrm>
          <a:ln>
            <a:solidFill>
              <a:schemeClr val="tx1"/>
            </a:solidFill>
          </a:ln>
        </p:spPr>
      </p:pic>
      <p:sp>
        <p:nvSpPr>
          <p:cNvPr id="10" name="Line Callout 2 9">
            <a:extLst>
              <a:ext uri="{FF2B5EF4-FFF2-40B4-BE49-F238E27FC236}">
                <a16:creationId xmlns:a16="http://schemas.microsoft.com/office/drawing/2014/main" id="{0167C319-A6B5-A39B-F79A-E0ADC0285571}"/>
              </a:ext>
            </a:extLst>
          </p:cNvPr>
          <p:cNvSpPr/>
          <p:nvPr/>
        </p:nvSpPr>
        <p:spPr>
          <a:xfrm>
            <a:off x="8253452" y="4661252"/>
            <a:ext cx="2782957" cy="93825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45975"/>
              <a:gd name="adj6" fmla="val -6573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Select Web from the navigation menu then click Reload.</a:t>
            </a:r>
          </a:p>
        </p:txBody>
      </p:sp>
    </p:spTree>
    <p:extLst>
      <p:ext uri="{BB962C8B-B14F-4D97-AF65-F5344CB8AC3E}">
        <p14:creationId xmlns:p14="http://schemas.microsoft.com/office/powerpoint/2010/main" val="2648208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101EF-60A0-7FFD-C913-475127178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Congrats - you are a Web author</a:t>
            </a: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44C5B226-63D6-D384-1A27-087206070F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06558"/>
            <a:ext cx="10515600" cy="2989472"/>
          </a:xfrm>
          <a:ln>
            <a:solidFill>
              <a:schemeClr val="tx1"/>
            </a:solidFill>
          </a:ln>
        </p:spPr>
      </p:pic>
      <p:sp>
        <p:nvSpPr>
          <p:cNvPr id="3" name="Line Callout 2 2">
            <a:extLst>
              <a:ext uri="{FF2B5EF4-FFF2-40B4-BE49-F238E27FC236}">
                <a16:creationId xmlns:a16="http://schemas.microsoft.com/office/drawing/2014/main" id="{5CECF386-97E3-9EA9-01FA-D351305E6F41}"/>
              </a:ext>
            </a:extLst>
          </p:cNvPr>
          <p:cNvSpPr/>
          <p:nvPr/>
        </p:nvSpPr>
        <p:spPr>
          <a:xfrm>
            <a:off x="7413172" y="3614057"/>
            <a:ext cx="3623238" cy="198544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1303"/>
              <a:gd name="adj6" fmla="val -9196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Open a </a:t>
            </a:r>
            <a:r>
              <a:rPr lang="en-US"/>
              <a:t>browser window </a:t>
            </a:r>
            <a:r>
              <a:rPr lang="en-US" dirty="0"/>
              <a:t>and type </a:t>
            </a:r>
            <a:r>
              <a:rPr lang="en-US" dirty="0" err="1"/>
              <a:t>userName.pythonanywhere.com</a:t>
            </a:r>
            <a:r>
              <a:rPr lang="en-US" dirty="0"/>
              <a:t> as the address.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You should see your page!</a:t>
            </a:r>
          </a:p>
        </p:txBody>
      </p:sp>
    </p:spTree>
    <p:extLst>
      <p:ext uri="{BB962C8B-B14F-4D97-AF65-F5344CB8AC3E}">
        <p14:creationId xmlns:p14="http://schemas.microsoft.com/office/powerpoint/2010/main" val="2948729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14AD2-6412-1765-C711-7D1D2DD2A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www.pythonanywhere.com</a:t>
            </a:r>
            <a:r>
              <a:rPr lang="en-US" dirty="0"/>
              <a:t> </a:t>
            </a: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8A932D7D-DBE1-F379-DCD1-398137F4DF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07622" y="1825625"/>
            <a:ext cx="5376755" cy="4351338"/>
          </a:xfrm>
          <a:ln>
            <a:solidFill>
              <a:schemeClr val="tx1"/>
            </a:solidFill>
          </a:ln>
        </p:spPr>
      </p:pic>
      <p:sp>
        <p:nvSpPr>
          <p:cNvPr id="6" name="Line Callout 2 5">
            <a:extLst>
              <a:ext uri="{FF2B5EF4-FFF2-40B4-BE49-F238E27FC236}">
                <a16:creationId xmlns:a16="http://schemas.microsoft.com/office/drawing/2014/main" id="{BDD61204-ED30-11F1-69E1-2CB39DD30DC5}"/>
              </a:ext>
            </a:extLst>
          </p:cNvPr>
          <p:cNvSpPr/>
          <p:nvPr/>
        </p:nvSpPr>
        <p:spPr>
          <a:xfrm>
            <a:off x="8980714" y="2790908"/>
            <a:ext cx="2954193" cy="93825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3263"/>
              <a:gd name="adj6" fmla="val -3945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Go the </a:t>
            </a:r>
            <a:r>
              <a:rPr lang="en-US" dirty="0" err="1"/>
              <a:t>pythonanywhere.com</a:t>
            </a:r>
            <a:r>
              <a:rPr lang="en-US" dirty="0"/>
              <a:t> site and select Pricing &amp; Signup.</a:t>
            </a:r>
          </a:p>
        </p:txBody>
      </p:sp>
    </p:spTree>
    <p:extLst>
      <p:ext uri="{BB962C8B-B14F-4D97-AF65-F5344CB8AC3E}">
        <p14:creationId xmlns:p14="http://schemas.microsoft.com/office/powerpoint/2010/main" val="1783466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6679D-BE62-5AE0-8568-C72EE0121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an account</a:t>
            </a: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4102CEF1-4059-8174-5151-39BEE283EE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4828" y="1825625"/>
            <a:ext cx="5362344" cy="4351338"/>
          </a:xfrm>
          <a:ln>
            <a:solidFill>
              <a:schemeClr val="tx1"/>
            </a:solidFill>
          </a:ln>
        </p:spPr>
      </p:pic>
      <p:sp>
        <p:nvSpPr>
          <p:cNvPr id="6" name="Line Callout 2 5">
            <a:extLst>
              <a:ext uri="{FF2B5EF4-FFF2-40B4-BE49-F238E27FC236}">
                <a16:creationId xmlns:a16="http://schemas.microsoft.com/office/drawing/2014/main" id="{B88F1B5F-B01E-5836-7B51-91FBF17E9A5A}"/>
              </a:ext>
            </a:extLst>
          </p:cNvPr>
          <p:cNvSpPr/>
          <p:nvPr/>
        </p:nvSpPr>
        <p:spPr>
          <a:xfrm>
            <a:off x="9151950" y="2790908"/>
            <a:ext cx="2782957" cy="93825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0127"/>
              <a:gd name="adj6" fmla="val -11516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Click on Create a Beginner Account.</a:t>
            </a:r>
          </a:p>
        </p:txBody>
      </p:sp>
    </p:spTree>
    <p:extLst>
      <p:ext uri="{BB962C8B-B14F-4D97-AF65-F5344CB8AC3E}">
        <p14:creationId xmlns:p14="http://schemas.microsoft.com/office/powerpoint/2010/main" val="3121033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E3E8B-865B-4CFF-D418-831B49BB9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 account info</a:t>
            </a: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CDEF0316-C68E-F6F8-31E2-3E6BEBCEBD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5393" y="1825625"/>
            <a:ext cx="5381214" cy="4351338"/>
          </a:xfrm>
          <a:ln>
            <a:solidFill>
              <a:schemeClr val="tx1"/>
            </a:solidFill>
          </a:ln>
        </p:spPr>
      </p:pic>
      <p:sp>
        <p:nvSpPr>
          <p:cNvPr id="6" name="Line Callout 2 5">
            <a:extLst>
              <a:ext uri="{FF2B5EF4-FFF2-40B4-BE49-F238E27FC236}">
                <a16:creationId xmlns:a16="http://schemas.microsoft.com/office/drawing/2014/main" id="{D4CAA90C-490B-23B3-9953-7D738C39C267}"/>
              </a:ext>
            </a:extLst>
          </p:cNvPr>
          <p:cNvSpPr/>
          <p:nvPr/>
        </p:nvSpPr>
        <p:spPr>
          <a:xfrm>
            <a:off x="8948058" y="2790907"/>
            <a:ext cx="2986850" cy="190083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2194"/>
              <a:gd name="adj6" fmla="val -11985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Enter your username (should be your name with no spaces, e.g., </a:t>
            </a:r>
            <a:r>
              <a:rPr lang="en-US" dirty="0" err="1"/>
              <a:t>DaveReed</a:t>
            </a:r>
            <a:r>
              <a:rPr lang="en-US" dirty="0"/>
              <a:t>), email and password, agree to terms,  and click Register.</a:t>
            </a:r>
          </a:p>
        </p:txBody>
      </p:sp>
    </p:spTree>
    <p:extLst>
      <p:ext uri="{BB962C8B-B14F-4D97-AF65-F5344CB8AC3E}">
        <p14:creationId xmlns:p14="http://schemas.microsoft.com/office/powerpoint/2010/main" val="1565801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9D1EA-4817-BF95-1AF7-E36147325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Confirm via email</a:t>
            </a: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74D060F7-FBF3-F9D6-D194-8CBF6EF5E9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9914" y="1825625"/>
            <a:ext cx="9312171" cy="4351338"/>
          </a:xfrm>
          <a:ln>
            <a:solidFill>
              <a:schemeClr val="tx1"/>
            </a:solidFill>
          </a:ln>
        </p:spPr>
      </p:pic>
      <p:sp>
        <p:nvSpPr>
          <p:cNvPr id="6" name="Line Callout 2 5">
            <a:extLst>
              <a:ext uri="{FF2B5EF4-FFF2-40B4-BE49-F238E27FC236}">
                <a16:creationId xmlns:a16="http://schemas.microsoft.com/office/drawing/2014/main" id="{A255E1D9-9D77-9AD6-10FF-314D5A8E4DD4}"/>
              </a:ext>
            </a:extLst>
          </p:cNvPr>
          <p:cNvSpPr/>
          <p:nvPr/>
        </p:nvSpPr>
        <p:spPr>
          <a:xfrm>
            <a:off x="9151950" y="2790908"/>
            <a:ext cx="2782957" cy="93825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2839"/>
              <a:gd name="adj6" fmla="val -13088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You will receive an email confirmation, click on the email link to log in.</a:t>
            </a:r>
          </a:p>
        </p:txBody>
      </p:sp>
    </p:spTree>
    <p:extLst>
      <p:ext uri="{BB962C8B-B14F-4D97-AF65-F5344CB8AC3E}">
        <p14:creationId xmlns:p14="http://schemas.microsoft.com/office/powerpoint/2010/main" val="2254661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A2B34-EC31-71BF-E8E7-95F4BA3DD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 in</a:t>
            </a: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D3D95F6D-6C25-66F0-647A-978E180AFA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280" y="1825625"/>
            <a:ext cx="10249440" cy="4351338"/>
          </a:xfrm>
          <a:ln>
            <a:solidFill>
              <a:schemeClr val="tx1"/>
            </a:solidFill>
          </a:ln>
        </p:spPr>
      </p:pic>
      <p:sp>
        <p:nvSpPr>
          <p:cNvPr id="6" name="Line Callout 2 5">
            <a:extLst>
              <a:ext uri="{FF2B5EF4-FFF2-40B4-BE49-F238E27FC236}">
                <a16:creationId xmlns:a16="http://schemas.microsoft.com/office/drawing/2014/main" id="{BDE80833-4E3A-6297-0C67-17027676C3B7}"/>
              </a:ext>
            </a:extLst>
          </p:cNvPr>
          <p:cNvSpPr/>
          <p:nvPr/>
        </p:nvSpPr>
        <p:spPr>
          <a:xfrm>
            <a:off x="7881258" y="4835422"/>
            <a:ext cx="3155152" cy="90134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8728"/>
              <a:gd name="adj6" fmla="val -17411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Enter your username and password, then click Log in.</a:t>
            </a:r>
          </a:p>
        </p:txBody>
      </p:sp>
      <p:sp>
        <p:nvSpPr>
          <p:cNvPr id="7" name="Line Callout 2 6">
            <a:extLst>
              <a:ext uri="{FF2B5EF4-FFF2-40B4-BE49-F238E27FC236}">
                <a16:creationId xmlns:a16="http://schemas.microsoft.com/office/drawing/2014/main" id="{0F2FFCF1-7E35-64A0-59A2-CB560983527B}"/>
              </a:ext>
            </a:extLst>
          </p:cNvPr>
          <p:cNvSpPr/>
          <p:nvPr/>
        </p:nvSpPr>
        <p:spPr>
          <a:xfrm flipH="1">
            <a:off x="5987143" y="3253871"/>
            <a:ext cx="4125684" cy="133991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6654"/>
              <a:gd name="adj6" fmla="val -718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Clicking the link in your email should take you to the log in page. If not, select Log in from the navigation menu.</a:t>
            </a:r>
          </a:p>
        </p:txBody>
      </p:sp>
    </p:spTree>
    <p:extLst>
      <p:ext uri="{BB962C8B-B14F-4D97-AF65-F5344CB8AC3E}">
        <p14:creationId xmlns:p14="http://schemas.microsoft.com/office/powerpoint/2010/main" val="3613800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6AD4C-FC23-92ED-294D-E71F4C423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settings</a:t>
            </a:r>
          </a:p>
        </p:txBody>
      </p:sp>
      <p:pic>
        <p:nvPicPr>
          <p:cNvPr id="5" name="Content Placeholder 4" descr="A screenshot of a web page&#10;&#10;Description automatically generated">
            <a:extLst>
              <a:ext uri="{FF2B5EF4-FFF2-40B4-BE49-F238E27FC236}">
                <a16:creationId xmlns:a16="http://schemas.microsoft.com/office/drawing/2014/main" id="{E1B2B674-88DF-46C6-A289-758A050AEF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5510" y="1825625"/>
            <a:ext cx="10220979" cy="4351338"/>
          </a:xfrm>
          <a:ln>
            <a:solidFill>
              <a:schemeClr val="tx1"/>
            </a:solidFill>
          </a:ln>
        </p:spPr>
      </p:pic>
      <p:sp>
        <p:nvSpPr>
          <p:cNvPr id="6" name="Line Callout 2 5">
            <a:extLst>
              <a:ext uri="{FF2B5EF4-FFF2-40B4-BE49-F238E27FC236}">
                <a16:creationId xmlns:a16="http://schemas.microsoft.com/office/drawing/2014/main" id="{5EB0D4D3-92E6-F136-0C7D-E9BA28591202}"/>
              </a:ext>
            </a:extLst>
          </p:cNvPr>
          <p:cNvSpPr/>
          <p:nvPr/>
        </p:nvSpPr>
        <p:spPr>
          <a:xfrm>
            <a:off x="9136047" y="4621496"/>
            <a:ext cx="2782957" cy="93825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55297"/>
              <a:gd name="adj6" fmla="val -345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Select Web from the navigation menu.</a:t>
            </a:r>
          </a:p>
        </p:txBody>
      </p:sp>
    </p:spTree>
    <p:extLst>
      <p:ext uri="{BB962C8B-B14F-4D97-AF65-F5344CB8AC3E}">
        <p14:creationId xmlns:p14="http://schemas.microsoft.com/office/powerpoint/2010/main" val="3554296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22D81-D88B-29D5-690D-342D95730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Web app</a:t>
            </a: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E8B7D089-753A-FF1A-EC84-606AAA331B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9585" y="1825625"/>
            <a:ext cx="10432830" cy="4351338"/>
          </a:xfrm>
          <a:ln>
            <a:solidFill>
              <a:schemeClr val="tx1"/>
            </a:solidFill>
          </a:ln>
        </p:spPr>
      </p:pic>
      <p:sp>
        <p:nvSpPr>
          <p:cNvPr id="6" name="Line Callout 2 5">
            <a:extLst>
              <a:ext uri="{FF2B5EF4-FFF2-40B4-BE49-F238E27FC236}">
                <a16:creationId xmlns:a16="http://schemas.microsoft.com/office/drawing/2014/main" id="{86C7F3DD-C5AD-B298-0CCA-05AFB2CC60BB}"/>
              </a:ext>
            </a:extLst>
          </p:cNvPr>
          <p:cNvSpPr/>
          <p:nvPr/>
        </p:nvSpPr>
        <p:spPr>
          <a:xfrm>
            <a:off x="8237550" y="4701009"/>
            <a:ext cx="2782957" cy="93825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97670"/>
              <a:gd name="adj6" fmla="val -15888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Click Add a new Web app.</a:t>
            </a:r>
          </a:p>
        </p:txBody>
      </p:sp>
    </p:spTree>
    <p:extLst>
      <p:ext uri="{BB962C8B-B14F-4D97-AF65-F5344CB8AC3E}">
        <p14:creationId xmlns:p14="http://schemas.microsoft.com/office/powerpoint/2010/main" val="562125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11E62-D001-B6EE-BF95-F3337E3E0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domain name</a:t>
            </a: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77F34AE5-4CEB-4C75-4C71-311523DC9C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9992" y="1836511"/>
            <a:ext cx="6812016" cy="4351338"/>
          </a:xfrm>
          <a:ln>
            <a:solidFill>
              <a:schemeClr val="tx1"/>
            </a:solidFill>
          </a:ln>
        </p:spPr>
      </p:pic>
      <p:sp>
        <p:nvSpPr>
          <p:cNvPr id="6" name="Line Callout 2 5">
            <a:extLst>
              <a:ext uri="{FF2B5EF4-FFF2-40B4-BE49-F238E27FC236}">
                <a16:creationId xmlns:a16="http://schemas.microsoft.com/office/drawing/2014/main" id="{71686182-086C-48E3-2CE9-753488A81DD2}"/>
              </a:ext>
            </a:extLst>
          </p:cNvPr>
          <p:cNvSpPr/>
          <p:nvPr/>
        </p:nvSpPr>
        <p:spPr>
          <a:xfrm>
            <a:off x="8275224" y="4661252"/>
            <a:ext cx="3633748" cy="132556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7246"/>
              <a:gd name="adj6" fmla="val -2259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By default, your domain will be </a:t>
            </a:r>
            <a:r>
              <a:rPr lang="en-US" dirty="0" err="1"/>
              <a:t>userName.pythonanywhere.com</a:t>
            </a:r>
            <a:r>
              <a:rPr lang="en-US" dirty="0"/>
              <a:t>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Click Next.</a:t>
            </a:r>
          </a:p>
        </p:txBody>
      </p:sp>
    </p:spTree>
    <p:extLst>
      <p:ext uri="{BB962C8B-B14F-4D97-AF65-F5344CB8AC3E}">
        <p14:creationId xmlns:p14="http://schemas.microsoft.com/office/powerpoint/2010/main" val="3401975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349</Words>
  <Application>Microsoft Macintosh PowerPoint</Application>
  <PresentationFormat>Widescreen</PresentationFormat>
  <Paragraphs>47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Python Anywhere  Web Hosting </vt:lpstr>
      <vt:lpstr>www.pythonanywhere.com </vt:lpstr>
      <vt:lpstr>Create an account</vt:lpstr>
      <vt:lpstr>Enter account info</vt:lpstr>
      <vt:lpstr>Confirm via email</vt:lpstr>
      <vt:lpstr>Log in</vt:lpstr>
      <vt:lpstr>Web settings</vt:lpstr>
      <vt:lpstr>Add Web app</vt:lpstr>
      <vt:lpstr>Select domain name</vt:lpstr>
      <vt:lpstr>Select framework</vt:lpstr>
      <vt:lpstr>Install Python ???</vt:lpstr>
      <vt:lpstr>Configure Web site</vt:lpstr>
      <vt:lpstr>Configure Web site (cont.)</vt:lpstr>
      <vt:lpstr>Configure Web site (cont.)</vt:lpstr>
      <vt:lpstr>Upload your page</vt:lpstr>
      <vt:lpstr>Reload</vt:lpstr>
      <vt:lpstr>Congrats - you are a Web author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Lumbard, Kevin</dc:creator>
  <cp:lastModifiedBy>Reed, Dave</cp:lastModifiedBy>
  <cp:revision>3</cp:revision>
  <dcterms:created xsi:type="dcterms:W3CDTF">2024-09-03T18:03:21Z</dcterms:created>
  <dcterms:modified xsi:type="dcterms:W3CDTF">2025-01-27T23:40:21Z</dcterms:modified>
</cp:coreProperties>
</file>