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483" r:id="rId4"/>
    <p:sldId id="486" r:id="rId5"/>
    <p:sldId id="301" r:id="rId6"/>
    <p:sldId id="476" r:id="rId7"/>
    <p:sldId id="477" r:id="rId8"/>
    <p:sldId id="478" r:id="rId9"/>
    <p:sldId id="479" r:id="rId10"/>
    <p:sldId id="357" r:id="rId11"/>
    <p:sldId id="475" r:id="rId12"/>
    <p:sldId id="267" r:id="rId13"/>
    <p:sldId id="474" r:id="rId14"/>
    <p:sldId id="310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2/10/26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nplayground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Artificial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04533"/>
            <a:ext cx="7434478" cy="503192"/>
          </a:xfrm>
          <a:prstGeom prst="rect">
            <a:avLst/>
          </a:prstGeom>
        </p:spPr>
        <p:txBody>
          <a:bodyPr vert="horz" wrap="square" lIns="0" tIns="10646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84"/>
              </a:spcBef>
            </a:pPr>
            <a:r>
              <a:rPr lang="en-US" dirty="0"/>
              <a:t>AI in the workforce</a:t>
            </a:r>
            <a:endParaRPr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14B1AD-BC42-957E-FE43-3A1A592C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82" t="51378" r="21823" b="17066"/>
          <a:stretch>
            <a:fillRect/>
          </a:stretch>
        </p:blipFill>
        <p:spPr>
          <a:xfrm>
            <a:off x="842867" y="2343477"/>
            <a:ext cx="7458266" cy="2876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5326F-CCA8-7F80-2A91-C401D774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438E6E6-E2B3-A049-A1C7-FA4C414E915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33D8FD-1D39-41D4-B96D-B7904866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7" y="5513358"/>
            <a:ext cx="8271098" cy="8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LAB 1 will introduce resources regarding the (ethical) use of Generative AI</a:t>
            </a:r>
          </a:p>
          <a:p>
            <a:pPr marL="635000" lvl="1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from the perspectives of a student and of a future worker</a:t>
            </a:r>
          </a:p>
          <a:p>
            <a:pPr marL="635000" lvl="1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you will be asked to read/view resources, explore the behavior of AI tools, and reflect upon your own use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D26DD3-3D9E-0A54-E0BA-2253AC2F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7" y="1432165"/>
            <a:ext cx="8271098" cy="8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AI (especially GenAI) is increasingly being used in the workplace</a:t>
            </a:r>
          </a:p>
          <a:p>
            <a:pPr marL="688975" indent="-284163" eaLnBrk="1" hangingPunct="1">
              <a:lnSpc>
                <a:spcPct val="80000"/>
              </a:lnSpc>
              <a:buSzPct val="150000"/>
              <a:buFont typeface="Wingdings" pitchFamily="2" charset="2"/>
              <a:buChar char="§"/>
            </a:pPr>
            <a:endParaRPr lang="en-US" sz="1050" i="1" dirty="0">
              <a:latin typeface="Arial"/>
              <a:cs typeface="Arial"/>
            </a:endParaRPr>
          </a:p>
          <a:p>
            <a:pPr marL="688975" indent="-284163" eaLnBrk="1" hangingPunct="1">
              <a:lnSpc>
                <a:spcPct val="80000"/>
              </a:lnSpc>
              <a:buSzPct val="150000"/>
              <a:buFont typeface="Wingdings" pitchFamily="2" charset="2"/>
              <a:buChar char="§"/>
            </a:pPr>
            <a:r>
              <a:rPr lang="en-US" sz="1400" i="1" dirty="0">
                <a:latin typeface="Helvetica" pitchFamily="2" charset="0"/>
              </a:rPr>
              <a:t>AI won’t take your job. It’s someone using AI who will take your job. -- </a:t>
            </a:r>
            <a:r>
              <a:rPr lang="en-US" sz="1400" dirty="0">
                <a:latin typeface="Helvetica" pitchFamily="2" charset="0"/>
              </a:rPr>
              <a:t>Richard Baldwin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utilizes supervised learning to develop proficiency in recognizing patterns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11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360374"/>
            <a:ext cx="3581400" cy="41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channels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  <a:p>
            <a:pPr marL="127000" lvl="1" indent="0"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altLang="en-US" sz="1100" dirty="0"/>
          </a:p>
          <a:p>
            <a:pPr marL="127000" lvl="1" indent="0"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altLang="en-US" sz="1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artificial neurons are computational units that mimic this behavior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output depends on the number and strengths of the inputs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7E4A274-F320-4FD7-93BE-3405507EFF35}"/>
              </a:ext>
            </a:extLst>
          </p:cNvPr>
          <p:cNvGrpSpPr/>
          <p:nvPr/>
        </p:nvGrpSpPr>
        <p:grpSpPr>
          <a:xfrm>
            <a:off x="963058" y="5332164"/>
            <a:ext cx="3619500" cy="914400"/>
            <a:chOff x="949746" y="5430398"/>
            <a:chExt cx="3619500" cy="914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683076-90B8-A299-0CB6-CD8EF9787C4E}"/>
                </a:ext>
              </a:extLst>
            </p:cNvPr>
            <p:cNvGrpSpPr/>
            <p:nvPr/>
          </p:nvGrpSpPr>
          <p:grpSpPr>
            <a:xfrm>
              <a:off x="1940346" y="5430398"/>
              <a:ext cx="1600200" cy="914400"/>
              <a:chOff x="1219200" y="5410200"/>
              <a:chExt cx="1600200" cy="9144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AF41DB0-B4FE-99BE-171F-F034B9A8D41B}"/>
                  </a:ext>
                </a:extLst>
              </p:cNvPr>
              <p:cNvSpPr/>
              <p:nvPr/>
            </p:nvSpPr>
            <p:spPr bwMode="auto">
              <a:xfrm>
                <a:off x="1752600" y="5638800"/>
                <a:ext cx="533400" cy="5334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Verdana" charset="0"/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C0B2883-63B5-75D5-8335-9A38BEEA1369}"/>
                  </a:ext>
                </a:extLst>
              </p:cNvPr>
              <p:cNvCxnSpPr>
                <a:endCxn id="2" idx="1"/>
              </p:cNvCxnSpPr>
              <p:nvPr/>
            </p:nvCxnSpPr>
            <p:spPr bwMode="auto">
              <a:xfrm>
                <a:off x="1371600" y="5410200"/>
                <a:ext cx="459115" cy="3067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0B39112-64E1-F728-A976-C0414E7F029B}"/>
                  </a:ext>
                </a:extLst>
              </p:cNvPr>
              <p:cNvCxnSpPr>
                <a:endCxn id="2" idx="2"/>
              </p:cNvCxnSpPr>
              <p:nvPr/>
            </p:nvCxnSpPr>
            <p:spPr bwMode="auto">
              <a:xfrm>
                <a:off x="1219200" y="59055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3CBF6D-6529-B588-80A7-C392DB0DC61C}"/>
                  </a:ext>
                </a:extLst>
              </p:cNvPr>
              <p:cNvCxnSpPr>
                <a:cxnSpLocks/>
                <a:endCxn id="2" idx="3"/>
              </p:cNvCxnSpPr>
              <p:nvPr/>
            </p:nvCxnSpPr>
            <p:spPr bwMode="auto">
              <a:xfrm flipV="1">
                <a:off x="1371600" y="6094085"/>
                <a:ext cx="459115" cy="2305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8A28EC9-C29F-FDAD-0940-C91F39C23F4B}"/>
                  </a:ext>
                </a:extLst>
              </p:cNvPr>
              <p:cNvCxnSpPr/>
              <p:nvPr/>
            </p:nvCxnSpPr>
            <p:spPr bwMode="auto">
              <a:xfrm>
                <a:off x="2286000" y="59055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C9B613-0CD5-159B-363A-21BB1405E9B0}"/>
                </a:ext>
              </a:extLst>
            </p:cNvPr>
            <p:cNvSpPr txBox="1"/>
            <p:nvPr/>
          </p:nvSpPr>
          <p:spPr>
            <a:xfrm>
              <a:off x="949746" y="5730297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inputs (dendrites)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11DC87-DF60-D02F-F6FC-2648546CA568}"/>
                </a:ext>
              </a:extLst>
            </p:cNvPr>
            <p:cNvSpPr txBox="1"/>
            <p:nvPr/>
          </p:nvSpPr>
          <p:spPr>
            <a:xfrm>
              <a:off x="3578646" y="5730296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output (axon)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7D3420-63A9-83DF-D175-5969B7B62CEB}"/>
              </a:ext>
            </a:extLst>
          </p:cNvPr>
          <p:cNvSpPr txBox="1"/>
          <p:nvPr/>
        </p:nvSpPr>
        <p:spPr>
          <a:xfrm>
            <a:off x="2506108" y="569263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ANN</a:t>
            </a:r>
          </a:p>
        </p:txBody>
      </p:sp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Computation via Artificial Neurons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102" y="1370117"/>
            <a:ext cx="8271098" cy="175408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designed and built the first artificial neurons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of artificial neurons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training and testing the network requires careful planning, e.g.,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reserve some of the data set for testing when training is done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review the training set content for biases (such as training an image recognition network on limited demographics)</a:t>
            </a:r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skills), 4 hidden neurons (for feature extraction) and two outputs (corresponding to the majors)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2DC9-A1B5-0587-54D0-CC286DA0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5617"/>
            <a:ext cx="3347949" cy="2713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7284D-9B81-7D60-E206-295B790F5422}"/>
              </a:ext>
            </a:extLst>
          </p:cNvPr>
          <p:cNvSpPr txBox="1"/>
          <p:nvPr/>
        </p:nvSpPr>
        <p:spPr>
          <a:xfrm>
            <a:off x="1943100" y="59098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nnplayground.com</a:t>
            </a:r>
            <a:r>
              <a:rPr lang="en-US" sz="1600" dirty="0">
                <a:hlinkClick r:id="rId3"/>
              </a:rPr>
              <a:t>/</a:t>
            </a:r>
            <a:endParaRPr lang="en-US" sz="1600" dirty="0"/>
          </a:p>
        </p:txBody>
      </p:sp>
      <p:graphicFrame>
        <p:nvGraphicFramePr>
          <p:cNvPr id="3" name="Group 72">
            <a:extLst>
              <a:ext uri="{FF2B5EF4-FFF2-40B4-BE49-F238E27FC236}">
                <a16:creationId xmlns:a16="http://schemas.microsoft.com/office/drawing/2014/main" id="{B82A21D9-1AFD-FB3D-C3C7-9E0CD6E44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43561"/>
              </p:ext>
            </p:extLst>
          </p:nvPr>
        </p:nvGraphicFramePr>
        <p:xfrm>
          <a:off x="838200" y="3683074"/>
          <a:ext cx="3581400" cy="1820298"/>
        </p:xfrm>
        <a:graphic>
          <a:graphicData uri="http://schemas.openxmlformats.org/drawingml/2006/table">
            <a:tbl>
              <a:tblPr/>
              <a:tblGrid>
                <a:gridCol w="49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4657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6479"/>
              </p:ext>
            </p:extLst>
          </p:nvPr>
        </p:nvGraphicFramePr>
        <p:xfrm>
          <a:off x="457200" y="2103438"/>
          <a:ext cx="3581400" cy="1820298"/>
        </p:xfrm>
        <a:graphic>
          <a:graphicData uri="http://schemas.openxmlformats.org/drawingml/2006/table">
            <a:tbl>
              <a:tblPr/>
              <a:tblGrid>
                <a:gridCol w="42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A54009-A684-2BC9-AF5E-DB9E0D801E1B}"/>
              </a:ext>
            </a:extLst>
          </p:cNvPr>
          <p:cNvSpPr txBox="1"/>
          <p:nvPr/>
        </p:nvSpPr>
        <p:spPr>
          <a:xfrm>
            <a:off x="475561" y="4191000"/>
            <a:ext cx="3524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[ </a:t>
            </a:r>
          </a:p>
          <a:p>
            <a:r>
              <a:rPr lang="en-US" sz="1400" dirty="0">
                <a:latin typeface="+mj-lt"/>
              </a:rPr>
              <a:t>  [[0.8, 0.6, 0.9],[0, 1]],</a:t>
            </a:r>
          </a:p>
          <a:p>
            <a:r>
              <a:rPr lang="en-US" sz="1400" dirty="0">
                <a:latin typeface="+mj-lt"/>
              </a:rPr>
              <a:t>  [[0.9, 0.7, 1.0],[0, 1]],</a:t>
            </a:r>
          </a:p>
          <a:p>
            <a:r>
              <a:rPr lang="en-US" sz="1400" dirty="0">
                <a:latin typeface="+mj-lt"/>
              </a:rPr>
              <a:t>  [[0.8, 0.9, 0.6],[0, 1]],</a:t>
            </a:r>
          </a:p>
          <a:p>
            <a:r>
              <a:rPr lang="en-US" sz="1400" dirty="0">
                <a:latin typeface="+mj-lt"/>
              </a:rPr>
              <a:t>  [[0.2, 0.9, 0.2],[1, 0]],</a:t>
            </a:r>
          </a:p>
          <a:p>
            <a:r>
              <a:rPr lang="en-US" sz="1400" dirty="0">
                <a:latin typeface="+mj-lt"/>
              </a:rPr>
              <a:t>  [[0.6, 0.8, 0.4],[1, 0]],</a:t>
            </a:r>
          </a:p>
          <a:p>
            <a:r>
              <a:rPr lang="en-US" sz="1400" dirty="0">
                <a:latin typeface="+mj-lt"/>
              </a:rPr>
              <a:t>  [[0.7, 0.7, 0.7],[1, 0]]</a:t>
            </a:r>
          </a:p>
          <a:p>
            <a:r>
              <a:rPr lang="en-US" sz="1400" dirty="0">
                <a:latin typeface="+mj-lt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E46D-6EB5-8493-8BE0-DA16BC8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6390"/>
            <a:ext cx="4096439" cy="2980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5ECE49-7A91-6146-A607-6C9CC6B9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Intelligence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E6E1E7-1532-A94F-ABC9-5E6593C4B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Artificial Intelligence (AI) is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subfield of computer science closely tied with biology and cognitive science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is concerned with computing techniques and models that simulate and/or investigate intelligent behavior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research builds upon our understanding of the brain and evolutionary development and, in return, provides insights into them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three important research areas in AI are: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expert systems: </a:t>
            </a:r>
            <a:r>
              <a:rPr lang="en-US" altLang="en-US" sz="1400" dirty="0">
                <a:ea typeface="ＭＳ Ｐゴシック" panose="020B0600070205080204" pitchFamily="34" charset="-128"/>
              </a:rPr>
              <a:t>building rule-based systems that utilize expert knowledge to diagnose problems or identify solutions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genetic algorithms: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"evolving" solutions to complex problems (especially problems that are intractable using other methods)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neural networks: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building a model of the brain and "training" that model to recognize patterns or generate text/multimedia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B57754B-325E-9E42-AC7C-ECAFD06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C01364-AD1F-AA48-BFC8-A4A03CED0943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/>
          <a:lstStyle/>
          <a:p>
            <a:r>
              <a:rPr lang="en-US" sz="1800" dirty="0"/>
              <a:t>expert systems encapsulate the knowledge and reasoning of experts in specific domains</a:t>
            </a:r>
          </a:p>
          <a:p>
            <a:pPr lvl="1"/>
            <a:r>
              <a:rPr lang="en-US" sz="1600" dirty="0"/>
              <a:t>in 70s and 80s, rule-based expert systems replaced human expertise in many diagnosis situations</a:t>
            </a:r>
          </a:p>
          <a:p>
            <a:pPr lvl="1"/>
            <a:r>
              <a:rPr lang="en-US" sz="1600" dirty="0"/>
              <a:t>challenge is finding domains where expertise is easy to extract &amp; experts are expensive (e.g., medical diagnosis, customer support)</a:t>
            </a:r>
          </a:p>
          <a:p>
            <a:pPr lvl="1"/>
            <a:r>
              <a:rPr lang="en-US" sz="1600" dirty="0"/>
              <a:t>expert systems are still popular &amp; profitable today, but utilize many different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F5CF8-4C5A-8EFE-1DAA-207E1F868C27}"/>
              </a:ext>
            </a:extLst>
          </p:cNvPr>
          <p:cNvSpPr txBox="1">
            <a:spLocks/>
          </p:cNvSpPr>
          <p:nvPr/>
        </p:nvSpPr>
        <p:spPr bwMode="auto">
          <a:xfrm>
            <a:off x="457200" y="39624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EXAMPLE: tax-law is complex &amp; experts are in demand</a:t>
            </a:r>
          </a:p>
          <a:p>
            <a:pPr lvl="1"/>
            <a:r>
              <a:rPr lang="en-US" sz="1600" kern="0" dirty="0"/>
              <a:t>much of human expertise can be encapsulated into rules</a:t>
            </a:r>
          </a:p>
          <a:p>
            <a:pPr lvl="1"/>
            <a:endParaRPr lang="en-US" sz="1600" kern="0" dirty="0"/>
          </a:p>
          <a:p>
            <a:pPr marL="4572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single AND </a:t>
            </a:r>
            <a:r>
              <a:rPr lang="en-US" sz="1400" kern="0" dirty="0" err="1">
                <a:solidFill>
                  <a:srgbClr val="FF0000"/>
                </a:solidFill>
              </a:rPr>
              <a:t>itemized_deductions</a:t>
            </a:r>
            <a:r>
              <a:rPr lang="en-US" sz="1400" kern="0" dirty="0">
                <a:solidFill>
                  <a:srgbClr val="FF0000"/>
                </a:solidFill>
              </a:rPr>
              <a:t> &lt; $12,550 THEN </a:t>
            </a:r>
            <a:r>
              <a:rPr lang="en-US" sz="1400" kern="0" dirty="0" err="1">
                <a:solidFill>
                  <a:srgbClr val="FF0000"/>
                </a:solidFill>
              </a:rPr>
              <a:t>use_standard_deduction</a:t>
            </a: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</a:t>
            </a:r>
            <a:r>
              <a:rPr lang="en-US" sz="1400" kern="0" dirty="0" err="1">
                <a:solidFill>
                  <a:srgbClr val="FF0000"/>
                </a:solidFill>
              </a:rPr>
              <a:t>medical_expenses</a:t>
            </a:r>
            <a:r>
              <a:rPr lang="en-US" sz="1400" kern="0" dirty="0">
                <a:solidFill>
                  <a:srgbClr val="FF0000"/>
                </a:solidFill>
              </a:rPr>
              <a:t> &gt; 0.075*AGI THEN </a:t>
            </a:r>
            <a:r>
              <a:rPr lang="en-US" sz="1400" kern="0" dirty="0" err="1">
                <a:solidFill>
                  <a:srgbClr val="FF0000"/>
                </a:solidFill>
              </a:rPr>
              <a:t>itemized_deduction</a:t>
            </a: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tax software (e.g., H&amp;R Block, </a:t>
            </a:r>
            <a:r>
              <a:rPr lang="en-US" sz="1600" kern="0" dirty="0" err="1"/>
              <a:t>TaxCut</a:t>
            </a:r>
            <a:r>
              <a:rPr lang="en-US" sz="1600" kern="0" dirty="0"/>
              <a:t>) includes an expert system that asks questions, applies rules, and fills out tax forms for you</a:t>
            </a:r>
          </a:p>
          <a:p>
            <a:pPr lvl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0092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7FE9488-1FC8-3544-B4FB-982D01E2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Evolutionary Models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86593B1-B11D-B04D-A117-EAF90D636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20813"/>
            <a:ext cx="8229600" cy="1246187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Genetic Algorithms represent an approach to problem-solving that is patterned after the processes underlying evolution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Darwin's theory: </a:t>
            </a:r>
            <a:r>
              <a:rPr lang="en-US" altLang="en-US" sz="1400" dirty="0"/>
              <a:t>through the process of introducing variations into successive generations and selectively eliminating less fit individuals, adaptations of increasing capability and diversity emerge in a population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D79CB958-9A2F-0C45-88E8-1BB7D47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59F74EB-0F05-D649-AB88-772534A000E7}" type="slidenum">
              <a:rPr lang="en-US" altLang="en-US" sz="1400">
                <a:solidFill>
                  <a:srgbClr val="FF0000"/>
                </a:solidFill>
              </a:rPr>
              <a:pPr/>
              <a:t>4</a:t>
            </a:fld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2BE6EDB3-98CD-8044-97FC-83095DF8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229600" cy="13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9525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/>
              <a:t>in 1975, psychologist/computer scientist John Holland applied these principles to problem-solving </a:t>
            </a:r>
            <a:r>
              <a:rPr lang="en-US" altLang="en-US" sz="1600" dirty="0">
                <a:sym typeface="Wingdings" pitchFamily="2" charset="2"/>
              </a:rPr>
              <a:t></a:t>
            </a:r>
            <a:r>
              <a:rPr lang="en-US" altLang="en-US" sz="1600" dirty="0"/>
              <a:t> genetic algorithms</a:t>
            </a:r>
            <a:endParaRPr lang="en-US" altLang="en-US" sz="14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solve a problem by starting with a population of candidate solutions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using reproduction, mutation, and survival-of-the-fittest, evolve even better solutions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3D6FC0-DE92-EA99-0003-BE1AC8B1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491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Genetic Algorithms are ideal for scheduling complex resources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Smart Airport Operations Center by Ascent Technology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uses GA for logistics: assign gates, direct baggage, direct service crews,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considers diverse factors such as plane maintenance schedules, crew qualifications, shift changes, locality, security sweeps,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too many variables to juggle using a traditional algorithm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GA can evolve good/practical schedules, but possibly sub-optimal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Ascent claimed 30% increase in productivity (including SFO, ATL, Heathrow, …)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most modern AI applications utilize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to process (potentially large) data sets to improve problem solving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massive data sets to discover patterns (often referred to as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Generative AI (e.g. ChatGPT, Copilot, Midjourney) utilizes ML to process massive data sets, including the Web, to answer questions, write and create art.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in the case of Generative AI, it can assimilate information and existing works to generate answers or new writing/artwork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to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more than 4,000 accidents (since 2021) involving </a:t>
            </a:r>
            <a:r>
              <a:rPr lang="en-US" sz="1400" i="1" dirty="0"/>
              <a:t>autonomous</a:t>
            </a:r>
            <a:r>
              <a:rPr lang="en-US" sz="1400" dirty="0"/>
              <a:t> or </a:t>
            </a:r>
            <a:r>
              <a:rPr lang="en-US" sz="1400" i="1" dirty="0"/>
              <a:t>advanced driver-assisted </a:t>
            </a:r>
            <a:r>
              <a:rPr lang="en-US" sz="1400" dirty="0"/>
              <a:t>vehicles</a:t>
            </a:r>
          </a:p>
          <a:p>
            <a:pPr lvl="2"/>
            <a:r>
              <a:rPr lang="en-US" sz="1200" dirty="0"/>
              <a:t>9.1 accidents per million miles driven vs. 4.1 accidents in traditional cars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Web content, also utilized human trainers to provide feedback</a:t>
            </a:r>
          </a:p>
          <a:p>
            <a:pPr lvl="1"/>
            <a:r>
              <a:rPr lang="en-US" sz="1400" dirty="0"/>
              <a:t>in addition to answering questions, can create text, code, images, music,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ChatGPT and similar tools are known as </a:t>
            </a:r>
          </a:p>
          <a:p>
            <a:pPr marL="9525" lvl="1"/>
            <a:endParaRPr lang="en-US" sz="1600" dirty="0"/>
          </a:p>
          <a:p>
            <a:pPr marL="295275" lvl="1" indent="-176213">
              <a:buFont typeface="Arial" panose="020B0604020202020204" pitchFamily="34" charset="0"/>
              <a:buChar char="•"/>
            </a:pPr>
            <a:r>
              <a:rPr lang="en-US" sz="1400" i="1" dirty="0"/>
              <a:t>Generative AI (GenAI) </a:t>
            </a:r>
            <a:r>
              <a:rPr lang="en-US" sz="1400" dirty="0"/>
              <a:t>since they use AI to generate answers, writing, or art</a:t>
            </a:r>
          </a:p>
          <a:p>
            <a:pPr marL="295275" lvl="1" indent="-1762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95275" lvl="1" indent="-176213">
              <a:buFont typeface="Arial" panose="020B0604020202020204" pitchFamily="34" charset="0"/>
              <a:buChar char="•"/>
            </a:pPr>
            <a:r>
              <a:rPr lang="en-US" sz="1400" i="1" dirty="0"/>
              <a:t>Large Language Models (LLM) </a:t>
            </a:r>
            <a:r>
              <a:rPr lang="en-US" sz="1400" dirty="0"/>
              <a:t>since they are trained on massive amounts of text and art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3790</TotalTime>
  <Words>1695</Words>
  <Application>Microsoft Macintosh PowerPoint</Application>
  <PresentationFormat>On-screen Show (4:3)</PresentationFormat>
  <Paragraphs>276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Artificial Intelligence</vt:lpstr>
      <vt:lpstr>Expert Systems</vt:lpstr>
      <vt:lpstr>Evolutionary Models</vt:lpstr>
      <vt:lpstr>Machine Learning</vt:lpstr>
      <vt:lpstr>Example: OCR</vt:lpstr>
      <vt:lpstr>Example: facial recognition</vt:lpstr>
      <vt:lpstr>Example: self-driving cars</vt:lpstr>
      <vt:lpstr>Example: chatbots</vt:lpstr>
      <vt:lpstr>AI in the workforce</vt:lpstr>
      <vt:lpstr>Neural Networks</vt:lpstr>
      <vt:lpstr>Computation via Artificial Neurons</vt:lpstr>
      <vt:lpstr>Generalization problem</vt:lpstr>
      <vt:lpstr>NN example</vt:lpstr>
      <vt:lpstr>NN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98</cp:revision>
  <cp:lastPrinted>1601-01-01T00:00:00Z</cp:lastPrinted>
  <dcterms:created xsi:type="dcterms:W3CDTF">2013-09-18T18:19:23Z</dcterms:created>
  <dcterms:modified xsi:type="dcterms:W3CDTF">2026-02-10T18:57:40Z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