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4" r:id="rId3"/>
    <p:sldId id="385" r:id="rId4"/>
    <p:sldId id="414" r:id="rId5"/>
    <p:sldId id="389" r:id="rId6"/>
    <p:sldId id="386" r:id="rId7"/>
    <p:sldId id="361" r:id="rId8"/>
    <p:sldId id="387" r:id="rId9"/>
    <p:sldId id="390" r:id="rId10"/>
    <p:sldId id="391" r:id="rId11"/>
    <p:sldId id="393" r:id="rId12"/>
    <p:sldId id="392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6" r:id="rId24"/>
    <p:sldId id="404" r:id="rId25"/>
    <p:sldId id="405" r:id="rId26"/>
    <p:sldId id="407" r:id="rId27"/>
    <p:sldId id="408" r:id="rId28"/>
    <p:sldId id="409" r:id="rId29"/>
    <p:sldId id="410" r:id="rId30"/>
    <p:sldId id="411" r:id="rId31"/>
    <p:sldId id="412" r:id="rId32"/>
    <p:sldId id="413" r:id="rId33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FF00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6"/>
    <p:restoredTop sz="94643"/>
  </p:normalViewPr>
  <p:slideViewPr>
    <p:cSldViewPr>
      <p:cViewPr>
        <p:scale>
          <a:sx n="69" d="100"/>
          <a:sy n="69" d="100"/>
        </p:scale>
        <p:origin x="1144" y="1304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B3596CF9-C548-B449-8EE0-6702C1D2F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2FC57FC-1621-C54B-8065-C78508C88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2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06DD-32FF-B247-9601-375A01231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94E7-ABD8-1F45-9F2F-B59C33356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61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79DE-3FF4-FA41-A16F-875931B70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B859-6147-4648-8D9B-9AA7051F8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04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BE17-2D78-C042-B3EE-FEEC9E54A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B0C2-D563-4149-AE7C-49BD60BCA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3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E6D8-B0E2-404F-924B-1B64701B4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8BB2-3141-EE4C-9B30-A81F9C55F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A8B82-D8F7-9640-A3F6-AEB8D8398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2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B15D-E9A3-C445-9174-DE4B1E42F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0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F877-2278-1440-8238-9D3AD676F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2AB74394-2852-8F4D-92D4-366AD092F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07" charset="0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585A2D-CCF6-B743-BB50-CF97EDABCFE4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r>
              <a:rPr lang="en-US" altLang="en-US" dirty="0">
                <a:solidFill>
                  <a:srgbClr val="FF0033"/>
                </a:solidFill>
              </a:rPr>
              <a:t/>
            </a: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</a:t>
            </a:r>
            <a:r>
              <a:rPr lang="en-US" altLang="en-US" sz="3200" dirty="0" smtClean="0">
                <a:solidFill>
                  <a:srgbClr val="FF0033"/>
                </a:solidFill>
              </a:rPr>
              <a:t>2018</a:t>
            </a:r>
            <a:endParaRPr lang="en-US" altLang="en-US" sz="3200" dirty="0">
              <a:solidFill>
                <a:srgbClr val="FF0033"/>
              </a:solidFill>
            </a:endParaRP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altLang="en-US" dirty="0">
                <a:ea typeface="ＭＳ Ｐゴシック" charset="-128"/>
              </a:rPr>
              <a:t>Python control statements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counter-driven </a:t>
            </a:r>
            <a:r>
              <a:rPr lang="en-US" altLang="en-US" dirty="0">
                <a:ea typeface="ＭＳ Ｐゴシック" charset="-128"/>
              </a:rPr>
              <a:t>repetition: for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conditional repetition: while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charset="-128"/>
              </a:rPr>
              <a:t>simulations &amp; </a:t>
            </a:r>
            <a:r>
              <a:rPr lang="en-US" altLang="en-US" dirty="0" smtClean="0">
                <a:ea typeface="ＭＳ Ｐゴシック" charset="-128"/>
              </a:rPr>
              <a:t>modeling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counters, sums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functions vs. methods</a:t>
            </a:r>
          </a:p>
          <a:p>
            <a:pPr lvl="2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Turtle, </a:t>
            </a:r>
            <a:r>
              <a:rPr lang="en-US" altLang="en-US" dirty="0" smtClean="0">
                <a:ea typeface="ＭＳ Ｐゴシック" charset="-128"/>
              </a:rPr>
              <a:t>Pixel, Image</a:t>
            </a:r>
            <a:endParaRPr lang="en-US" altLang="en-US" dirty="0" smtClean="0">
              <a:ea typeface="ＭＳ Ｐゴシック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ea typeface="ＭＳ Ｐゴシック" charset="-128"/>
              </a:rPr>
              <a:t>image manipulation</a:t>
            </a:r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endParaRPr lang="en-US" altLang="en-US" sz="1800" i="1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Generating a hailstone sequence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need to be able to distinguish between even and odd numbers</a:t>
            </a:r>
          </a:p>
          <a:p>
            <a:pPr lvl="1"/>
            <a:r>
              <a:rPr lang="en-US" altLang="en-US">
                <a:ea typeface="ＭＳ Ｐゴシック" charset="-128"/>
              </a:rPr>
              <a:t>recall the remainder operator, %</a:t>
            </a:r>
          </a:p>
          <a:p>
            <a:pPr lvl="1"/>
            <a:r>
              <a:rPr lang="en-US" altLang="en-US">
                <a:ea typeface="ＭＳ Ｐゴシック" charset="-128"/>
              </a:rPr>
              <a:t>(x % y) evaluates to the remainder after dividing x by 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thus, (x % 2) evaluates to 0 if x is even, 1 if x is odd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3C97F52-78B3-D54F-9DE8-73E8294223D8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562600"/>
            <a:ext cx="870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modify so that it also prints the length of the sequence</a:t>
            </a:r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750050" cy="1849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8A5C157-6491-544E-AFA6-2CEA38245858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Beware of "black holes"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702675" cy="1828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since while loops repeatedly execute as long as the loop test is true, infinite loops are possible (a.k.a. </a:t>
            </a:r>
            <a:r>
              <a:rPr lang="en-US" altLang="en-US" i="1">
                <a:ea typeface="ＭＳ Ｐゴシック" charset="-128"/>
              </a:rPr>
              <a:t>black hole</a:t>
            </a:r>
            <a:r>
              <a:rPr lang="en-US" altLang="en-US">
                <a:ea typeface="ＭＳ Ｐゴシック" charset="-128"/>
              </a:rPr>
              <a:t> loops)</a:t>
            </a:r>
          </a:p>
          <a:p>
            <a:pPr marL="0" indent="0">
              <a:lnSpc>
                <a:spcPct val="90000"/>
              </a:lnSpc>
            </a:pPr>
            <a:endParaRPr lang="en-US" altLang="en-US" sz="1400">
              <a:ea typeface="ＭＳ Ｐゴシック" charset="-128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791200" y="2362200"/>
            <a:ext cx="1752600" cy="469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PROBLEM?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85800" y="4114800"/>
            <a:ext cx="8702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spcBef>
                <a:spcPct val="0"/>
              </a:spcBef>
            </a:pPr>
            <a:r>
              <a:rPr lang="en-US" altLang="en-US" dirty="0"/>
              <a:t>a necessary condition for loop termination is that some value relevant to the loop test must change inside the loop</a:t>
            </a:r>
          </a:p>
          <a:p>
            <a:pPr lvl="2"/>
            <a:r>
              <a:rPr lang="en-US" altLang="en-US" dirty="0"/>
              <a:t>in the above example, </a:t>
            </a:r>
            <a:r>
              <a:rPr lang="en-US" altLang="en-US" sz="1600" dirty="0">
                <a:latin typeface="Courier New" charset="0"/>
              </a:rPr>
              <a:t>flip </a:t>
            </a:r>
            <a:r>
              <a:rPr lang="en-US" altLang="en-US" dirty="0"/>
              <a:t>doesn't change inside the loop</a:t>
            </a:r>
          </a:p>
          <a:p>
            <a:pPr lvl="3">
              <a:buFont typeface="Wingdings" charset="2"/>
              <a:buChar char="à"/>
            </a:pPr>
            <a:r>
              <a:rPr lang="en-US" altLang="en-US" dirty="0">
                <a:latin typeface="Arial Narrow" charset="0"/>
                <a:sym typeface="Wingdings" charset="2"/>
              </a:rPr>
              <a:t>if the test succeeds once, it succeeds forever!</a:t>
            </a:r>
          </a:p>
          <a:p>
            <a:pPr lvl="2">
              <a:buFont typeface="Wingdings" charset="2"/>
              <a:buChar char="à"/>
            </a:pPr>
            <a:endParaRPr lang="en-US" altLang="en-US" sz="800" dirty="0"/>
          </a:p>
          <a:p>
            <a:pPr lvl="1"/>
            <a:r>
              <a:rPr lang="en-US" altLang="en-US" dirty="0"/>
              <a:t>is it a sufficient condition?  that is, does changing a variable from the loop test guarantee termination?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685800" y="6096000"/>
            <a:ext cx="8702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4161750" indent="-241617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2"/>
            <a:r>
              <a:rPr lang="en-US" altLang="en-US"/>
              <a:t>NO – "With great power comes great responsibility."</a:t>
            </a:r>
          </a:p>
          <a:p>
            <a:pPr lvl="2"/>
            <a:endParaRPr lang="en-US" altLang="en-US" sz="1100"/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 Narrow" charset="0"/>
              </a:rPr>
              <a:t>fix to above function?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71703"/>
            <a:ext cx="3124200" cy="1890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Example: Pig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Pig is a 2-player dice game in which the players take turns rolling a die. </a:t>
            </a:r>
          </a:p>
          <a:p>
            <a:r>
              <a:rPr lang="en-US" altLang="en-US" dirty="0">
                <a:ea typeface="ＭＳ Ｐゴシック" charset="-128"/>
              </a:rPr>
              <a:t>On a given turn, a player rolls until either </a:t>
            </a:r>
          </a:p>
          <a:p>
            <a:pPr marL="681038" lvl="1" indent="-227013">
              <a:buFont typeface="Arial Narrow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he/she rolls a 1, in which case his/her turn is over and no points are awarded, or </a:t>
            </a:r>
          </a:p>
          <a:p>
            <a:pPr marL="681038" lvl="1" indent="-227013">
              <a:buFont typeface="Arial Narrow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he/she chooses to hold, in which case the sum of the rolls from that player's turn are added to his/her score. </a:t>
            </a:r>
          </a:p>
          <a:p>
            <a:r>
              <a:rPr lang="en-US" altLang="en-US" dirty="0">
                <a:ea typeface="ＭＳ Ｐゴシック" charset="-128"/>
              </a:rPr>
              <a:t>The winner of the game is the first player to reach 100 points.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for example: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SCORE = 0 to start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TURN 1: rolls 5, 2, 4, 6, holds </a:t>
            </a:r>
            <a:r>
              <a:rPr lang="en-US" altLang="en-US" dirty="0">
                <a:ea typeface="ＭＳ Ｐゴシック" charset="-128"/>
                <a:sym typeface="Wingdings" charset="2"/>
              </a:rPr>
              <a:t> SCORE 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+=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17 </a:t>
            </a:r>
            <a:r>
              <a:rPr lang="en-US" altLang="en-US" dirty="0" smtClean="0">
                <a:ea typeface="ＭＳ Ｐゴシック" charset="-128"/>
                <a:sym typeface="Wingdings"/>
              </a:rPr>
              <a:t>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17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TURN 2: rolls 4, 1, done  SCORE 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+=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0 </a:t>
            </a:r>
            <a:r>
              <a:rPr lang="en-US" altLang="en-US" dirty="0" smtClean="0">
                <a:ea typeface="ＭＳ Ｐゴシック" charset="-128"/>
                <a:sym typeface="Wingdings"/>
              </a:rPr>
              <a:t>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17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TURN 3: rolls 6, 2, 3, hold  SCORE 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+=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11 </a:t>
            </a:r>
            <a:r>
              <a:rPr lang="en-US" altLang="en-US" dirty="0" smtClean="0">
                <a:ea typeface="ＭＳ Ｐゴシック" charset="-128"/>
                <a:sym typeface="Wingdings"/>
              </a:rPr>
              <a:t></a:t>
            </a:r>
            <a:r>
              <a:rPr lang="en-US" altLang="en-US" dirty="0" smtClean="0">
                <a:ea typeface="ＭＳ Ｐゴシック" charset="-128"/>
                <a:sym typeface="Wingdings" charset="2"/>
              </a:rPr>
              <a:t> </a:t>
            </a:r>
            <a:r>
              <a:rPr lang="en-US" altLang="en-US" dirty="0">
                <a:ea typeface="ＭＳ Ｐゴシック" charset="-128"/>
                <a:sym typeface="Wingdings" charset="2"/>
              </a:rPr>
              <a:t>28</a:t>
            </a:r>
          </a:p>
          <a:p>
            <a:pPr marL="681038" lvl="1" indent="-227013">
              <a:buFont typeface="Wingdings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…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0A79651-F74B-7444-9DD9-504958942A6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94000"/>
            <a:ext cx="7378700" cy="299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we want to simulate Pig to determine the best strategy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i.e., determine the optimal cutoff such that you should keep rolling until the score for a round reaches the cutoff, then hold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i.e., what is the optimal cutoff that minimizes the expected number of turns 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dirty="0">
                <a:ea typeface="ＭＳ Ｐゴシック" charset="-128"/>
              </a:rPr>
              <a:t>	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95CA6C-0CF8-8148-BB4E-6144D59B446B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7" name="Bent Arrow 6"/>
          <p:cNvSpPr/>
          <p:nvPr/>
        </p:nvSpPr>
        <p:spPr bwMode="auto">
          <a:xfrm flipH="1">
            <a:off x="2895600" y="3733800"/>
            <a:ext cx="5181600" cy="609600"/>
          </a:xfrm>
          <a:prstGeom prst="bentArrow">
            <a:avLst>
              <a:gd name="adj1" fmla="val 10828"/>
              <a:gd name="adj2" fmla="val 23110"/>
              <a:gd name="adj3" fmla="val 25000"/>
              <a:gd name="adj4" fmla="val 43750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 Narrow" pitchFamily="-107" charset="0"/>
              <a:ea typeface="+mn-ea"/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867400" y="4343400"/>
            <a:ext cx="3505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why is roll set to 0 before the loop?  why not set it to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roll_die</a:t>
            </a:r>
            <a:r>
              <a:rPr lang="en-US" altLang="en-US" sz="2000" dirty="0" smtClean="0">
                <a:solidFill>
                  <a:srgbClr val="FF0000"/>
                </a:solidFill>
              </a:rPr>
              <a:t>(6</a:t>
            </a:r>
            <a:r>
              <a:rPr lang="en-US" altLang="en-US" sz="20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867400"/>
            <a:ext cx="8702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modify the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/>
                <a:ea typeface="ＭＳ Ｐゴシック" pitchFamily="-107" charset="-128"/>
                <a:cs typeface="Courier New"/>
              </a:rPr>
              <a:t>pig_turn</a:t>
            </a:r>
            <a:r>
              <a:rPr lang="en-US" sz="2000" kern="0" dirty="0" smtClean="0">
                <a:solidFill>
                  <a:schemeClr val="accent2"/>
                </a:solidFill>
                <a:latin typeface="Courier New"/>
                <a:ea typeface="ＭＳ Ｐゴシック" pitchFamily="-107" charset="-128"/>
                <a:cs typeface="Courier New"/>
              </a:rPr>
              <a:t>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function so that it returns the score for the round (as opposed to printing rolls/scores)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1D7317-4443-6846-99E8-221C7993BF2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447800"/>
            <a:ext cx="870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EXERCISE: define a </a:t>
            </a:r>
            <a:r>
              <a:rPr lang="en-US" sz="2000" dirty="0" err="1" smtClean="0">
                <a:solidFill>
                  <a:schemeClr val="accent2"/>
                </a:solidFill>
                <a:latin typeface="Courier New"/>
                <a:ea typeface="ＭＳ Ｐゴシック" pitchFamily="-107" charset="-128"/>
                <a:cs typeface="Courier New"/>
              </a:rPr>
              <a:t>pig_game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function that simulates a Pig game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has 1 input, the cutoff value for each turn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it repeatedly calls the </a:t>
            </a:r>
            <a:r>
              <a:rPr lang="en-US" sz="1800" kern="0" dirty="0" err="1" smtClean="0">
                <a:latin typeface="Courier New"/>
                <a:ea typeface="ＭＳ Ｐゴシック" pitchFamily="-107" charset="-128"/>
                <a:cs typeface="Courier New"/>
              </a:rPr>
              <a:t>pig_turn</a:t>
            </a:r>
            <a:r>
              <a:rPr lang="en-US" sz="1800" kern="0" dirty="0" smtClean="0">
                <a:latin typeface="Courier New"/>
                <a:ea typeface="ＭＳ Ｐゴシック" pitchFamily="-107" charset="-128"/>
                <a:cs typeface="Courier New"/>
              </a:rPr>
              <a:t>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function, totaling up the score for each turn (and displaying the turn # and updated score)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it stops when the score total reaches 100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4682"/>
            <a:ext cx="1112462" cy="23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504682"/>
            <a:ext cx="1061230" cy="2100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04682"/>
            <a:ext cx="1068549" cy="3505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6F3A7BB-2A9C-394A-9727-F4AB2BAC806A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447800"/>
            <a:ext cx="8702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what can we conclude from running several experiments?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Simulation 1: a cutoff of 15 yields a game of </a:t>
            </a: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16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turns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Simulation 2: a cutoff of 20 yields a game of </a:t>
            </a: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14 turns</a:t>
            </a:r>
            <a:endParaRPr lang="en-US" sz="2000" kern="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can we conclude that a cutoff of </a:t>
            </a: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20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is </a:t>
            </a: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better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than a cutoff of </a:t>
            </a:r>
            <a:r>
              <a:rPr lang="en-US" sz="2000" kern="0" dirty="0" smtClean="0">
                <a:latin typeface="+mn-lt"/>
                <a:ea typeface="ＭＳ Ｐゴシック" pitchFamily="-107" charset="-128"/>
                <a:cs typeface="ＭＳ Ｐゴシック" pitchFamily="-107" charset="-128"/>
              </a:rPr>
              <a:t>15?</a:t>
            </a:r>
            <a:endParaRPr lang="en-US" sz="2000" kern="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3810000"/>
            <a:ext cx="8702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because of the randomness of the die, there can be wide variability in the simulations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note: a single roll of a die is unpredictable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however: given a </a:t>
            </a: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large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number of die rolls, the distribution of the rolls can be predicted (since each die face is equally likely, each should appear ~ 1/6 of time)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i="1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Law of Large Numbers </a:t>
            </a:r>
            <a:r>
              <a:rPr lang="en-US" sz="2000" kern="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states that as the number of repetitions increases to ∞, the percentages should get closer and closer to the expected values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2000" kern="0" dirty="0">
              <a:latin typeface="+mn-lt"/>
              <a:ea typeface="ＭＳ Ｐゴシック" pitchFamily="-107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Pig simulation (cont.)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2578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in order to draw reasonable conclusions, will need to perform many experiments and average the results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EXERCISE: modify the </a:t>
            </a:r>
            <a:r>
              <a:rPr lang="en-US" altLang="en-US" sz="2000" dirty="0" err="1" smtClean="0">
                <a:latin typeface="Courier New" charset="0"/>
                <a:ea typeface="ＭＳ Ｐゴシック" charset="-128"/>
              </a:rPr>
              <a:t>pig_game</a:t>
            </a:r>
            <a:r>
              <a:rPr lang="en-US" altLang="en-US" sz="2000" dirty="0" smtClean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 so that it returns the number of turns (as opposed to printing turns/scores)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EXERCISE: define a </a:t>
            </a:r>
            <a:r>
              <a:rPr lang="en-US" altLang="en-US" sz="2000" dirty="0" err="1" smtClean="0">
                <a:latin typeface="Courier New" charset="0"/>
                <a:ea typeface="ＭＳ Ｐゴシック" charset="-128"/>
              </a:rPr>
              <a:t>pig_stats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 that simulates numerous games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has 2 inputs, the number of games and the cutoff value for each turn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it repeatedly calls the </a:t>
            </a:r>
            <a:r>
              <a:rPr lang="en-US" altLang="en-US" sz="1800" dirty="0" err="1" smtClean="0">
                <a:latin typeface="Courier New" charset="0"/>
                <a:ea typeface="ＭＳ Ｐゴシック" charset="-128"/>
              </a:rPr>
              <a:t>pig_game</a:t>
            </a:r>
            <a:r>
              <a:rPr lang="en-US" altLang="en-US" sz="1800" dirty="0" smtClean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function the specified number of times, totaling up the number of turns for each game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it returns the average number of turns over all the games</a:t>
            </a:r>
          </a:p>
          <a:p>
            <a:pPr marL="800100" lvl="1" indent="-342900"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QUESTION: what is the optimal cutoff that minimizes the number of turns</a:t>
            </a:r>
          </a:p>
          <a:p>
            <a:pPr marL="800100" lvl="1" indent="-342900"/>
            <a:r>
              <a:rPr lang="en-US" altLang="en-US" dirty="0">
                <a:ea typeface="ＭＳ Ｐゴシック" charset="-128"/>
              </a:rPr>
              <a:t>how many games do you need to simulate in order to be confident in your answer?</a:t>
            </a:r>
          </a:p>
          <a:p>
            <a:endParaRPr lang="en-US" altLang="en-US" dirty="0">
              <a:ea typeface="ＭＳ Ｐゴシック" charset="-128"/>
            </a:endParaRPr>
          </a:p>
          <a:p>
            <a:pPr marL="800100" lvl="1" indent="-342900"/>
            <a:endParaRPr lang="en-US" altLang="en-US" dirty="0">
              <a:ea typeface="ＭＳ Ｐゴシック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3ED4C3-9D0F-2C49-89FA-D789F308450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Control summary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if statements provide for conditional execution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make choices in the code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is based on a Boolean (True/False) test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1-way: if (with no else) 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2-way: if-else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multi-way: cascading if-else, if-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-…-</a:t>
            </a:r>
            <a:r>
              <a:rPr lang="en-US" altLang="en-US" dirty="0" err="1">
                <a:ea typeface="ＭＳ Ｐゴシック" charset="-128"/>
              </a:rPr>
              <a:t>elif</a:t>
            </a:r>
            <a:r>
              <a:rPr lang="en-US" altLang="en-US" dirty="0">
                <a:ea typeface="ＭＳ Ｐゴシック" charset="-128"/>
              </a:rPr>
              <a:t>-else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for loops provide for counter-driven repetition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repeat a task a set number of times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utilizes the range function </a:t>
            </a:r>
            <a:r>
              <a:rPr lang="en-US" altLang="en-US" dirty="0" smtClean="0">
                <a:ea typeface="ＭＳ Ｐゴシック" charset="-128"/>
              </a:rPr>
              <a:t>(or, in rare cases, a specific sequence of values)</a:t>
            </a:r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while loops provide for conditional repetition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when you need to repeat a task but you don't know how many times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control is based on a Boolean (True/False) test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 long as test continues to be True, the indented code will be executed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beware of infinite (black hole) loops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72DE88E-C099-FA43-B8E8-DFE9D3A6D08D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unctions vs.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you call a function by specifying the name and any inputs in parentheses</a:t>
            </a:r>
          </a:p>
          <a:p>
            <a:endParaRPr lang="en-US" sz="1400" dirty="0" smtClean="0"/>
          </a:p>
          <a:p>
            <a:pPr lvl="2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("12")    float("34.5")   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(300)    abs(-4)</a:t>
            </a:r>
          </a:p>
          <a:p>
            <a:pPr lvl="2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1800" dirty="0" smtClean="0">
                <a:ea typeface="Courier New" charset="0"/>
                <a:cs typeface="Courier New" charset="0"/>
              </a:rPr>
              <a:t>if the function is defined in a module, use . to specify the module</a:t>
            </a:r>
          </a:p>
          <a:p>
            <a:endParaRPr lang="en-US" sz="1400" dirty="0"/>
          </a:p>
          <a:p>
            <a:pPr lvl="2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math.sqrt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(36)   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random.randint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(1, 6)</a:t>
            </a:r>
          </a:p>
          <a:p>
            <a:pPr lvl="2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however, turtles were different</a:t>
            </a:r>
          </a:p>
          <a:p>
            <a:endParaRPr lang="en-US" sz="1400" dirty="0"/>
          </a:p>
          <a:p>
            <a:pPr lvl="2"/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import turtle</a:t>
            </a:r>
          </a:p>
          <a:p>
            <a:pPr lvl="2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alex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turtle.Turtle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2"/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alex.forward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(20)</a:t>
            </a: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US" sz="1800" dirty="0"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4290298"/>
            <a:ext cx="3886200" cy="2369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Turtle is a new data  type known as a </a:t>
            </a:r>
            <a:r>
              <a:rPr lang="en-US" sz="2000" i="1" dirty="0" smtClean="0">
                <a:solidFill>
                  <a:srgbClr val="FF0000"/>
                </a:solidFill>
              </a:rPr>
              <a:t>class</a:t>
            </a:r>
            <a:r>
              <a:rPr lang="en-US" sz="2000" dirty="0" smtClean="0">
                <a:solidFill>
                  <a:srgbClr val="FF0000"/>
                </a:solidFill>
              </a:rPr>
              <a:t> (more details later)</a:t>
            </a:r>
          </a:p>
          <a:p>
            <a:pPr marL="458787" indent="-342900">
              <a:buFont typeface="Wingdings" charset="2"/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values of a class are known as </a:t>
            </a:r>
            <a:r>
              <a:rPr lang="en-US" sz="1800" i="1" dirty="0" smtClean="0">
                <a:solidFill>
                  <a:srgbClr val="FF0000"/>
                </a:solidFill>
              </a:rPr>
              <a:t>objects</a:t>
            </a:r>
          </a:p>
          <a:p>
            <a:pPr marL="458787" indent="-342900">
              <a:buFont typeface="Wingdings" charset="2"/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each object automatically has functions associated with it</a:t>
            </a:r>
          </a:p>
          <a:p>
            <a:pPr marL="458787" indent="-342900">
              <a:buFont typeface="Wingdings" charset="2"/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these special functions, called </a:t>
            </a:r>
            <a:r>
              <a:rPr lang="en-US" sz="1800" i="1" dirty="0" smtClean="0">
                <a:solidFill>
                  <a:srgbClr val="FF0000"/>
                </a:solidFill>
              </a:rPr>
              <a:t>methods</a:t>
            </a:r>
            <a:r>
              <a:rPr lang="en-US" sz="1800" dirty="0" smtClean="0">
                <a:solidFill>
                  <a:srgbClr val="FF0000"/>
                </a:solidFill>
              </a:rPr>
              <a:t>, are called by specifying </a:t>
            </a:r>
          </a:p>
          <a:p>
            <a:pPr marL="115887"/>
            <a:r>
              <a:rPr lang="en-US" sz="1800" dirty="0" smtClean="0">
                <a:solidFill>
                  <a:srgbClr val="FF0000"/>
                </a:solidFill>
              </a:rPr>
              <a:t>          </a:t>
            </a:r>
            <a:r>
              <a:rPr lang="en-US" sz="1600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object.func</a:t>
            </a:r>
            <a:r>
              <a:rPr lang="en-US" sz="16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(. . .)</a:t>
            </a:r>
            <a:endParaRPr lang="en-US" sz="16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05000"/>
          </a:xfrm>
        </p:spPr>
        <p:txBody>
          <a:bodyPr/>
          <a:lstStyle/>
          <a:p>
            <a:r>
              <a:rPr lang="en-US" dirty="0" smtClean="0"/>
              <a:t>the online book provides a pair of classes that are useful for manipulating images: Pixel &amp; Image</a:t>
            </a:r>
          </a:p>
          <a:p>
            <a:endParaRPr lang="en-US" dirty="0"/>
          </a:p>
          <a:p>
            <a:r>
              <a:rPr lang="en-US" dirty="0" smtClean="0"/>
              <a:t>first, some background on image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5800" y="3200400"/>
            <a:ext cx="43434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2000" kern="0" dirty="0" smtClean="0">
                <a:latin typeface="+mn-lt"/>
              </a:rPr>
              <a:t>images </a:t>
            </a:r>
            <a:r>
              <a:rPr lang="en-US" sz="2000" kern="0" dirty="0">
                <a:latin typeface="+mn-lt"/>
              </a:rPr>
              <a:t>are stored using a variety of formats and compression techniques</a:t>
            </a:r>
          </a:p>
          <a:p>
            <a:pPr marL="4000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2000" kern="0" dirty="0">
                <a:latin typeface="+mn-lt"/>
              </a:rPr>
              <a:t>the simplest representation is a </a:t>
            </a:r>
            <a:r>
              <a:rPr lang="en-US" sz="2000" i="1" kern="0" dirty="0">
                <a:latin typeface="+mn-lt"/>
              </a:rPr>
              <a:t>bitmap</a:t>
            </a:r>
          </a:p>
          <a:p>
            <a:pPr marL="4000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2000" kern="0" dirty="0">
                <a:latin typeface="+mn-lt"/>
              </a:rPr>
              <a:t>bitmaps partition an image into a grid of picture elements, called </a:t>
            </a:r>
            <a:r>
              <a:rPr lang="en-US" sz="2000" i="1" kern="0" dirty="0">
                <a:latin typeface="+mn-lt"/>
              </a:rPr>
              <a:t>pixels</a:t>
            </a:r>
            <a:r>
              <a:rPr lang="en-US" sz="2000" kern="0" dirty="0">
                <a:latin typeface="+mn-lt"/>
              </a:rPr>
              <a:t>, and then convert each pixel into a bit </a:t>
            </a:r>
            <a:r>
              <a:rPr lang="en-US" sz="2000" kern="0" dirty="0" smtClean="0">
                <a:latin typeface="+mn-lt"/>
              </a:rPr>
              <a:t>pattern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74332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51400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2000" kern="0" dirty="0" smtClean="0"/>
              <a:t>resolutions refers to the number of pixels per square inch (more pixels </a:t>
            </a:r>
            <a:r>
              <a:rPr lang="en-US" sz="2000" kern="0" dirty="0" smtClean="0">
                <a:sym typeface="Wingdings"/>
              </a:rPr>
              <a:t> higher resolution  more storage)</a:t>
            </a:r>
            <a:endParaRPr lang="en-US" sz="200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812" y="5614802"/>
            <a:ext cx="901700" cy="914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73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Repetition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2766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an if statement provides for conditional execution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make a choice between alternatives, choose which (if any to execute)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if we want to repeatedly execute a block of code, need a loop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loops can be counter-driven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e.g., roll a die 10 times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loops can be condition-driven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e.g., roll dice until doubles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18FDE06-5E64-EA44-84E6-9A5E7FA8BB99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320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176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724400"/>
            <a:ext cx="8702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simplest type of Python loop is a </a:t>
            </a:r>
            <a:r>
              <a:rPr lang="en-US" i="1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counter-driven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for loop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kern="0" dirty="0">
              <a:solidFill>
                <a:schemeClr val="accent2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800" kern="0" dirty="0">
                <a:latin typeface="Courier New"/>
                <a:ea typeface="ＭＳ Ｐゴシック" pitchFamily="-107" charset="-128"/>
                <a:cs typeface="Courier New"/>
              </a:rPr>
              <a:t>for </a:t>
            </a:r>
            <a:r>
              <a:rPr lang="en-US" sz="1800" kern="0" dirty="0" err="1">
                <a:latin typeface="Courier New"/>
                <a:ea typeface="ＭＳ Ｐゴシック" pitchFamily="-107" charset="-128"/>
                <a:cs typeface="Courier New"/>
              </a:rPr>
              <a:t>i</a:t>
            </a:r>
            <a:r>
              <a:rPr lang="en-US" sz="1800" kern="0" dirty="0">
                <a:latin typeface="Courier New"/>
                <a:ea typeface="ＭＳ Ｐゴシック" pitchFamily="-107" charset="-128"/>
                <a:cs typeface="Courier New"/>
              </a:rPr>
              <a:t> in </a:t>
            </a:r>
            <a:r>
              <a:rPr lang="en-US" sz="1800" kern="0" dirty="0" err="1">
                <a:latin typeface="Courier New"/>
                <a:ea typeface="ＭＳ Ｐゴシック" pitchFamily="-107" charset="-128"/>
                <a:cs typeface="Courier New"/>
              </a:rPr>
              <a:t>range(NUM_REPS</a:t>
            </a:r>
            <a:r>
              <a:rPr lang="en-US" sz="1800" kern="0" dirty="0">
                <a:latin typeface="Courier New"/>
                <a:ea typeface="ＭＳ Ｐゴシック" pitchFamily="-107" charset="-128"/>
                <a:cs typeface="Courier New"/>
              </a:rPr>
              <a:t>):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1800" kern="0" dirty="0">
                <a:latin typeface="Courier New"/>
                <a:ea typeface="ＭＳ Ｐゴシック" pitchFamily="-107" charset="-128"/>
                <a:cs typeface="Courier New"/>
              </a:rPr>
              <a:t>	STATEMENTS_TO_BE_REPEATED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formats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E8C91743-2DCB-AF43-A5F9-7524522649F7}" type="slidenum">
              <a:rPr lang="en-US" altLang="en-US" sz="1400">
                <a:solidFill>
                  <a:srgbClr val="FF0033"/>
                </a:solidFill>
              </a:rPr>
              <a:pPr/>
              <a:t>20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rgbClr val="3333CC"/>
                </a:solidFill>
              </a:rPr>
              <a:t>when creating a bitmap of a color image, more than one bit is required to represent each pixel</a:t>
            </a:r>
          </a:p>
          <a:p>
            <a:pPr lvl="1" eaLnBrk="1" hangingPunct="1"/>
            <a:r>
              <a:rPr lang="en-US" altLang="en-US" sz="1800"/>
              <a:t>the most common system is to translate each pixel into a 24 bit code, known as its </a:t>
            </a:r>
            <a:r>
              <a:rPr lang="en-US" altLang="en-US" sz="1800" i="1"/>
              <a:t>RGB value</a:t>
            </a:r>
            <a:r>
              <a:rPr lang="en-US" altLang="en-US" sz="1800"/>
              <a:t>: 8 bits to represent the intensity of each red/green/blue component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286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4191000"/>
            <a:ext cx="868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altLang="en-US" sz="2000">
                <a:solidFill>
                  <a:srgbClr val="3333CC"/>
                </a:solidFill>
              </a:rPr>
              <a:t>common image formats implement various compression techniques to reduce storage size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800"/>
              <a:t>GIF (Graphics Interchange Format)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p"/>
            </a:pPr>
            <a:r>
              <a:rPr lang="en-US" altLang="en-US" sz="1800"/>
              <a:t>a </a:t>
            </a:r>
            <a:r>
              <a:rPr lang="en-US" altLang="en-US" sz="1800" i="1"/>
              <a:t>lossless</a:t>
            </a:r>
            <a:r>
              <a:rPr lang="en-US" altLang="en-US" sz="1800"/>
              <a:t> format, meaning no information is lost in the compression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p"/>
            </a:pPr>
            <a:r>
              <a:rPr lang="en-US" altLang="en-US" sz="1800"/>
              <a:t>commonly used for precise pictures, such as line drawings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800"/>
              <a:t>PNG(Portable Network Graphics)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p"/>
            </a:pPr>
            <a:r>
              <a:rPr lang="en-US" altLang="en-US" sz="1800"/>
              <a:t>more modern alternative to GIF - more colors, 10-50% more compact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800"/>
              <a:t>JPEG (Joint Photographic Experts Group)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p"/>
            </a:pPr>
            <a:r>
              <a:rPr lang="en-US" altLang="en-US" sz="1800"/>
              <a:t>a </a:t>
            </a:r>
            <a:r>
              <a:rPr lang="en-US" altLang="en-US" sz="1800" i="1"/>
              <a:t>lossy</a:t>
            </a:r>
            <a:r>
              <a:rPr lang="en-US" altLang="en-US" sz="1800"/>
              <a:t> format, so the compression is not fully reversible (but more efficient)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p"/>
            </a:pPr>
            <a:r>
              <a:rPr lang="en-US" altLang="en-US" sz="1800"/>
              <a:t>commonly used for photographs</a:t>
            </a:r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978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and Image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2" y="1219199"/>
            <a:ext cx="2971798" cy="2936171"/>
          </a:xfrm>
        </p:spPr>
        <p:txBody>
          <a:bodyPr/>
          <a:lstStyle/>
          <a:p>
            <a:pPr marL="17463" indent="0"/>
            <a:r>
              <a:rPr lang="en-US" dirty="0"/>
              <a:t>t</a:t>
            </a:r>
            <a:r>
              <a:rPr lang="en-US" dirty="0" smtClean="0"/>
              <a:t>he author provides classes for representing pixels and images</a:t>
            </a:r>
          </a:p>
          <a:p>
            <a:pPr marL="17463" indent="0"/>
            <a:endParaRPr lang="en-US" dirty="0"/>
          </a:p>
          <a:p>
            <a:pPr marL="17463" indent="0"/>
            <a:r>
              <a:rPr lang="en-US" dirty="0" smtClean="0"/>
              <a:t>see chapter 8.10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4" y="1237861"/>
            <a:ext cx="5439014" cy="2917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3" y="4285861"/>
            <a:ext cx="5753878" cy="2868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./_images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2375683" cy="25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image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5029200" cy="213702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interactive book has several images you can choose from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nce you create an image, you can</a:t>
            </a:r>
            <a:r>
              <a:rPr lang="mr-IN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get its dimensions</a:t>
            </a:r>
          </a:p>
          <a:p>
            <a:pPr lvl="2"/>
            <a:r>
              <a:rPr lang="en-US" dirty="0" smtClean="0"/>
              <a:t>get </a:t>
            </a:r>
            <a:r>
              <a:rPr lang="en-US" dirty="0" smtClean="0"/>
              <a:t>the RGB </a:t>
            </a:r>
            <a:r>
              <a:rPr lang="en-US" dirty="0" smtClean="0"/>
              <a:t>for a specific pixel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75" y="301371"/>
            <a:ext cx="2628900" cy="3207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99744"/>
            <a:ext cx="8610600" cy="26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8382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traverse a 2-dimensional structure (such as an image), need nested loops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94508"/>
            <a:ext cx="3327400" cy="412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92" y="2209800"/>
            <a:ext cx="3365500" cy="414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6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219199"/>
            <a:ext cx="6873875" cy="4419601"/>
          </a:xfrm>
        </p:spPr>
        <p:txBody>
          <a:bodyPr/>
          <a:lstStyle/>
          <a:p>
            <a:r>
              <a:rPr lang="en-US" dirty="0" smtClean="0"/>
              <a:t>can similarly go through the rows and columns of an image</a:t>
            </a:r>
          </a:p>
          <a:p>
            <a:pPr lvl="1"/>
            <a:r>
              <a:rPr lang="en-US" dirty="0" smtClean="0"/>
              <a:t># of rows is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img.getHeight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dirty="0" smtClean="0"/>
              <a:t># of cols is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img.getWidth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for row in range(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img.getHeight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()):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for col in range(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img.getWidth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()):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    p =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img.getPixel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(col, row)</a:t>
            </a: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     #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determine RGB value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of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newpixel</a:t>
            </a:r>
            <a:endParaRPr lang="en-US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18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img.setPixel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(col, row,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newpixel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2" descr="./_images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63" y="516294"/>
            <a:ext cx="1897637" cy="19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get a photo negative effect, invert each </a:t>
            </a:r>
            <a:r>
              <a:rPr lang="en-US" dirty="0" smtClean="0"/>
              <a:t>RGB</a:t>
            </a:r>
            <a:r>
              <a:rPr lang="en-US" dirty="0" smtClean="0"/>
              <a:t>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e.g., (0, 0, 0) </a:t>
            </a:r>
            <a:r>
              <a:rPr lang="en-US" dirty="0" smtClean="0">
                <a:sym typeface="Wingdings"/>
              </a:rPr>
              <a:t> (255, 255, 255)	(100, 0, 100)  (155, 255, 155)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513099"/>
            <a:ext cx="7162800" cy="415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make an image grayscale, assign each </a:t>
            </a:r>
            <a:r>
              <a:rPr lang="en-US" dirty="0" smtClean="0"/>
              <a:t>RGB</a:t>
            </a:r>
            <a:r>
              <a:rPr lang="en-US" dirty="0" smtClean="0"/>
              <a:t> </a:t>
            </a:r>
            <a:r>
              <a:rPr lang="en-US" dirty="0" smtClean="0"/>
              <a:t>value to the average</a:t>
            </a:r>
          </a:p>
          <a:p>
            <a:pPr lvl="1"/>
            <a:r>
              <a:rPr lang="en-US" dirty="0" smtClean="0"/>
              <a:t>e.g., (40, 120, 200) </a:t>
            </a:r>
            <a:r>
              <a:rPr lang="en-US" dirty="0" smtClean="0">
                <a:sym typeface="Wingdings"/>
              </a:rPr>
              <a:t> (120, 120, 120)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54" y="2406039"/>
            <a:ext cx="7908246" cy="42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&amp;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702675" cy="3429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make an image black &amp; white, for each pixel:</a:t>
            </a:r>
          </a:p>
          <a:p>
            <a:pPr lvl="1"/>
            <a:r>
              <a:rPr lang="en-US" dirty="0" smtClean="0"/>
              <a:t>calculate the average </a:t>
            </a:r>
            <a:r>
              <a:rPr lang="en-US" dirty="0" smtClean="0"/>
              <a:t>RGB</a:t>
            </a:r>
            <a:r>
              <a:rPr lang="en-US" dirty="0" smtClean="0"/>
              <a:t> </a:t>
            </a:r>
            <a:r>
              <a:rPr lang="en-US" dirty="0" smtClean="0"/>
              <a:t>value </a:t>
            </a:r>
            <a:r>
              <a:rPr lang="mr-IN" dirty="0" smtClean="0"/>
              <a:t>–</a:t>
            </a:r>
            <a:r>
              <a:rPr lang="en-US" dirty="0" smtClean="0"/>
              <a:t> same as with grayscale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avg</a:t>
            </a:r>
            <a:r>
              <a:rPr lang="en-US" dirty="0" smtClean="0"/>
              <a:t> &lt; 128 </a:t>
            </a:r>
            <a:r>
              <a:rPr lang="en-US" dirty="0" smtClean="0">
                <a:sym typeface="Wingdings"/>
              </a:rPr>
              <a:t> (0,0,0)</a:t>
            </a:r>
          </a:p>
          <a:p>
            <a:pPr lvl="1"/>
            <a:r>
              <a:rPr lang="en-US" dirty="0" smtClean="0">
                <a:sym typeface="Wingdings"/>
              </a:rPr>
              <a:t>if </a:t>
            </a:r>
            <a:r>
              <a:rPr lang="en-US" dirty="0" err="1" smtClean="0">
                <a:sym typeface="Wingdings"/>
              </a:rPr>
              <a:t>avg</a:t>
            </a:r>
            <a:r>
              <a:rPr lang="en-US" dirty="0" smtClean="0">
                <a:sym typeface="Wingdings"/>
              </a:rPr>
              <a:t> &gt;= 128  (255,255,255)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/>
              <a:t>EXERCISE: modify the code (chapter 10.8, </a:t>
            </a:r>
            <a:r>
              <a:rPr lang="en-US" dirty="0" err="1" smtClean="0"/>
              <a:t>ActiveCode</a:t>
            </a:r>
            <a:r>
              <a:rPr lang="en-US" dirty="0" smtClean="0"/>
              <a:t>: 4) to convert the image to black &amp; white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1524000"/>
          </a:xfrm>
        </p:spPr>
        <p:txBody>
          <a:bodyPr/>
          <a:lstStyle/>
          <a:p>
            <a:r>
              <a:rPr lang="en-US" dirty="0" smtClean="0"/>
              <a:t>what will the following code do?</a:t>
            </a:r>
          </a:p>
          <a:p>
            <a:pPr lvl="1"/>
            <a:r>
              <a:rPr lang="en-US" dirty="0" smtClean="0"/>
              <a:t>note: it does not even look at the original value of each pixel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6719658" cy="45241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83562" y="2852738"/>
            <a:ext cx="2247348" cy="3809663"/>
            <a:chOff x="6983562" y="2852738"/>
            <a:chExt cx="2247348" cy="38096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3562" y="2852738"/>
              <a:ext cx="2247348" cy="2794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83562" y="5646738"/>
              <a:ext cx="2247347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replaces each pixel with a random black or white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4264025"/>
                <a:ext cx="8702675" cy="2212975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dirty="0" smtClean="0"/>
                  <a:t>modify this code so that it generates a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grayscale image</a:t>
                </a:r>
              </a:p>
              <a:p>
                <a:pPr marL="800100" lvl="2" indent="0"/>
                <a:r>
                  <a:rPr lang="en-US" dirty="0" smtClean="0"/>
                  <a:t>each pixel is of the form (V,V,V) where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V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≤</a:t>
                </a:r>
                <a:r>
                  <a:rPr lang="en-US" dirty="0" smtClean="0"/>
                  <a:t> </a:t>
                </a:r>
                <a:r>
                  <a:rPr lang="en-US" dirty="0" smtClean="0"/>
                  <a:t>255</a:t>
                </a:r>
              </a:p>
              <a:p>
                <a:pPr marL="800100" lvl="2" indent="0"/>
                <a:endParaRPr lang="en-US" dirty="0" smtClean="0"/>
              </a:p>
              <a:p>
                <a:pPr marL="800100" lvl="2" indent="0"/>
                <a:endParaRPr lang="en-US" dirty="0" smtClean="0"/>
              </a:p>
              <a:p>
                <a:pPr marL="457200" indent="-457200">
                  <a:buAutoNum type="arabicPeriod"/>
                </a:pPr>
                <a:r>
                  <a:rPr lang="en-US" dirty="0" smtClean="0"/>
                  <a:t>modify this code so that it generates a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color image</a:t>
                </a:r>
              </a:p>
              <a:p>
                <a:pPr marL="800100" lvl="2" indent="0"/>
                <a:r>
                  <a:rPr lang="en-US" dirty="0" smtClean="0"/>
                  <a:t>each pixel is of the form (R,G,B) where each component  </a:t>
                </a:r>
                <a:r>
                  <a:rPr lang="en-US" dirty="0"/>
                  <a:t>0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≤</a:t>
                </a:r>
                <a:r>
                  <a:rPr lang="en-US" dirty="0" smtClean="0"/>
                  <a:t> </a:t>
                </a:r>
                <a:r>
                  <a:rPr lang="en-US" dirty="0" smtClean="0"/>
                  <a:t>R/G/B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≤</a:t>
                </a:r>
                <a:r>
                  <a:rPr lang="en-US" dirty="0" smtClean="0"/>
                  <a:t> </a:t>
                </a:r>
                <a:r>
                  <a:rPr lang="en-US" dirty="0" smtClean="0"/>
                  <a:t>255</a:t>
                </a:r>
                <a:endParaRPr lang="en-US" dirty="0"/>
              </a:p>
              <a:p>
                <a:pPr marL="800100" lvl="2" indent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264025"/>
                <a:ext cx="8702675" cy="2212975"/>
              </a:xfrm>
              <a:blipFill rotWithShape="0">
                <a:blip r:embed="rId2"/>
                <a:stretch>
                  <a:fillRect l="-1051" t="-1923" b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57" y="387220"/>
            <a:ext cx="7174443" cy="36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For loop examples</a:t>
            </a: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F1FA0E-49DF-B64D-9E60-CC7F7D050971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5100"/>
            <a:ext cx="3263900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6449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652" y="1295400"/>
            <a:ext cx="4594747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057400"/>
            <a:ext cx="3211198" cy="509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762000"/>
          </a:xfrm>
        </p:spPr>
        <p:txBody>
          <a:bodyPr/>
          <a:lstStyle/>
          <a:p>
            <a:r>
              <a:rPr lang="en-US" dirty="0" smtClean="0"/>
              <a:t>to reflect horizontally, replace every pixel in the bottom half of the image with the corresponding pixel from the top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3840"/>
            <a:ext cx="8610600" cy="44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80" y="1524000"/>
            <a:ext cx="8702675" cy="762000"/>
          </a:xfrm>
        </p:spPr>
        <p:txBody>
          <a:bodyPr/>
          <a:lstStyle/>
          <a:p>
            <a:r>
              <a:rPr lang="en-US" dirty="0" smtClean="0"/>
              <a:t>EXERCISE: modify the code so that it performs a vertical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17" y="2610692"/>
            <a:ext cx="3314700" cy="408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69268"/>
            <a:ext cx="3251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480" y="1524000"/>
            <a:ext cx="8702675" cy="762000"/>
          </a:xfrm>
        </p:spPr>
        <p:txBody>
          <a:bodyPr/>
          <a:lstStyle/>
          <a:p>
            <a:r>
              <a:rPr lang="en-US" dirty="0" smtClean="0"/>
              <a:t>EXERCISE: modify the code so that it performs a double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9268"/>
            <a:ext cx="32512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21" y="2631168"/>
            <a:ext cx="3263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loops &amp;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 dirty="0" smtClean="0"/>
              <a:t>technically, a for loop ranges over a </a:t>
            </a:r>
            <a:r>
              <a:rPr lang="en-US" i="1" dirty="0" smtClean="0"/>
              <a:t>sequence</a:t>
            </a:r>
            <a:r>
              <a:rPr lang="en-US" dirty="0" smtClean="0"/>
              <a:t> of values</a:t>
            </a:r>
          </a:p>
          <a:p>
            <a:pPr lvl="1"/>
            <a:r>
              <a:rPr lang="en-US" dirty="0" smtClean="0"/>
              <a:t>the simplest sequences are lists of values in brackets, separated </a:t>
            </a:r>
            <a:r>
              <a:rPr lang="en-US" dirty="0"/>
              <a:t>b</a:t>
            </a:r>
            <a:r>
              <a:rPr lang="en-US" dirty="0" smtClean="0"/>
              <a:t>y commas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[0, 1, 2,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3, 4]  </a:t>
            </a:r>
          </a:p>
          <a:p>
            <a:pPr lvl="2"/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["yes", "no", "maybe"]  </a:t>
            </a:r>
          </a:p>
          <a:p>
            <a:pPr lvl="2"/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True, False]</a:t>
            </a:r>
          </a:p>
          <a:p>
            <a:endParaRPr lang="en-US" dirty="0"/>
          </a:p>
          <a:p>
            <a:r>
              <a:rPr lang="en-US" dirty="0" smtClean="0"/>
              <a:t>recall that the range function returns a sequence</a:t>
            </a:r>
          </a:p>
          <a:p>
            <a:pPr lvl="2"/>
            <a:r>
              <a:rPr lang="en-US" dirty="0" smtClean="0"/>
              <a:t>e.g., range(5) </a:t>
            </a:r>
            <a:r>
              <a:rPr lang="en-US" dirty="0" smtClean="0">
                <a:sym typeface="Wingdings"/>
              </a:rPr>
              <a:t> [0, 1, 2, 3, 4]        range(3, 6)  [3, 4, 5]</a:t>
            </a:r>
          </a:p>
          <a:p>
            <a:pPr lvl="2"/>
            <a:endParaRPr lang="en-US" dirty="0">
              <a:sym typeface="Wingding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for </a:t>
            </a:r>
            <a:r>
              <a:rPr lang="en-US" sz="20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in range(5):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is same as 	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in [0, 1, 2, 3, 4]: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</a:t>
            </a:r>
            <a:r>
              <a:rPr lang="en-US" sz="20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)			</a:t>
            </a:r>
            <a:r>
              <a:rPr lang="en-US" sz="20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</a:t>
            </a:r>
            <a:r>
              <a:rPr lang="en-US" sz="20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)</a:t>
            </a: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2B859-6147-4648-8D9B-9AA7051F840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Exercise: sum the dice rolls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84F928-C542-9D42-8FFF-768316B494E6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suppose we wanted to define a function to sum up dice rolls</a:t>
            </a:r>
          </a:p>
          <a:p>
            <a:pPr lvl="1"/>
            <a:r>
              <a:rPr lang="en-US" altLang="en-US">
                <a:ea typeface="ＭＳ Ｐゴシック" charset="-128"/>
              </a:rPr>
              <a:t>need to initialize a variable to keep track of the sum (starting at 0)</a:t>
            </a:r>
          </a:p>
          <a:p>
            <a:pPr lvl="1"/>
            <a:r>
              <a:rPr lang="en-US" altLang="en-US">
                <a:ea typeface="ＭＳ Ｐゴシック" charset="-128"/>
              </a:rPr>
              <a:t>inside the loop, add each roll to the sum variable</a:t>
            </a:r>
          </a:p>
          <a:p>
            <a:pPr lvl="1"/>
            <a:r>
              <a:rPr lang="en-US" altLang="en-US">
                <a:ea typeface="ＭＳ Ｐゴシック" charset="-128"/>
              </a:rPr>
              <a:t>when done with the loop, display the sum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3962400"/>
            <a:ext cx="8702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/>
              <a:t>similarly, suppose we wanted to average the dice rolls</a:t>
            </a:r>
          </a:p>
          <a:p>
            <a:pPr lvl="1"/>
            <a:r>
              <a:rPr lang="en-US" altLang="en-US"/>
              <a:t>calculate the sum, as before</a:t>
            </a:r>
          </a:p>
          <a:p>
            <a:pPr lvl="1"/>
            <a:r>
              <a:rPr lang="en-US" altLang="en-US"/>
              <a:t>return sum divided by the number of rolls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20222"/>
            <a:ext cx="27813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410200"/>
            <a:ext cx="27686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Loops &amp; counters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382000" cy="1981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for loops can be combined with if statements</a:t>
            </a:r>
          </a:p>
          <a:p>
            <a:pPr lvl="1"/>
            <a:r>
              <a:rPr lang="en-US" altLang="en-US">
                <a:ea typeface="ＭＳ Ｐゴシック" charset="-128"/>
              </a:rPr>
              <a:t>common pattern: perform multiple repetitions and count the number of times some event occurs</a:t>
            </a:r>
          </a:p>
          <a:p>
            <a:pPr lvl="1"/>
            <a:r>
              <a:rPr lang="en-US" altLang="en-US">
                <a:ea typeface="ＭＳ Ｐゴシック" charset="-128"/>
              </a:rPr>
              <a:t>e.g., flip a coin and count the number of heads</a:t>
            </a:r>
          </a:p>
          <a:p>
            <a:pPr lvl="1"/>
            <a:r>
              <a:rPr lang="en-US" altLang="en-US">
                <a:ea typeface="ＭＳ Ｐゴシック" charset="-128"/>
              </a:rPr>
              <a:t>e.g., roll dice and count the number of doubles</a:t>
            </a:r>
          </a:p>
          <a:p>
            <a:pPr lvl="1"/>
            <a:r>
              <a:rPr lang="en-US" altLang="en-US">
                <a:ea typeface="ＭＳ Ｐゴシック" charset="-128"/>
              </a:rPr>
              <a:t>e.g., traverse an employee database and find all employees making &gt; $100K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0CF5CE-0907-F440-BDAC-09A2952346C4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505200"/>
            <a:ext cx="44323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0" y="4533900"/>
            <a:ext cx="4622800" cy="2552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9A0973-A24A-E549-9769-ECCADC477107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Shorthand assignments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702675" cy="1219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 variable that is used to keep track of how many times some event occurs is known as a </a:t>
            </a:r>
            <a:r>
              <a:rPr lang="en-US" altLang="en-US" i="1">
                <a:ea typeface="ＭＳ Ｐゴシック" charset="-128"/>
              </a:rPr>
              <a:t>counter</a:t>
            </a:r>
          </a:p>
          <a:p>
            <a:pPr lvl="1"/>
            <a:r>
              <a:rPr lang="en-US" altLang="en-US">
                <a:ea typeface="ＭＳ Ｐゴシック" charset="-128"/>
              </a:rPr>
              <a:t>a counter must be initialized to 0, then incremented each time the event occurs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05400" y="2743200"/>
            <a:ext cx="4206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17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shorthand notation</a:t>
            </a: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+= 1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+ 1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700">
              <a:latin typeface="Courier New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-= 1</a:t>
            </a:r>
            <a:r>
              <a:rPr lang="en-US" altLang="en-US" sz="160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600">
                <a:solidFill>
                  <a:schemeClr val="tx2"/>
                </a:solidFill>
                <a:latin typeface="Courier New" charset="0"/>
              </a:rPr>
              <a:t>	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= number - 1</a:t>
            </a:r>
            <a:endParaRPr lang="en-US" altLang="en-US"/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other shorthand assignments can be used for updating variables</a:t>
            </a:r>
          </a:p>
          <a:p>
            <a:endParaRPr lang="en-US" altLang="en-US" sz="800"/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+= 5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+ 5</a:t>
            </a:r>
          </a:p>
          <a:p>
            <a:pPr lvl="1">
              <a:lnSpc>
                <a:spcPct val="100000"/>
              </a:lnSpc>
              <a:buFontTx/>
              <a:buNone/>
            </a:pPr>
            <a:endParaRPr lang="en-US" altLang="en-US" sz="700">
              <a:solidFill>
                <a:schemeClr val="accent2"/>
              </a:solidFill>
              <a:latin typeface="Courier New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number *= 2 </a:t>
            </a:r>
            <a:r>
              <a:rPr lang="en-US" altLang="en-US" sz="1400">
                <a:latin typeface="Wingdings" charset="2"/>
              </a:rPr>
              <a:t></a:t>
            </a:r>
            <a:r>
              <a:rPr lang="en-US" altLang="en-US" sz="1400">
                <a:solidFill>
                  <a:schemeClr val="tx2"/>
                </a:solidFill>
                <a:latin typeface="Courier New" charset="0"/>
              </a:rPr>
              <a:t>	number = number * 2</a:t>
            </a:r>
            <a:r>
              <a:rPr lang="en-US" altLang="en-US" sz="1400">
                <a:solidFill>
                  <a:schemeClr val="accent2"/>
                </a:solidFill>
                <a:latin typeface="Courier New" charset="0"/>
              </a:rPr>
              <a:t>	</a:t>
            </a:r>
            <a:endParaRPr lang="en-US" altLang="en-US" sz="1400">
              <a:solidFill>
                <a:schemeClr val="tx2"/>
              </a:solidFill>
              <a:latin typeface="Courier New" charset="0"/>
            </a:endParaRPr>
          </a:p>
        </p:txBody>
      </p:sp>
      <p:pic>
        <p:nvPicPr>
          <p:cNvPr id="2150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096000"/>
            <a:ext cx="1790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6096000"/>
            <a:ext cx="181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1" y="2895600"/>
            <a:ext cx="44323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While loops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the other type of repetition in Python is the </a:t>
            </a:r>
            <a:r>
              <a:rPr lang="en-US" altLang="en-US" i="1">
                <a:ea typeface="ＭＳ Ｐゴシック" charset="-128"/>
              </a:rPr>
              <a:t>condition-driven </a:t>
            </a:r>
            <a:r>
              <a:rPr lang="en-US" altLang="en-US">
                <a:ea typeface="ＭＳ Ｐゴシック" charset="-128"/>
              </a:rPr>
              <a:t>while loop</a:t>
            </a:r>
          </a:p>
          <a:p>
            <a:pPr lvl="1"/>
            <a:r>
              <a:rPr lang="en-US" altLang="en-US">
                <a:ea typeface="ＭＳ Ｐゴシック" charset="-128"/>
              </a:rPr>
              <a:t>similar to an if statement, it is controlled by a Boolean test</a:t>
            </a:r>
          </a:p>
          <a:p>
            <a:pPr lvl="1"/>
            <a:r>
              <a:rPr lang="en-US" altLang="en-US">
                <a:ea typeface="ＭＳ Ｐゴシック" charset="-128"/>
              </a:rPr>
              <a:t>unlike an if, a while loop </a:t>
            </a:r>
            <a:r>
              <a:rPr lang="en-US" altLang="en-US" i="1">
                <a:ea typeface="ＭＳ Ｐゴシック" charset="-128"/>
              </a:rPr>
              <a:t>repeatedly </a:t>
            </a:r>
            <a:r>
              <a:rPr lang="en-US" altLang="en-US">
                <a:ea typeface="ＭＳ Ｐゴシック" charset="-128"/>
              </a:rPr>
              <a:t>executes its block of code as long as the test is true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while </a:t>
            </a:r>
            <a:r>
              <a:rPr lang="en-US" altLang="en-US" sz="1800">
                <a:solidFill>
                  <a:schemeClr val="tx2"/>
                </a:solidFill>
                <a:latin typeface="Courier New" charset="0"/>
                <a:ea typeface="ＭＳ Ｐゴシック" charset="-128"/>
              </a:rPr>
              <a:t>TEST_CONDITION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:</a:t>
            </a:r>
          </a:p>
          <a:p>
            <a:pPr lvl="1">
              <a:buFont typeface="Wingdings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>
                <a:solidFill>
                  <a:srgbClr val="FF0033"/>
                </a:solidFill>
                <a:latin typeface="Courier New" charset="0"/>
                <a:ea typeface="ＭＳ Ｐゴシック" charset="-128"/>
              </a:rPr>
              <a:t>STATEMENTS_TO EXECUTE_AS_LONG_AS_TEST_IS_TRUE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B91F06-8329-644F-8766-7609D2DC364D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2895600" cy="109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4114800"/>
            <a:ext cx="2933700" cy="154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Example: hailstone sequence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interesting problem from mathematics</a:t>
            </a:r>
          </a:p>
          <a:p>
            <a:pPr lvl="1"/>
            <a:r>
              <a:rPr lang="en-US" altLang="en-US">
                <a:ea typeface="ＭＳ Ｐゴシック" charset="-128"/>
              </a:rPr>
              <a:t>start a sequence with some positive integer N</a:t>
            </a:r>
          </a:p>
          <a:p>
            <a:pPr lvl="1"/>
            <a:r>
              <a:rPr lang="en-US" altLang="en-US">
                <a:ea typeface="ＭＳ Ｐゴシック" charset="-128"/>
              </a:rPr>
              <a:t>if that number is even, the next number in the sequence is N/2;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if that number is odd, the next number in the sequence is 3N+1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</a:rPr>
              <a:t>	5 </a:t>
            </a:r>
            <a:r>
              <a:rPr lang="en-US" altLang="en-US">
                <a:ea typeface="ＭＳ Ｐゴシック" charset="-128"/>
                <a:sym typeface="Wingdings" charset="2"/>
              </a:rPr>
              <a:t> 16  8  4  2  1  4  2  1  …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15  46  23  70  35  106  53  160  80  40  20  10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								     </a:t>
            </a:r>
            <a:r>
              <a:rPr lang="en-US" altLang="en-US">
                <a:latin typeface="Wingdings" charset="2"/>
                <a:ea typeface="ＭＳ Ｐゴシック" charset="-128"/>
                <a:sym typeface="Wingdings" charset="2"/>
              </a:rPr>
              <a:t></a:t>
            </a:r>
            <a:r>
              <a:rPr lang="en-US" altLang="en-US">
                <a:ea typeface="ＭＳ Ｐゴシック" charset="-128"/>
                <a:sym typeface="Wingdings" charset="2"/>
              </a:rPr>
              <a:t>	</a:t>
            </a:r>
          </a:p>
          <a:p>
            <a:pPr lvl="1">
              <a:buFont typeface="Wingdings" charset="2"/>
              <a:buNone/>
            </a:pPr>
            <a:r>
              <a:rPr lang="en-US" altLang="en-US">
                <a:ea typeface="ＭＳ Ｐゴシック" charset="-128"/>
                <a:sym typeface="Wingdings" charset="2"/>
              </a:rPr>
              <a:t>	                                                                  …  1  2  4  8  16  5</a:t>
            </a: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pPr lvl="1">
              <a:buFont typeface="Wingdings" charset="2"/>
              <a:buNone/>
            </a:pPr>
            <a:endParaRPr lang="en-US" altLang="en-US">
              <a:ea typeface="ＭＳ Ｐゴシック" charset="-128"/>
              <a:sym typeface="Wingdings" charset="2"/>
            </a:endParaRPr>
          </a:p>
          <a:p>
            <a:r>
              <a:rPr lang="en-US" altLang="en-US">
                <a:ea typeface="ＭＳ Ｐゴシック" charset="-128"/>
                <a:sym typeface="Wingdings" charset="2"/>
              </a:rPr>
              <a:t>it has been conjectured that no matter what number you start with, you will end up stuck in the 4-2-1 loop</a:t>
            </a:r>
          </a:p>
          <a:p>
            <a:pPr lvl="1"/>
            <a:r>
              <a:rPr lang="en-US" altLang="en-US">
                <a:ea typeface="ＭＳ Ｐゴシック" charset="-128"/>
              </a:rPr>
              <a:t>has been shown for all values &lt;= 20 × 2</a:t>
            </a:r>
            <a:r>
              <a:rPr lang="en-US" altLang="en-US" baseline="30000">
                <a:ea typeface="ＭＳ Ｐゴシック" charset="-128"/>
              </a:rPr>
              <a:t>58</a:t>
            </a:r>
            <a:r>
              <a:rPr lang="en-US" altLang="en-US">
                <a:ea typeface="ＭＳ Ｐゴシック" charset="-128"/>
              </a:rPr>
              <a:t> ≈ 5.764 × 10</a:t>
            </a:r>
            <a:r>
              <a:rPr lang="en-US" altLang="en-US" baseline="30000">
                <a:ea typeface="ＭＳ Ｐゴシック" charset="-128"/>
              </a:rPr>
              <a:t>18</a:t>
            </a:r>
          </a:p>
          <a:p>
            <a:pPr lvl="1"/>
            <a:r>
              <a:rPr lang="en-US" altLang="en-US">
                <a:ea typeface="ＭＳ Ｐゴシック" charset="-128"/>
              </a:rPr>
              <a:t>but has not been proven to hold in general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EF0412F-4C28-0440-9116-944A58B341D1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FF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6084</TotalTime>
  <Words>2104</Words>
  <Application>Microsoft Macintosh PowerPoint</Application>
  <PresentationFormat>Custom</PresentationFormat>
  <Paragraphs>312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Narrow</vt:lpstr>
      <vt:lpstr>Cambria Math</vt:lpstr>
      <vt:lpstr>Courier New</vt:lpstr>
      <vt:lpstr>ＭＳ Ｐゴシック</vt:lpstr>
      <vt:lpstr>Times New Roman</vt:lpstr>
      <vt:lpstr>Wingdings</vt:lpstr>
      <vt:lpstr>Arial</vt:lpstr>
      <vt:lpstr>Blank Presentation</vt:lpstr>
      <vt:lpstr>PowerPoint Presentation</vt:lpstr>
      <vt:lpstr>Repetition</vt:lpstr>
      <vt:lpstr>For loop examples</vt:lpstr>
      <vt:lpstr>For loops &amp; ranges</vt:lpstr>
      <vt:lpstr>Exercise: sum the dice rolls</vt:lpstr>
      <vt:lpstr>Loops &amp; counters</vt:lpstr>
      <vt:lpstr>Shorthand assignments</vt:lpstr>
      <vt:lpstr>While loops</vt:lpstr>
      <vt:lpstr>Example: hailstone sequence</vt:lpstr>
      <vt:lpstr>Generating a hailstone sequence</vt:lpstr>
      <vt:lpstr>Beware of "black holes"</vt:lpstr>
      <vt:lpstr>Example: Pig</vt:lpstr>
      <vt:lpstr>Pig simulation</vt:lpstr>
      <vt:lpstr>Pig simulation (cont.)</vt:lpstr>
      <vt:lpstr>Pig simulation (cont.)</vt:lpstr>
      <vt:lpstr>Pig simulation (cont.)</vt:lpstr>
      <vt:lpstr>Control summary</vt:lpstr>
      <vt:lpstr>Functions vs. methods</vt:lpstr>
      <vt:lpstr>Image representation</vt:lpstr>
      <vt:lpstr>Color formats</vt:lpstr>
      <vt:lpstr>Pixel and Image classes</vt:lpstr>
      <vt:lpstr>Simple image access</vt:lpstr>
      <vt:lpstr>Nested loops</vt:lpstr>
      <vt:lpstr>Manipulating images</vt:lpstr>
      <vt:lpstr>Image negative</vt:lpstr>
      <vt:lpstr>Grayscale</vt:lpstr>
      <vt:lpstr>Black &amp; white</vt:lpstr>
      <vt:lpstr>Mystery code</vt:lpstr>
      <vt:lpstr>Exercises</vt:lpstr>
      <vt:lpstr>Horizontal reflection</vt:lpstr>
      <vt:lpstr>Vertical reflection</vt:lpstr>
      <vt:lpstr>Double reflection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125</cp:revision>
  <cp:lastPrinted>2001-08-21T21:07:44Z</cp:lastPrinted>
  <dcterms:created xsi:type="dcterms:W3CDTF">2013-09-21T00:37:44Z</dcterms:created>
  <dcterms:modified xsi:type="dcterms:W3CDTF">2018-09-25T18:17:56Z</dcterms:modified>
</cp:coreProperties>
</file>