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57" r:id="rId3"/>
    <p:sldId id="331" r:id="rId4"/>
    <p:sldId id="359" r:id="rId5"/>
    <p:sldId id="345" r:id="rId6"/>
    <p:sldId id="360" r:id="rId7"/>
    <p:sldId id="361" r:id="rId8"/>
    <p:sldId id="333" r:id="rId9"/>
    <p:sldId id="362" r:id="rId10"/>
    <p:sldId id="347" r:id="rId11"/>
    <p:sldId id="351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 Narrow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 Narrow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 Narrow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 Narrow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CC00CC"/>
    <a:srgbClr val="FFFF00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54"/>
    <p:restoredTop sz="94663"/>
  </p:normalViewPr>
  <p:slideViewPr>
    <p:cSldViewPr>
      <p:cViewPr varScale="1">
        <p:scale>
          <a:sx n="69" d="100"/>
          <a:sy n="69" d="100"/>
        </p:scale>
        <p:origin x="208" y="1304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07" charset="0"/>
              </a:defRPr>
            </a:lvl1pPr>
          </a:lstStyle>
          <a:p>
            <a:pPr>
              <a:defRPr/>
            </a:pPr>
            <a:fld id="{8E1E25A5-4EB9-0743-9E23-62D2671A5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-107" charset="0"/>
              </a:defRPr>
            </a:lvl1pPr>
          </a:lstStyle>
          <a:p>
            <a:pPr>
              <a:defRPr/>
            </a:pPr>
            <a:fld id="{2BB62650-BF3A-5D4A-B848-7B7287B45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FD4FE-E952-704C-AD14-DCE84B043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EF83-1A6D-A945-AFFF-1719FB4A0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6B2A-C25B-9142-9816-B2D31E0C7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2408B-5454-714E-B3D9-FC786DEB7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D052-FB74-E648-871E-7DFD350BF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2A53C-3552-3B43-876A-82D0AF7E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D9488-7B8D-3741-A573-4D4836ECC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77D7D-866B-334F-9F55-436103DA2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77C2-0B82-214C-9E83-11A712488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424A1-3210-CF45-A21E-90BFDEC56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CAAA8-1E3C-FC4E-9C8C-E0E670AF4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pitchFamily="-107" charset="0"/>
              </a:defRPr>
            </a:lvl1pPr>
          </a:lstStyle>
          <a:p>
            <a:pPr>
              <a:defRPr/>
            </a:pPr>
            <a:fld id="{55890D6A-60BC-8A4A-A998-15C0E2AD4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07" charset="0"/>
          <a:ea typeface="ＭＳ Ｐゴシック" pitchFamily="-107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07" charset="0"/>
          <a:ea typeface="ＭＳ Ｐゴシック" pitchFamily="-107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07" charset="0"/>
          <a:ea typeface="ＭＳ Ｐゴシック" pitchFamily="-107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07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07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07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pitchFamily="-84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7" charset="0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07" charset="0"/>
          <a:ea typeface="ＭＳ Ｐゴシック" pitchFamily="-107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07" charset="0"/>
          <a:ea typeface="ＭＳ Ｐゴシック" pitchFamily="-107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07" charset="0"/>
          <a:ea typeface="ＭＳ Ｐゴシック" pitchFamily="-107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07" charset="0"/>
          <a:ea typeface="ＭＳ Ｐゴシック" pitchFamily="-107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07" charset="0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24713E-93FF-0D42-B0A4-8C732ACAB17B}" type="slidenum">
              <a:rPr lang="en-US" smtClean="0">
                <a:latin typeface="Arial Narrow" pitchFamily="-84" charset="0"/>
              </a:rPr>
              <a:pPr/>
              <a:t>1</a:t>
            </a:fld>
            <a:endParaRPr lang="en-US" smtClean="0">
              <a:latin typeface="Arial Narrow" pitchFamily="-84" charset="0"/>
            </a:endParaRPr>
          </a:p>
        </p:txBody>
      </p:sp>
      <p:sp>
        <p:nvSpPr>
          <p:cNvPr id="16387" name="Rectangle 1036"/>
          <p:cNvSpPr>
            <a:spLocks noChangeArrowheads="1"/>
          </p:cNvSpPr>
          <p:nvPr/>
        </p:nvSpPr>
        <p:spPr bwMode="auto">
          <a:xfrm>
            <a:off x="720725" y="427038"/>
            <a:ext cx="8159750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FF0033"/>
                </a:solidFill>
              </a:rPr>
              <a:t>CSC 221:</a:t>
            </a:r>
            <a:r>
              <a:rPr lang="en-US" sz="3200" dirty="0" smtClean="0">
                <a:solidFill>
                  <a:srgbClr val="FF0033"/>
                </a:solidFill>
              </a:rPr>
              <a:t> Introduction to Programming</a:t>
            </a:r>
            <a:br>
              <a:rPr lang="en-US" sz="3200" dirty="0" smtClean="0">
                <a:solidFill>
                  <a:srgbClr val="FF0033"/>
                </a:solidFill>
              </a:rPr>
            </a:br>
            <a:r>
              <a:rPr lang="en-US" dirty="0">
                <a:solidFill>
                  <a:srgbClr val="FF0033"/>
                </a:solidFill>
              </a:rPr>
              <a:t/>
            </a:r>
            <a:br>
              <a:rPr lang="en-US" dirty="0">
                <a:solidFill>
                  <a:srgbClr val="FF0033"/>
                </a:solidFill>
              </a:rPr>
            </a:br>
            <a:r>
              <a:rPr lang="en-US" sz="3200" dirty="0">
                <a:solidFill>
                  <a:srgbClr val="FF0033"/>
                </a:solidFill>
              </a:rPr>
              <a:t>Fall </a:t>
            </a:r>
            <a:r>
              <a:rPr lang="en-US" sz="3200" dirty="0" smtClean="0">
                <a:solidFill>
                  <a:srgbClr val="FF0033"/>
                </a:solidFill>
              </a:rPr>
              <a:t>2018</a:t>
            </a:r>
            <a:endParaRPr lang="en-US" sz="3200" dirty="0">
              <a:solidFill>
                <a:srgbClr val="FF0033"/>
              </a:solidFill>
            </a:endParaRPr>
          </a:p>
        </p:txBody>
      </p:sp>
      <p:sp>
        <p:nvSpPr>
          <p:cNvPr id="16388" name="Rectangle 1038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3200400"/>
            <a:ext cx="7772400" cy="3733800"/>
          </a:xfrm>
          <a:noFill/>
        </p:spPr>
        <p:txBody>
          <a:bodyPr/>
          <a:lstStyle/>
          <a:p>
            <a:pPr marL="0" indent="0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Functions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&amp; conditionals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lnSpc>
                <a:spcPct val="100000"/>
              </a:lnSpc>
            </a:pPr>
            <a:r>
              <a:rPr lang="en-US" dirty="0" smtClean="0"/>
              <a:t>user-defined functions, computational abstraction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parameters, local variables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return </a:t>
            </a:r>
            <a:r>
              <a:rPr lang="en-US" dirty="0" smtClean="0"/>
              <a:t>statements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function doc strings using """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conditionals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if, if-else, </a:t>
            </a:r>
            <a:r>
              <a:rPr lang="en-US" dirty="0" err="1" smtClean="0"/>
              <a:t>boolean</a:t>
            </a:r>
            <a:r>
              <a:rPr lang="en-US" dirty="0" smtClean="0"/>
              <a:t> expressions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cascading if-else, </a:t>
            </a:r>
            <a:r>
              <a:rPr lang="en-US" dirty="0" err="1" smtClean="0"/>
              <a:t>elif</a:t>
            </a:r>
            <a:endParaRPr lang="en-US" dirty="0" smtClean="0"/>
          </a:p>
          <a:p>
            <a:pPr lvl="1">
              <a:buFont typeface="Wingdings" pitchFamily="-84" charset="2"/>
              <a:buNone/>
            </a:pPr>
            <a:endParaRPr lang="en-U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Exercise: years </a:t>
            </a:r>
            <a:r>
              <a:rPr lang="en-US" smtClean="0">
                <a:ea typeface="ＭＳ Ｐゴシック" pitchFamily="-84" charset="-128"/>
                <a:cs typeface="ＭＳ Ｐゴシック" pitchFamily="-84" charset="-128"/>
                <a:sym typeface="Wingdings" pitchFamily="-84" charset="2"/>
              </a:rPr>
              <a:t>vs.</a:t>
            </a:r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 seconds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702675" cy="3124200"/>
          </a:xfrm>
        </p:spPr>
        <p:txBody>
          <a:bodyPr/>
          <a:lstStyle/>
          <a:p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define a function that converts a number of years into the corresponding number of seconds</a:t>
            </a:r>
          </a:p>
          <a:p>
            <a:endParaRPr lang="en-US" smtClean="0">
              <a:ea typeface="ＭＳ Ｐゴシック" pitchFamily="-84" charset="-128"/>
              <a:cs typeface="ＭＳ Ｐゴシック" pitchFamily="-84" charset="-128"/>
            </a:endParaRPr>
          </a:p>
          <a:p>
            <a:endParaRPr lang="en-US" smtClean="0">
              <a:ea typeface="ＭＳ Ｐゴシック" pitchFamily="-84" charset="-128"/>
              <a:cs typeface="ＭＳ Ｐゴシック" pitchFamily="-84" charset="-128"/>
            </a:endParaRPr>
          </a:p>
          <a:p>
            <a:endParaRPr lang="en-US" smtClean="0">
              <a:ea typeface="ＭＳ Ｐゴシック" pitchFamily="-84" charset="-128"/>
              <a:cs typeface="ＭＳ Ｐゴシック" pitchFamily="-84" charset="-128"/>
            </a:endParaRPr>
          </a:p>
          <a:p>
            <a:endParaRPr lang="en-US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similarly, define a function that does the opposite conversion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C310C5-F9C4-8F4B-8754-BE5A6C40CC6E}" type="slidenum">
              <a:rPr lang="en-US" smtClean="0">
                <a:latin typeface="Arial Narrow" pitchFamily="-84" charset="0"/>
              </a:rPr>
              <a:pPr/>
              <a:t>10</a:t>
            </a:fld>
            <a:endParaRPr lang="en-US" smtClean="0">
              <a:latin typeface="Arial Narrow" pitchFamily="-8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14600"/>
            <a:ext cx="2590800" cy="990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724400"/>
            <a:ext cx="3136900" cy="100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Function doc strings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it is considered good programming practice to put a multiline comment at the beginning of every function definition</a:t>
            </a:r>
          </a:p>
          <a:p>
            <a:pPr lvl="1"/>
            <a:r>
              <a:rPr lang="en-US" smtClean="0"/>
              <a:t>it should briefly document the purpose of the function</a:t>
            </a:r>
          </a:p>
          <a:p>
            <a:pPr lvl="1"/>
            <a:endParaRPr lang="en-US" smtClean="0"/>
          </a:p>
          <a:p>
            <a:endParaRPr lang="en-US" smtClean="0">
              <a:ea typeface="ＭＳ Ｐゴシック" pitchFamily="-84" charset="-128"/>
              <a:cs typeface="ＭＳ Ｐゴシック" pitchFamily="-84" charset="-128"/>
            </a:endParaRPr>
          </a:p>
          <a:p>
            <a:endParaRPr lang="en-US" smtClean="0">
              <a:ea typeface="ＭＳ Ｐゴシック" pitchFamily="-84" charset="-128"/>
              <a:cs typeface="ＭＳ Ｐゴシック" pitchFamily="-84" charset="-128"/>
            </a:endParaRPr>
          </a:p>
          <a:p>
            <a:endParaRPr lang="en-US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/>
            <a:r>
              <a:rPr lang="en-US" smtClean="0"/>
              <a:t>in addition to making it easier to read the code in the editor, the doc string can be viewed in the interpreter shell using the built-in </a:t>
            </a:r>
            <a:r>
              <a:rPr lang="en-US" sz="1800" smtClean="0">
                <a:latin typeface="Courier New" pitchFamily="-84" charset="0"/>
                <a:ea typeface="Courier New" pitchFamily="-84" charset="0"/>
                <a:cs typeface="Courier New" pitchFamily="-84" charset="0"/>
              </a:rPr>
              <a:t>help </a:t>
            </a:r>
            <a:r>
              <a:rPr lang="en-US" smtClean="0"/>
              <a:t>function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3050BC-4E21-A84E-B570-5B6B0B2FE59E}" type="slidenum">
              <a:rPr lang="en-US" smtClean="0">
                <a:latin typeface="Arial Narrow" pitchFamily="-84" charset="0"/>
              </a:rPr>
              <a:pPr/>
              <a:t>11</a:t>
            </a:fld>
            <a:endParaRPr lang="en-US" smtClean="0">
              <a:latin typeface="Arial Narrow" pitchFamily="-8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37667"/>
            <a:ext cx="4178300" cy="1092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722813"/>
            <a:ext cx="5372100" cy="128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dice rolls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3048000"/>
          </a:xfrm>
        </p:spPr>
        <p:txBody>
          <a:bodyPr/>
          <a:lstStyle/>
          <a:p>
            <a:r>
              <a:rPr lang="en-US" dirty="0" smtClean="0"/>
              <a:t>Consider the following function for simulating the roll of a die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what is good about this code?  what is bad?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2408B-5454-714E-B3D9-FC786DEB7A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4953000"/>
            <a:ext cx="870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7" charset="-128"/>
              </a:rPr>
              <a:t>suppose we wanted to generalize the function so that it works for an N-sided die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7" charset="-12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638800"/>
            <a:ext cx="870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7" charset="-128"/>
              </a:rPr>
              <a:t>suppose we wanted to get the sum of two die rolls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7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81200"/>
            <a:ext cx="3670300" cy="1752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Example: wind chill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685800"/>
          </a:xfrm>
        </p:spPr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suppose we wanted to calculate the wind chill using this formula</a:t>
            </a:r>
            <a:endParaRPr lang="en-US" altLang="en-US" dirty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  <a:p>
            <a:pPr lvl="1">
              <a:buFont typeface="Wingdings" charset="2"/>
              <a:buNone/>
            </a:pPr>
            <a:endParaRPr lang="en-US" altLang="en-US" dirty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DB966B0B-7167-9A4C-AF51-CB9DB734ACCB}" type="slidenum">
              <a:rPr lang="en-US" altLang="en-US" sz="1400">
                <a:solidFill>
                  <a:srgbClr val="FF0033"/>
                </a:solidFill>
              </a:rPr>
              <a:pPr/>
              <a:t>13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57424"/>
            <a:ext cx="6629400" cy="473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200400"/>
            <a:ext cx="7010400" cy="914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5257800"/>
            <a:ext cx="8702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-84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7" charset="0"/>
                <a:ea typeface="ＭＳ Ｐゴシック" pitchFamily="-107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07" charset="0"/>
                <a:ea typeface="ＭＳ Ｐゴシック" pitchFamily="-107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07" charset="0"/>
                <a:ea typeface="ＭＳ Ｐゴシック" pitchFamily="-107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07" charset="0"/>
                <a:ea typeface="ＭＳ Ｐゴシック" pitchFamily="-107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07" charset="0"/>
                <a:ea typeface="ＭＳ Ｐゴシック" pitchFamily="-107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07" charset="0"/>
                <a:ea typeface="ＭＳ Ｐゴシック" pitchFamily="-107" charset="-128"/>
              </a:defRPr>
            </a:lvl9pPr>
          </a:lstStyle>
          <a:p>
            <a:r>
              <a:rPr lang="en-US" altLang="en-US" kern="0" dirty="0" smtClean="0">
                <a:ea typeface="ＭＳ Ｐゴシック" charset="-128"/>
              </a:rPr>
              <a:t>would the following return statement suffice?</a:t>
            </a:r>
          </a:p>
          <a:p>
            <a:endParaRPr lang="en-US" altLang="en-US" sz="1600" kern="0" dirty="0" smtClean="0">
              <a:ea typeface="ＭＳ Ｐゴシック" charset="-128"/>
            </a:endParaRPr>
          </a:p>
          <a:p>
            <a:r>
              <a:rPr lang="en-US" altLang="en-US" sz="1600" kern="0" dirty="0" smtClean="0">
                <a:solidFill>
                  <a:schemeClr val="tx2"/>
                </a:solidFill>
                <a:latin typeface="Courier New" charset="0"/>
                <a:ea typeface="ＭＳ Ｐゴシック" charset="-128"/>
              </a:rPr>
              <a:t>    return 35.74 + 0.6215*temp + 0.4275*temp-35.75 * wind**0.16</a:t>
            </a:r>
            <a:endParaRPr lang="en-US" altLang="en-US" sz="1800" kern="0" dirty="0">
              <a:solidFill>
                <a:schemeClr val="tx2"/>
              </a:solidFill>
              <a:latin typeface="Courier New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78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010E279F-1720-3544-854C-47E13341A1DF}" type="slidenum">
              <a:rPr lang="en-US" altLang="en-US" sz="1400">
                <a:solidFill>
                  <a:srgbClr val="FF0033"/>
                </a:solidFill>
              </a:rPr>
              <a:pPr/>
              <a:t>14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Complex expressions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685800" y="1447800"/>
            <a:ext cx="87026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Python has rules that dictate the order in which evaluation takes place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US" altLang="en-US" sz="2000" dirty="0"/>
              <a:t>** has higher precedence, followed by * and /, then + and –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US" altLang="en-US" sz="2000" dirty="0"/>
              <a:t>meaning that you evaluate the part involving ** first, then * or /, then + or –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endParaRPr lang="en-US" altLang="en-US" sz="2000" dirty="0"/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600" dirty="0">
                <a:solidFill>
                  <a:schemeClr val="tx2"/>
                </a:solidFill>
                <a:latin typeface="Courier New" charset="0"/>
              </a:rPr>
              <a:t>	1 + 2 * 3 </a:t>
            </a:r>
            <a:r>
              <a:rPr lang="en-US" altLang="en-US" sz="1600" dirty="0">
                <a:solidFill>
                  <a:schemeClr val="tx2"/>
                </a:solidFill>
                <a:latin typeface="Courier New" charset="0"/>
                <a:sym typeface="Wingdings" charset="2"/>
              </a:rPr>
              <a:t> 1 + (2 * 3)  1 + 6  7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600" dirty="0">
                <a:solidFill>
                  <a:schemeClr val="tx2"/>
                </a:solidFill>
                <a:latin typeface="Courier New" charset="0"/>
                <a:sym typeface="Wingdings" charset="2"/>
              </a:rPr>
              <a:t>	2 ** 10 – 1  (2**10) – 1  1024 – 1  1023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800" dirty="0">
              <a:solidFill>
                <a:schemeClr val="tx2"/>
              </a:solidFill>
              <a:latin typeface="Courier New" charset="0"/>
              <a:sym typeface="Wingdings" charset="2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US" altLang="en-US" sz="2000" dirty="0"/>
              <a:t>if more than one operator, ** evaluates right-to-left, all others evaluate left-to-right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800" dirty="0">
              <a:solidFill>
                <a:schemeClr val="tx2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600" dirty="0">
                <a:solidFill>
                  <a:schemeClr val="tx2"/>
                </a:solidFill>
                <a:latin typeface="Courier New" charset="0"/>
              </a:rPr>
              <a:t>	8 / 4 / 2 </a:t>
            </a:r>
            <a:r>
              <a:rPr lang="en-US" altLang="en-US" sz="1600" dirty="0">
                <a:solidFill>
                  <a:schemeClr val="tx2"/>
                </a:solidFill>
                <a:latin typeface="Courier New" charset="0"/>
                <a:sym typeface="Wingdings" charset="2"/>
              </a:rPr>
              <a:t> (8 / 4) / 2  2 / 2  1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600" dirty="0">
                <a:solidFill>
                  <a:schemeClr val="tx2"/>
                </a:solidFill>
                <a:latin typeface="Courier New" charset="0"/>
                <a:sym typeface="Wingdings" charset="2"/>
              </a:rPr>
              <a:t>	2 ** 3 ** 2  2 ** (3 ** 2)  2 ** 9  512</a:t>
            </a:r>
            <a:endParaRPr lang="en-US" altLang="en-US" sz="160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685800" y="5257800"/>
            <a:ext cx="87026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GOOD ADVICE: don't rely on these (sometimes tricky) rules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US" altLang="en-US" sz="2000" dirty="0"/>
              <a:t>place parentheses around sub-expressions to force the desired order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endParaRPr lang="en-US" altLang="en-US" sz="2000" dirty="0"/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600" dirty="0">
                <a:solidFill>
                  <a:schemeClr val="tx2"/>
                </a:solidFill>
                <a:latin typeface="Courier New" charset="0"/>
              </a:rPr>
              <a:t>35.74 + 0.6215*temp + (0.4275*temp - 35.75)*(wind**0.16)</a:t>
            </a:r>
            <a:endParaRPr lang="en-US" altLang="en-US" sz="1600" dirty="0">
              <a:solidFill>
                <a:schemeClr val="tx2"/>
              </a:solidFill>
              <a:latin typeface="Courier New" charset="0"/>
              <a:sym typeface="Wingding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32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F28F6396-21F8-0547-A8DD-D79FA796B89A}" type="slidenum">
              <a:rPr lang="en-US" altLang="en-US" sz="1400">
                <a:solidFill>
                  <a:srgbClr val="FF0033"/>
                </a:solidFill>
              </a:rPr>
              <a:pPr/>
              <a:t>15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Conditional execution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>
                <a:ea typeface="ＭＳ Ｐゴシック" charset="-128"/>
              </a:rPr>
              <a:t>so far, all of the statements in methods have executed </a:t>
            </a:r>
            <a:r>
              <a:rPr lang="en-GB" altLang="en-US" i="1">
                <a:ea typeface="ＭＳ Ｐゴシック" charset="-128"/>
              </a:rPr>
              <a:t>unconditionally</a:t>
            </a:r>
          </a:p>
          <a:p>
            <a:pPr lvl="1">
              <a:lnSpc>
                <a:spcPct val="70000"/>
              </a:lnSpc>
            </a:pPr>
            <a:r>
              <a:rPr lang="en-GB" altLang="en-US">
                <a:ea typeface="ＭＳ Ｐゴシック" charset="-128"/>
              </a:rPr>
              <a:t>when a method is called, the statements in the body are executed in sequence</a:t>
            </a:r>
          </a:p>
          <a:p>
            <a:pPr lvl="1">
              <a:lnSpc>
                <a:spcPct val="70000"/>
              </a:lnSpc>
            </a:pPr>
            <a:r>
              <a:rPr lang="en-GB" altLang="en-US">
                <a:ea typeface="ＭＳ Ｐゴシック" charset="-128"/>
              </a:rPr>
              <a:t>different parameter values may produce different results, but the steps are the same</a:t>
            </a:r>
          </a:p>
          <a:p>
            <a:pPr lvl="1">
              <a:lnSpc>
                <a:spcPct val="70000"/>
              </a:lnSpc>
            </a:pPr>
            <a:endParaRPr lang="en-GB" altLang="en-US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altLang="en-US">
                <a:ea typeface="ＭＳ Ｐゴシック" charset="-128"/>
              </a:rPr>
              <a:t>many applications require</a:t>
            </a:r>
            <a:r>
              <a:rPr lang="en-GB" altLang="en-US" i="1">
                <a:ea typeface="ＭＳ Ｐゴシック" charset="-128"/>
              </a:rPr>
              <a:t> conditional execution</a:t>
            </a:r>
          </a:p>
          <a:p>
            <a:pPr lvl="1">
              <a:lnSpc>
                <a:spcPct val="70000"/>
              </a:lnSpc>
            </a:pPr>
            <a:r>
              <a:rPr lang="en-GB" altLang="en-US">
                <a:ea typeface="ＭＳ Ｐゴシック" charset="-128"/>
              </a:rPr>
              <a:t>different parameter values may cause different statements to be executed 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685800" y="3733800"/>
            <a:ext cx="8702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>
                <a:solidFill>
                  <a:schemeClr val="accent2"/>
                </a:solidFill>
              </a:rPr>
              <a:t>for example, consider the </a:t>
            </a:r>
            <a:r>
              <a:rPr lang="en-GB" altLang="en-US" sz="2000">
                <a:solidFill>
                  <a:schemeClr val="accent2"/>
                </a:solidFill>
                <a:latin typeface="Courier New" charset="0"/>
              </a:rPr>
              <a:t>windChill </a:t>
            </a:r>
            <a:r>
              <a:rPr lang="en-GB" altLang="en-US">
                <a:solidFill>
                  <a:schemeClr val="accent2"/>
                </a:solidFill>
              </a:rPr>
              <a:t>formula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GB" altLang="en-US" sz="2000"/>
              <a:t>the formula only applies when wind speed &gt; 3 mph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GB" altLang="en-US" sz="2000"/>
              <a:t>if wind speed is ≤ 3 mph, wind chill is the same as the temperature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85005" y="5419758"/>
                <a:ext cx="6934399" cy="549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 smtClean="0"/>
                  <a:t>wind chill </a:t>
                </a:r>
                <a14:m>
                  <m:oMath xmlns:m="http://schemas.openxmlformats.org/officeDocument/2006/math">
                    <m:r>
                      <a:rPr lang="mr-IN" sz="160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mr-IN" sz="1600" i="1" smtClean="0">
                            <a:latin typeface="Cambria Math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r-IN" sz="1600" i="1" smtClean="0">
                                <a:latin typeface="Cambria Math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sz="1600" b="0" i="0" smtClean="0">
                                <a:latin typeface="Cambria Math" charset="0"/>
                              </a:rPr>
                              <m:t>temp</m:t>
                            </m:r>
                            <m:r>
                              <m:rPr>
                                <m:nor/>
                              </m:rPr>
                              <a:rPr lang="mr-IN" sz="1600" i="0" smtClean="0">
                                <a:latin typeface="Cambria Math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sz="1600" b="0" i="0" smtClean="0">
                                <a:latin typeface="Cambria Math" charset="0"/>
                              </a:rPr>
                              <m:t>                                                                                              </m:t>
                            </m:r>
                            <m:r>
                              <a:rPr lang="en-US" sz="1600" b="0" i="1" smtClean="0">
                                <a:latin typeface="Cambria Math" charset="0"/>
                              </a:rPr>
                              <m:t>,  </m:t>
                            </m:r>
                            <m:r>
                              <m:rPr>
                                <m:nor/>
                              </m:rPr>
                              <a:rPr lang="en-US" sz="1600" b="0" i="0" smtClean="0">
                                <a:latin typeface="Cambria Math" charset="0"/>
                              </a:rPr>
                              <m:t>if</m:t>
                            </m:r>
                            <m:r>
                              <m:rPr>
                                <m:nor/>
                              </m:rPr>
                              <a:rPr lang="en-US" sz="1600" b="0" i="0" smtClean="0"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1600" b="0" i="0" smtClean="0">
                                <a:latin typeface="Cambria Math" charset="0"/>
                              </a:rPr>
                              <m:t>wind</m:t>
                            </m:r>
                            <m:r>
                              <m:rPr>
                                <m:nor/>
                              </m:rPr>
                              <a:rPr lang="en-US" sz="1600" b="0" i="0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≤3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1600" b="0" i="0" smtClean="0">
                                <a:latin typeface="Cambria Math" charset="0"/>
                              </a:rPr>
                              <m:t>35.74+0.6215∗</m:t>
                            </m:r>
                            <m:r>
                              <m:rPr>
                                <m:nor/>
                              </m:rPr>
                              <a:rPr lang="en-US" sz="1600" b="0" i="0" smtClean="0">
                                <a:latin typeface="Cambria Math" charset="0"/>
                              </a:rPr>
                              <m:t>temp</m:t>
                            </m:r>
                            <m:r>
                              <m:rPr>
                                <m:nor/>
                              </m:rPr>
                              <a:rPr lang="en-US" sz="1600" b="0" i="0" smtClean="0">
                                <a:latin typeface="Cambria Math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1600" b="0" i="1" smtClean="0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1600" b="0" i="0" smtClean="0">
                                    <a:latin typeface="Cambria Math" charset="0"/>
                                  </a:rPr>
                                  <m:t>0.4275∗</m:t>
                                </m:r>
                                <m:r>
                                  <m:rPr>
                                    <m:nor/>
                                  </m:rPr>
                                  <a:rPr lang="en-US" sz="1600" b="0" i="0" smtClean="0">
                                    <a:latin typeface="Cambria Math" charset="0"/>
                                  </a:rPr>
                                  <m:t>temp</m:t>
                                </m:r>
                                <m:r>
                                  <m:rPr>
                                    <m:nor/>
                                  </m:rPr>
                                  <a:rPr lang="en-US" sz="1600" b="0" i="0" smtClean="0">
                                    <a:latin typeface="Cambria Math" charset="0"/>
                                  </a:rPr>
                                  <m:t> -35.75</m:t>
                                </m:r>
                              </m:e>
                            </m:d>
                            <m:r>
                              <m:rPr>
                                <m:nor/>
                              </m:rPr>
                              <a:rPr lang="en-US" sz="1600" b="0" i="0" smtClean="0">
                                <a:latin typeface="Cambria Math" charset="0"/>
                              </a:rPr>
                              <m:t>∗</m:t>
                            </m:r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600" b="0" i="0" smtClean="0">
                                    <a:latin typeface="Cambria Math" charset="0"/>
                                  </a:rPr>
                                  <m:t>wind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charset="0"/>
                                  </a:rPr>
                                  <m:t>0.16</m:t>
                                </m:r>
                              </m:sup>
                            </m:sSup>
                            <m:r>
                              <a:rPr lang="mr-IN" sz="1600" i="1" smtClean="0">
                                <a:latin typeface="Cambria Math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mr-IN" sz="1600" i="0" smtClean="0"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1600" b="0" i="0" smtClean="0">
                                <a:latin typeface="Cambria Math" charset="0"/>
                              </a:rPr>
                              <m:t>otherwise</m:t>
                            </m:r>
                          </m:e>
                        </m:eqArr>
                      </m:e>
                    </m:d>
                  </m:oMath>
                </a14:m>
                <a:endParaRPr lang="en-US" sz="1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005" y="5419758"/>
                <a:ext cx="6934399" cy="549253"/>
              </a:xfrm>
              <a:prstGeom prst="rect">
                <a:avLst/>
              </a:prstGeom>
              <a:blipFill rotWithShape="0">
                <a:blip r:embed="rId2"/>
                <a:stretch>
                  <a:fillRect l="-1757"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13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0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130351"/>
            <a:ext cx="5156200" cy="19431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9240" y="6812254"/>
            <a:ext cx="2000250" cy="48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30E8CCDF-3C1D-264D-8B0C-A13AEA7834AF}" type="slidenum">
              <a:rPr lang="en-US" altLang="en-US" sz="1400">
                <a:solidFill>
                  <a:srgbClr val="FF0033"/>
                </a:solidFill>
              </a:rPr>
              <a:pPr/>
              <a:t>16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If statements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5800" y="1295400"/>
            <a:ext cx="87026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in Python, an </a:t>
            </a:r>
            <a:r>
              <a:rPr lang="en-US" altLang="en-US" i="1">
                <a:solidFill>
                  <a:schemeClr val="accent2"/>
                </a:solidFill>
              </a:rPr>
              <a:t>if statement</a:t>
            </a:r>
            <a:r>
              <a:rPr lang="en-US" altLang="en-US">
                <a:solidFill>
                  <a:schemeClr val="accent2"/>
                </a:solidFill>
              </a:rPr>
              <a:t> allows for conditional execution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US" altLang="en-US" sz="2000"/>
              <a:t>i.e., can choose between 2 alternatives to execute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endParaRPr lang="en-US" altLang="en-US" sz="2000"/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1600">
                <a:latin typeface="Courier New" charset="0"/>
              </a:rPr>
              <a:t>if </a:t>
            </a:r>
            <a:r>
              <a:rPr lang="en-US" altLang="en-US" sz="1600">
                <a:solidFill>
                  <a:srgbClr val="FF0000"/>
                </a:solidFill>
                <a:latin typeface="Courier New" charset="0"/>
              </a:rPr>
              <a:t>TEST_CONDITION</a:t>
            </a:r>
            <a:r>
              <a:rPr lang="en-US" altLang="en-US" sz="1600">
                <a:latin typeface="Courier New" charset="0"/>
              </a:rPr>
              <a:t>: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1600">
                <a:latin typeface="Courier New" charset="0"/>
              </a:rPr>
              <a:t>    </a:t>
            </a:r>
            <a:r>
              <a:rPr lang="en-US" altLang="en-US" sz="1600">
                <a:solidFill>
                  <a:schemeClr val="tx2"/>
                </a:solidFill>
                <a:latin typeface="Courier New" charset="0"/>
              </a:rPr>
              <a:t>STATEMENTS_TO_EXECUTE_IF_TEST_IS_TRUE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1600">
                <a:latin typeface="Courier New" charset="0"/>
              </a:rPr>
              <a:t>else: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1600">
                <a:latin typeface="Courier New" charset="0"/>
              </a:rPr>
              <a:t> 		</a:t>
            </a:r>
            <a:r>
              <a:rPr lang="en-US" altLang="en-US" sz="1600">
                <a:solidFill>
                  <a:schemeClr val="tx2"/>
                </a:solidFill>
                <a:latin typeface="Courier New" charset="0"/>
              </a:rPr>
              <a:t>STATEMENTS_TO_EXECUTE_IF_TEST_IS_FALSE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867400" y="3962400"/>
            <a:ext cx="34290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if the test is true (wind ≤ 3), then this statement is executed</a:t>
            </a:r>
          </a:p>
        </p:txBody>
      </p:sp>
      <p:sp>
        <p:nvSpPr>
          <p:cNvPr id="151561" name="Line 9"/>
          <p:cNvSpPr>
            <a:spLocks noChangeShapeType="1"/>
          </p:cNvSpPr>
          <p:nvPr/>
        </p:nvSpPr>
        <p:spPr bwMode="auto">
          <a:xfrm flipH="1">
            <a:off x="3200400" y="4114800"/>
            <a:ext cx="2667000" cy="72357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5867400" y="4876800"/>
            <a:ext cx="34290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chemeClr val="accent2"/>
                </a:solidFill>
              </a:rPr>
              <a:t>otherwise (wind &gt; 3), then </a:t>
            </a:r>
            <a:r>
              <a:rPr lang="en-US" altLang="en-US" sz="2000" dirty="0" smtClean="0">
                <a:solidFill>
                  <a:schemeClr val="accent2"/>
                </a:solidFill>
              </a:rPr>
              <a:t>this statement is </a:t>
            </a:r>
            <a:r>
              <a:rPr lang="en-US" altLang="en-US" sz="2000" dirty="0">
                <a:solidFill>
                  <a:schemeClr val="accent2"/>
                </a:solidFill>
              </a:rPr>
              <a:t>executed</a:t>
            </a:r>
          </a:p>
        </p:txBody>
      </p:sp>
      <p:sp>
        <p:nvSpPr>
          <p:cNvPr id="151563" name="Line 11"/>
          <p:cNvSpPr>
            <a:spLocks noChangeShapeType="1"/>
          </p:cNvSpPr>
          <p:nvPr/>
        </p:nvSpPr>
        <p:spPr bwMode="auto">
          <a:xfrm flipH="1">
            <a:off x="3200400" y="5006327"/>
            <a:ext cx="2667000" cy="40387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49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838200"/>
            <a:ext cx="16446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58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0" grpId="0" animBg="1"/>
      <p:bldP spid="151561" grpId="0" animBg="1"/>
      <p:bldP spid="151562" grpId="0" animBg="1"/>
      <p:bldP spid="15156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Boolean operators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4572000"/>
            <a:ext cx="8702675" cy="2057400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EXERCISE: </a:t>
            </a:r>
          </a:p>
          <a:p>
            <a:pPr lvl="1">
              <a:buFont typeface="Wingdings" charset="2"/>
              <a:buNone/>
            </a:pPr>
            <a:endParaRPr lang="en-US" altLang="en-US" dirty="0">
              <a:ea typeface="ＭＳ Ｐゴシック" charset="-128"/>
            </a:endParaRPr>
          </a:p>
          <a:p>
            <a:pPr lvl="1">
              <a:buFont typeface="Wingdings" charset="2"/>
              <a:buNone/>
            </a:pPr>
            <a:endParaRPr lang="en-US" altLang="en-US" sz="3200" dirty="0">
              <a:ea typeface="ＭＳ Ｐゴシック" charset="-128"/>
            </a:endParaRPr>
          </a:p>
          <a:p>
            <a:pPr lvl="1"/>
            <a:r>
              <a:rPr lang="en-US" altLang="en-US" sz="1800" dirty="0">
                <a:ea typeface="ＭＳ Ｐゴシック" charset="-128"/>
              </a:rPr>
              <a:t>reimplement using </a:t>
            </a:r>
            <a:r>
              <a:rPr lang="en-US" altLang="en-US" sz="1600" dirty="0" err="1">
                <a:latin typeface="Courier New" charset="0"/>
                <a:ea typeface="ＭＳ Ｐゴシック" charset="-128"/>
              </a:rPr>
              <a:t>randint</a:t>
            </a:r>
            <a:r>
              <a:rPr lang="en-US" altLang="en-US" sz="1800" dirty="0">
                <a:ea typeface="ＭＳ Ｐゴシック" charset="-128"/>
              </a:rPr>
              <a:t> and an if-else statement</a:t>
            </a:r>
          </a:p>
          <a:p>
            <a:pPr marL="1371600" lvl="2" indent="-457200">
              <a:buFont typeface="Arial Narrow" charset="0"/>
              <a:buAutoNum type="arabicPeriod"/>
            </a:pPr>
            <a:r>
              <a:rPr lang="en-US" altLang="en-US" sz="1600" dirty="0">
                <a:ea typeface="ＭＳ Ｐゴシック" charset="-128"/>
              </a:rPr>
              <a:t>generate a random integer in range [1, 2]</a:t>
            </a:r>
          </a:p>
          <a:p>
            <a:pPr marL="1371600" lvl="2" indent="-457200">
              <a:buFont typeface="Arial Narrow" charset="0"/>
              <a:buAutoNum type="arabicPeriod"/>
            </a:pPr>
            <a:r>
              <a:rPr lang="en-US" altLang="en-US" sz="1600" dirty="0">
                <a:ea typeface="ＭＳ Ｐゴシック" charset="-128"/>
              </a:rPr>
              <a:t>if the number is 1, then return "heads</a:t>
            </a:r>
          </a:p>
          <a:p>
            <a:pPr marL="1371600" lvl="2" indent="-457200">
              <a:buFont typeface="Arial Narrow" charset="0"/>
              <a:buAutoNum type="arabicPeriod"/>
            </a:pPr>
            <a:r>
              <a:rPr lang="en-US" altLang="en-US" sz="1600" dirty="0">
                <a:ea typeface="ＭＳ Ｐゴシック" charset="-128"/>
              </a:rPr>
              <a:t>else, return "tails"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3209CDB6-3346-2941-938B-3268124C5651}" type="slidenum">
              <a:rPr lang="en-US" altLang="en-US" sz="1400">
                <a:solidFill>
                  <a:srgbClr val="FF0033"/>
                </a:solidFill>
              </a:rPr>
              <a:pPr/>
              <a:t>17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685800" y="1371600"/>
            <a:ext cx="8702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685800">
              <a:tabLst>
                <a:tab pos="1143000" algn="l"/>
                <a:tab pos="3657600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 defTabSz="685800">
              <a:tabLst>
                <a:tab pos="1143000" algn="l"/>
                <a:tab pos="3657600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tabLst>
                <a:tab pos="1143000" algn="l"/>
                <a:tab pos="3657600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tabLst>
                <a:tab pos="1143000" algn="l"/>
                <a:tab pos="3657600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tabLst>
                <a:tab pos="1143000" algn="l"/>
                <a:tab pos="3657600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3657600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3657600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3657600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3657600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standard relational operators are provided for the if test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600">
                <a:latin typeface="Courier New" charset="0"/>
              </a:rPr>
              <a:t>&lt;</a:t>
            </a:r>
            <a:r>
              <a:rPr lang="en-US" altLang="en-US" sz="1800"/>
              <a:t>		less than	</a:t>
            </a:r>
            <a:r>
              <a:rPr lang="en-US" altLang="en-US" sz="1600">
                <a:latin typeface="Courier New" charset="0"/>
              </a:rPr>
              <a:t>&gt;</a:t>
            </a:r>
            <a:r>
              <a:rPr lang="en-US" altLang="en-US" sz="1800"/>
              <a:t>	greater than		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600">
                <a:latin typeface="Courier New" charset="0"/>
              </a:rPr>
              <a:t>&lt;=	</a:t>
            </a:r>
            <a:r>
              <a:rPr lang="en-US" altLang="en-US" sz="1800"/>
              <a:t>	less than or equal to	</a:t>
            </a:r>
            <a:r>
              <a:rPr lang="en-US" altLang="en-US" sz="1600">
                <a:latin typeface="Courier New" charset="0"/>
              </a:rPr>
              <a:t>&gt;=</a:t>
            </a:r>
            <a:r>
              <a:rPr lang="en-US" altLang="en-US" sz="1800"/>
              <a:t>	greater than or equal to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600">
                <a:latin typeface="Courier New" charset="0"/>
              </a:rPr>
              <a:t>==	</a:t>
            </a:r>
            <a:r>
              <a:rPr lang="en-US" altLang="en-US" sz="1800"/>
              <a:t>	equal to	</a:t>
            </a:r>
            <a:r>
              <a:rPr lang="en-US" altLang="en-US" sz="1600">
                <a:latin typeface="Courier New" charset="0"/>
              </a:rPr>
              <a:t>!=</a:t>
            </a:r>
            <a:r>
              <a:rPr lang="en-US" altLang="en-US" sz="1800"/>
              <a:t>	not equal to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800"/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600">
                <a:latin typeface="Courier New" charset="0"/>
              </a:rPr>
              <a:t>and   or   not</a:t>
            </a:r>
            <a:endParaRPr lang="en-US" altLang="en-US" sz="1800"/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800"/>
          </a:p>
          <a:p>
            <a:pPr lvl="1">
              <a:lnSpc>
                <a:spcPct val="80000"/>
              </a:lnSpc>
              <a:spcBef>
                <a:spcPct val="10000"/>
              </a:spcBef>
              <a:buFont typeface="Wingdings" charset="2"/>
              <a:buNone/>
            </a:pPr>
            <a:r>
              <a:rPr lang="en-US" altLang="en-US" sz="1800"/>
              <a:t>a comparison using a relational operator is known as a </a:t>
            </a:r>
            <a:r>
              <a:rPr lang="en-US" altLang="en-US" sz="1800" i="1"/>
              <a:t>Boolean expression</a:t>
            </a:r>
            <a:r>
              <a:rPr lang="en-US" altLang="en-US" sz="1800"/>
              <a:t>,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buFont typeface="Wingdings" charset="2"/>
              <a:buNone/>
            </a:pPr>
            <a:r>
              <a:rPr lang="en-US" altLang="en-US" sz="1800"/>
              <a:t>	since it evaluates to a </a:t>
            </a:r>
            <a:r>
              <a:rPr lang="en-US" altLang="en-US" sz="1800" i="1"/>
              <a:t>Boolean</a:t>
            </a:r>
            <a:r>
              <a:rPr lang="en-US" altLang="en-US" sz="1800"/>
              <a:t> (</a:t>
            </a:r>
            <a:r>
              <a:rPr lang="en-US" altLang="en-US" sz="1600">
                <a:latin typeface="Courier New" charset="0"/>
              </a:rPr>
              <a:t>True</a:t>
            </a:r>
            <a:r>
              <a:rPr lang="en-US" altLang="en-US" sz="1800"/>
              <a:t> or </a:t>
            </a:r>
            <a:r>
              <a:rPr lang="en-US" altLang="en-US" sz="1600">
                <a:latin typeface="Courier New" charset="0"/>
              </a:rPr>
              <a:t>False</a:t>
            </a:r>
            <a:r>
              <a:rPr lang="en-US" altLang="en-US" sz="1800"/>
              <a:t>) value</a:t>
            </a:r>
          </a:p>
        </p:txBody>
      </p:sp>
      <p:pic>
        <p:nvPicPr>
          <p:cNvPr id="21510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28800"/>
            <a:ext cx="1397000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687" y="4546600"/>
            <a:ext cx="4660900" cy="939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4844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CFE76CD7-BDD4-8842-8FEC-77003CBE472A}" type="slidenum">
              <a:rPr lang="en-US" altLang="en-US" sz="1400">
                <a:solidFill>
                  <a:srgbClr val="FF0033"/>
                </a:solidFill>
              </a:rPr>
              <a:pPr/>
              <a:t>18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If statements (cont.)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09600" y="1295400"/>
            <a:ext cx="8702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you are not required to have an else case to an if statement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US" altLang="en-US" sz="2000"/>
              <a:t>if no else case exists and the test evaluates to false, nothing is done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altLang="en-US" sz="1200">
              <a:latin typeface="Courier New" charset="0"/>
            </a:endParaRPr>
          </a:p>
          <a:p>
            <a:pPr>
              <a:spcBef>
                <a:spcPct val="20000"/>
              </a:spcBef>
            </a:pPr>
            <a:endParaRPr lang="en-US" altLang="en-US" sz="1000">
              <a:solidFill>
                <a:schemeClr val="accent2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2000"/>
              <a:t>	</a:t>
            </a:r>
          </a:p>
        </p:txBody>
      </p:sp>
      <p:pic>
        <p:nvPicPr>
          <p:cNvPr id="2253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2437298"/>
            <a:ext cx="1619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09600" y="4191000"/>
            <a:ext cx="87026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dirty="0">
                <a:solidFill>
                  <a:schemeClr val="accent2"/>
                </a:solidFill>
                <a:ea typeface="+mn-ea"/>
              </a:rPr>
              <a:t>an if statement (with no else case) is a 1-way conditional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dirty="0">
                <a:cs typeface="ＭＳ Ｐゴシック" charset="-128"/>
              </a:rPr>
              <a:t>depending on the test condition, either execute the indented code or don't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endParaRPr lang="en-US" sz="2000" dirty="0">
              <a:cs typeface="ＭＳ Ｐゴシック" charset="-128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chemeClr val="accent2"/>
                </a:solidFill>
                <a:ea typeface="+mn-ea"/>
              </a:rPr>
              <a:t>an if-else statement (with else case) is a 2-way conditional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dirty="0">
                <a:cs typeface="ＭＳ Ｐゴシック" charset="-128"/>
              </a:rPr>
              <a:t>depending on the test condition, execute one block of indented code or the other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endParaRPr lang="en-US" sz="2000" dirty="0">
              <a:cs typeface="ＭＳ Ｐゴシック" charset="-128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endParaRPr lang="en-US" sz="2000" dirty="0">
              <a:cs typeface="ＭＳ Ｐゴシック" charset="-128"/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defRPr/>
            </a:pPr>
            <a:endParaRPr lang="en-US" sz="1200" dirty="0">
              <a:latin typeface="Courier New" charset="0"/>
              <a:cs typeface="ＭＳ Ｐゴシック" charset="-128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1000" dirty="0">
              <a:solidFill>
                <a:schemeClr val="accent2"/>
              </a:solidFill>
              <a:latin typeface="Courier New" charset="0"/>
              <a:ea typeface="+mn-ea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None/>
              <a:defRPr/>
            </a:pPr>
            <a:r>
              <a:rPr lang="en-US" sz="2000" dirty="0">
                <a:cs typeface="ＭＳ Ｐゴシック" charset="-128"/>
              </a:rPr>
              <a:t>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249002"/>
            <a:ext cx="60960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90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46E3ACC2-34AF-4F46-A574-8905985B18EF}" type="slidenum">
              <a:rPr lang="en-US" altLang="en-US" sz="1400">
                <a:solidFill>
                  <a:srgbClr val="FF0033"/>
                </a:solidFill>
              </a:rPr>
              <a:pPr/>
              <a:t>19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If examples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8382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one more revision: wind chill is not intended for temperatures ≥ 50°</a:t>
            </a:r>
          </a:p>
          <a:p>
            <a:pPr lvl="1"/>
            <a:r>
              <a:rPr lang="en-US" altLang="en-US">
                <a:ea typeface="ＭＳ Ｐゴシック" charset="-128"/>
              </a:rPr>
              <a:t>could add a check for temp ≥ 50, then return what? temp?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4191000"/>
            <a:ext cx="5486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ＭＳ Ｐゴシック" charset="-128"/>
              </a:rPr>
              <a:t>really want to signify that the value is undefined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latin typeface="+mn-lt"/>
                <a:cs typeface="ＭＳ Ｐゴシック" charset="-128"/>
              </a:rPr>
              <a:t>the </a:t>
            </a:r>
            <a:r>
              <a:rPr lang="en-US" sz="1800" kern="0" dirty="0">
                <a:latin typeface="Courier New"/>
                <a:cs typeface="Courier New"/>
              </a:rPr>
              <a:t>float</a:t>
            </a:r>
            <a:r>
              <a:rPr lang="en-US" sz="2000" kern="0" dirty="0">
                <a:latin typeface="+mn-lt"/>
                <a:cs typeface="ＭＳ Ｐゴシック" charset="-128"/>
              </a:rPr>
              <a:t> function will convert a string into its corresponding number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  <a:cs typeface="ＭＳ Ｐゴシック" charset="-128"/>
              </a:rPr>
              <a:t>e.g., </a:t>
            </a:r>
            <a:r>
              <a:rPr lang="en-US" sz="1800" kern="0" dirty="0">
                <a:latin typeface="Courier New"/>
                <a:cs typeface="Courier New"/>
              </a:rPr>
              <a:t>float("12.5")</a:t>
            </a:r>
            <a:r>
              <a:rPr lang="en-US" sz="1800" kern="0" dirty="0">
                <a:latin typeface="+mn-lt"/>
                <a:cs typeface="Courier New"/>
              </a:rPr>
              <a:t> </a:t>
            </a:r>
            <a:r>
              <a:rPr lang="en-US" sz="2000" kern="0" dirty="0" err="1">
                <a:latin typeface="+mn-lt"/>
                <a:cs typeface="ＭＳ Ｐゴシック" charset="-128"/>
                <a:sym typeface="Wingdings"/>
              </a:rPr>
              <a:t></a:t>
            </a:r>
            <a:r>
              <a:rPr lang="en-US" sz="2000" kern="0" dirty="0">
                <a:latin typeface="+mn-lt"/>
                <a:cs typeface="ＭＳ Ｐゴシック" charset="-128"/>
                <a:sym typeface="Wingdings"/>
              </a:rPr>
              <a:t> </a:t>
            </a:r>
            <a:r>
              <a:rPr lang="en-US" sz="1800" kern="0" dirty="0">
                <a:latin typeface="Courier New"/>
                <a:cs typeface="Courier New"/>
                <a:sym typeface="Wingdings"/>
              </a:rPr>
              <a:t>12.5</a:t>
            </a:r>
            <a:endParaRPr lang="en-US" sz="1800" kern="0" dirty="0">
              <a:latin typeface="Courier New"/>
              <a:cs typeface="Courier New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latin typeface="+mn-lt"/>
                <a:cs typeface="ＭＳ Ｐゴシック" charset="-128"/>
              </a:rPr>
              <a:t>the expression </a:t>
            </a:r>
            <a:r>
              <a:rPr lang="en-US" sz="1800" kern="0" dirty="0" err="1">
                <a:latin typeface="Courier New"/>
                <a:cs typeface="Courier New"/>
              </a:rPr>
              <a:t>float("nan</a:t>
            </a:r>
            <a:r>
              <a:rPr lang="en-US" sz="1800" kern="0" dirty="0">
                <a:latin typeface="Courier New"/>
                <a:cs typeface="Courier New"/>
              </a:rPr>
              <a:t>")</a:t>
            </a:r>
            <a:r>
              <a:rPr lang="en-US" sz="2000" kern="0" dirty="0">
                <a:latin typeface="+mn-lt"/>
                <a:cs typeface="ＭＳ Ｐゴシック" charset="-128"/>
              </a:rPr>
              <a:t> returns a special value, </a:t>
            </a:r>
            <a:r>
              <a:rPr lang="en-US" sz="1800" kern="0" dirty="0" err="1">
                <a:latin typeface="Courier New"/>
                <a:cs typeface="Courier New"/>
              </a:rPr>
              <a:t>nan</a:t>
            </a:r>
            <a:r>
              <a:rPr lang="en-US" sz="2000" kern="0" dirty="0">
                <a:latin typeface="+mn-lt"/>
                <a:cs typeface="ＭＳ Ｐゴシック" charset="-128"/>
              </a:rPr>
              <a:t>, that stands for 'not a number'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latin typeface="+mn-lt"/>
                <a:cs typeface="ＭＳ Ｐゴシック" charset="-128"/>
              </a:rPr>
              <a:t>whenever </a:t>
            </a:r>
            <a:r>
              <a:rPr lang="en-US" sz="1800" kern="0" dirty="0" err="1">
                <a:latin typeface="Courier New"/>
                <a:cs typeface="Courier New"/>
              </a:rPr>
              <a:t>nan</a:t>
            </a:r>
            <a:r>
              <a:rPr lang="en-US" sz="2000" kern="0" dirty="0">
                <a:latin typeface="+mn-lt"/>
                <a:cs typeface="ＭＳ Ｐゴシック" charset="-128"/>
              </a:rPr>
              <a:t> appears in an expression, the result is still </a:t>
            </a:r>
            <a:r>
              <a:rPr lang="en-US" sz="1800" kern="0" dirty="0" err="1">
                <a:latin typeface="Courier New"/>
                <a:cs typeface="Courier New"/>
              </a:rPr>
              <a:t>nan</a:t>
            </a:r>
            <a:endParaRPr lang="en-US" sz="1800" kern="0" dirty="0">
              <a:latin typeface="Courier New"/>
              <a:cs typeface="Courier New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195674"/>
            <a:ext cx="5207000" cy="1841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4508500"/>
            <a:ext cx="2247900" cy="21971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3074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User-defined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219200"/>
          </a:xfrm>
        </p:spPr>
        <p:txBody>
          <a:bodyPr/>
          <a:lstStyle/>
          <a:p>
            <a:r>
              <a:rPr lang="en-US" dirty="0" smtClean="0"/>
              <a:t>in addition to built-in and standard module functions, you can organize your code into functions</a:t>
            </a:r>
          </a:p>
          <a:p>
            <a:pPr lvl="1"/>
            <a:r>
              <a:rPr lang="en-US" dirty="0" smtClean="0"/>
              <a:t>recall the population growth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2408B-5454-714E-B3D9-FC786DEB7A4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2514600"/>
            <a:ext cx="2133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is, you have to rerun the module each time you want to calculate a new growth estimate</a:t>
            </a:r>
          </a:p>
          <a:p>
            <a:endParaRPr lang="en-US" sz="2000" dirty="0" smtClean="0"/>
          </a:p>
          <a:p>
            <a:r>
              <a:rPr lang="en-US" sz="2000" dirty="0" smtClean="0"/>
              <a:t>better solution – package the code into a function, then can call that function repeatedly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432125"/>
            <a:ext cx="7006911" cy="47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E5E1B0B8-1090-6941-9BA1-55D13F795CE9}" type="slidenum">
              <a:rPr lang="en-US" altLang="en-US" sz="1400">
                <a:solidFill>
                  <a:srgbClr val="FF0033"/>
                </a:solidFill>
              </a:rPr>
              <a:pPr/>
              <a:t>20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Cascading if-else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85800" y="1295400"/>
            <a:ext cx="8702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now have 3 different cases, so need a 3-way conditional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US" altLang="en-US" sz="2000"/>
              <a:t>can accomplish this by nesting if-else statements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US" altLang="en-US" sz="2000"/>
              <a:t>known as a </a:t>
            </a:r>
            <a:r>
              <a:rPr lang="en-US" altLang="en-US" sz="2000" i="1"/>
              <a:t>cascading if-else </a:t>
            </a:r>
            <a:r>
              <a:rPr lang="en-US" altLang="en-US" sz="2000"/>
              <a:t>(control cascades down from one test to the next)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endParaRPr lang="en-US" altLang="en-US" sz="20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5800" y="5486400"/>
            <a:ext cx="8702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reminder: Python uses indentation to determine code structure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US" altLang="en-US" sz="2000" dirty="0"/>
              <a:t>must make sure to align statements inside the appropriate if-else case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endParaRPr lang="en-US" altLang="en-US" sz="2000" dirty="0"/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025" y="2622615"/>
            <a:ext cx="5613400" cy="2565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82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69655701-3FC1-3047-8F28-AD54F679FC39}" type="slidenum">
              <a:rPr lang="en-US" altLang="en-US" sz="1400">
                <a:solidFill>
                  <a:srgbClr val="FF0033"/>
                </a:solidFill>
              </a:rPr>
              <a:pPr/>
              <a:t>21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Cascading if-else: elif</a:t>
            </a:r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685800" y="1295400"/>
            <a:ext cx="8702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because multi-way conditionals are fairly common, a variant exists to simplify the structure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US" altLang="en-US" sz="1800">
                <a:latin typeface="Courier New" charset="0"/>
              </a:rPr>
              <a:t>elif </a:t>
            </a:r>
            <a:r>
              <a:rPr lang="en-US" altLang="en-US" sz="2000"/>
              <a:t>is shorthand for else-if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US" altLang="en-US" sz="2000"/>
              <a:t> introduces the next case without having to nest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endParaRPr lang="en-US" altLang="en-US" sz="2000"/>
          </a:p>
        </p:txBody>
      </p:sp>
      <p:sp>
        <p:nvSpPr>
          <p:cNvPr id="11" name="Bent Arrow 10"/>
          <p:cNvSpPr/>
          <p:nvPr/>
        </p:nvSpPr>
        <p:spPr bwMode="auto">
          <a:xfrm flipV="1">
            <a:off x="4000500" y="5438882"/>
            <a:ext cx="838200" cy="838200"/>
          </a:xfrm>
          <a:prstGeom prst="bentArrow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 Narrow" pitchFamily="-107" charset="0"/>
              <a:ea typeface="+mn-e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97" y="3104646"/>
            <a:ext cx="4816903" cy="22013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121" y="4648200"/>
            <a:ext cx="4413679" cy="20161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1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Exercise: letter grades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define a Python function named </a:t>
            </a:r>
            <a:r>
              <a:rPr lang="en-US" altLang="en-US" sz="2000" dirty="0" err="1" smtClean="0">
                <a:latin typeface="Courier New" charset="0"/>
                <a:ea typeface="ＭＳ Ｐゴシック" charset="-128"/>
              </a:rPr>
              <a:t>letter_grade</a:t>
            </a:r>
            <a:r>
              <a:rPr lang="en-US" altLang="en-US" dirty="0">
                <a:ea typeface="ＭＳ Ｐゴシック" charset="-128"/>
              </a:rPr>
              <a:t>, that takes one input (a course average) and returns the corresponding letter grade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assume grades of "A", "B", "C", "D", and "F" (no + or -)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assume standard grade cutoffs</a:t>
            </a:r>
          </a:p>
          <a:p>
            <a:pPr lvl="1">
              <a:buFont typeface="Wingdings" charset="2"/>
              <a:buNone/>
            </a:pPr>
            <a:r>
              <a:rPr lang="en-US" altLang="en-US" dirty="0">
                <a:ea typeface="ＭＳ Ｐゴシック" charset="-128"/>
              </a:rPr>
              <a:t>		e.g., 	</a:t>
            </a:r>
            <a:r>
              <a:rPr lang="en-US" altLang="en-US" sz="1800" dirty="0" err="1" smtClean="0">
                <a:latin typeface="Courier New" charset="0"/>
                <a:ea typeface="ＭＳ Ｐゴシック" charset="-128"/>
              </a:rPr>
              <a:t>letter_grade</a:t>
            </a:r>
            <a:r>
              <a:rPr lang="en-US" altLang="en-US" sz="1800" dirty="0" smtClean="0">
                <a:latin typeface="Courier New" charset="0"/>
                <a:ea typeface="ＭＳ Ｐゴシック" charset="-128"/>
              </a:rPr>
              <a:t>(90</a:t>
            </a:r>
            <a:r>
              <a:rPr lang="en-US" altLang="en-US" sz="1800" dirty="0">
                <a:latin typeface="Courier New" charset="0"/>
                <a:ea typeface="ＭＳ Ｐゴシック" charset="-128"/>
              </a:rPr>
              <a:t>) </a:t>
            </a:r>
            <a:r>
              <a:rPr lang="en-US" altLang="en-US" dirty="0">
                <a:ea typeface="ＭＳ Ｐゴシック" charset="-128"/>
              </a:rPr>
              <a:t>should return "A" </a:t>
            </a:r>
          </a:p>
          <a:p>
            <a:pPr lvl="1">
              <a:buFont typeface="Wingdings" charset="2"/>
              <a:buNone/>
            </a:pPr>
            <a:r>
              <a:rPr lang="en-US" altLang="en-US" sz="1800" dirty="0">
                <a:latin typeface="Courier New" charset="0"/>
                <a:ea typeface="ＭＳ Ｐゴシック" charset="-128"/>
              </a:rPr>
              <a:t>			</a:t>
            </a:r>
            <a:r>
              <a:rPr lang="en-US" altLang="en-US" sz="1800" dirty="0" err="1" smtClean="0">
                <a:latin typeface="Courier New" charset="0"/>
                <a:ea typeface="ＭＳ Ｐゴシック" charset="-128"/>
              </a:rPr>
              <a:t>letter_grade</a:t>
            </a:r>
            <a:r>
              <a:rPr lang="en-US" altLang="en-US" sz="1800" dirty="0" smtClean="0">
                <a:latin typeface="Courier New" charset="0"/>
                <a:ea typeface="ＭＳ Ｐゴシック" charset="-128"/>
              </a:rPr>
              <a:t>(89</a:t>
            </a:r>
            <a:r>
              <a:rPr lang="en-US" altLang="en-US" sz="1800" dirty="0">
                <a:latin typeface="Courier New" charset="0"/>
                <a:ea typeface="ＭＳ Ｐゴシック" charset="-128"/>
              </a:rPr>
              <a:t>) </a:t>
            </a:r>
            <a:r>
              <a:rPr lang="en-US" altLang="en-US" dirty="0">
                <a:ea typeface="ＭＳ Ｐゴシック" charset="-128"/>
              </a:rPr>
              <a:t>should return "B"</a:t>
            </a:r>
          </a:p>
          <a:p>
            <a:pPr lvl="1">
              <a:buFont typeface="Wingdings" charset="2"/>
              <a:buNone/>
            </a:pPr>
            <a:endParaRPr lang="en-US" altLang="en-US" dirty="0">
              <a:ea typeface="ＭＳ Ｐゴシック" charset="-128"/>
            </a:endParaRPr>
          </a:p>
          <a:p>
            <a:pPr lvl="1">
              <a:buFont typeface="Wingdings" charset="2"/>
              <a:buNone/>
            </a:pPr>
            <a:endParaRPr lang="en-US" altLang="en-US" dirty="0">
              <a:ea typeface="ＭＳ Ｐゴシック" charset="-128"/>
            </a:endParaRPr>
          </a:p>
          <a:p>
            <a:pPr lvl="1">
              <a:buFont typeface="Wingdings" charset="2"/>
              <a:buNone/>
            </a:pPr>
            <a:r>
              <a:rPr lang="en-US" altLang="en-US" sz="1800" dirty="0" err="1">
                <a:latin typeface="Courier New" charset="0"/>
                <a:ea typeface="ＭＳ Ｐゴシック" charset="-128"/>
              </a:rPr>
              <a:t>def</a:t>
            </a:r>
            <a:r>
              <a:rPr lang="en-US" altLang="en-US" sz="1800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sz="1800" dirty="0" err="1" smtClean="0">
                <a:latin typeface="Courier New" charset="0"/>
                <a:ea typeface="ＭＳ Ｐゴシック" charset="-128"/>
              </a:rPr>
              <a:t>letter_grade</a:t>
            </a:r>
            <a:r>
              <a:rPr lang="en-US" altLang="en-US" sz="1800" dirty="0" smtClean="0">
                <a:latin typeface="Courier New" charset="0"/>
                <a:ea typeface="ＭＳ Ｐゴシック" charset="-128"/>
              </a:rPr>
              <a:t>(average</a:t>
            </a:r>
            <a:r>
              <a:rPr lang="en-US" altLang="en-US" sz="1800" dirty="0">
                <a:latin typeface="Courier New" charset="0"/>
                <a:ea typeface="ＭＳ Ｐゴシック" charset="-128"/>
              </a:rPr>
              <a:t>):</a:t>
            </a:r>
          </a:p>
          <a:p>
            <a:pPr lvl="1">
              <a:buFont typeface="Wingdings" charset="2"/>
              <a:buNone/>
            </a:pPr>
            <a:r>
              <a:rPr lang="en-US" altLang="en-US" sz="1800" dirty="0">
                <a:latin typeface="Courier New" charset="0"/>
                <a:ea typeface="ＭＳ Ｐゴシック" charset="-128"/>
              </a:rPr>
              <a:t>    ????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93D574BF-6B52-3D46-A473-128FD648EB80}" type="slidenum">
              <a:rPr lang="en-US" altLang="en-US" sz="1400">
                <a:solidFill>
                  <a:srgbClr val="FF0033"/>
                </a:solidFill>
              </a:rPr>
              <a:pPr/>
              <a:t>22</a:t>
            </a:fld>
            <a:endParaRPr lang="en-US" altLang="en-US" sz="1400">
              <a:solidFill>
                <a:srgbClr val="FF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Simple functions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702675" cy="1600200"/>
          </a:xfrm>
        </p:spPr>
        <p:txBody>
          <a:bodyPr/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in its simplest form, a Python function is a sequence of statements grouped together into a block</a:t>
            </a:r>
          </a:p>
          <a:p>
            <a:pPr lvl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general form:	</a:t>
            </a:r>
            <a:r>
              <a:rPr lang="en-US" sz="1800" dirty="0" smtClean="0">
                <a:latin typeface="Courier New" pitchFamily="-84" charset="0"/>
                <a:ea typeface="Courier New" pitchFamily="-84" charset="0"/>
                <a:cs typeface="Courier New" pitchFamily="-84" charset="0"/>
              </a:rPr>
              <a:t>def FUNC_NAME():</a:t>
            </a:r>
          </a:p>
          <a:p>
            <a:pPr lvl="1">
              <a:buFont typeface="Wingdings" pitchFamily="-84" charset="2"/>
              <a:buNone/>
            </a:pPr>
            <a:r>
              <a:rPr lang="en-US" sz="1800" dirty="0" smtClean="0">
                <a:latin typeface="Courier New" pitchFamily="-84" charset="0"/>
                <a:ea typeface="Courier New" pitchFamily="-84" charset="0"/>
                <a:cs typeface="Courier New" pitchFamily="-84" charset="0"/>
              </a:rPr>
              <a:t>				    SEQUENCE_OF_STATEMENTS</a:t>
            </a:r>
          </a:p>
          <a:p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733153-C0C0-4541-9781-8B6B40D01C3B}" type="slidenum">
              <a:rPr lang="en-US" smtClean="0">
                <a:latin typeface="Arial Narrow" pitchFamily="-84" charset="0"/>
              </a:rPr>
              <a:pPr/>
              <a:t>3</a:t>
            </a:fld>
            <a:endParaRPr lang="en-US" dirty="0" smtClean="0">
              <a:latin typeface="Arial Narrow" pitchFamily="-8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3124200"/>
            <a:ext cx="2438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statements that make up the function block must be indented (consistently)</a:t>
            </a:r>
          </a:p>
          <a:p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you can have blank lines inside the function for readability</a:t>
            </a:r>
          </a:p>
          <a:p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consecutive blank lines will end the function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9506" y="2514601"/>
            <a:ext cx="7414969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914400"/>
          </a:xfrm>
        </p:spPr>
        <p:txBody>
          <a:bodyPr/>
          <a:lstStyle/>
          <a:p>
            <a:r>
              <a:rPr lang="en-US" dirty="0" smtClean="0"/>
              <a:t>functions encapsulate a series of statements under a name</a:t>
            </a:r>
          </a:p>
          <a:p>
            <a:pPr lvl="1"/>
            <a:r>
              <a:rPr lang="en-US" dirty="0" smtClean="0"/>
              <a:t>once defined, a function can be called over and over without rerunning the module</a:t>
            </a:r>
          </a:p>
          <a:p>
            <a:pPr lvl="1"/>
            <a:endParaRPr lang="en-US" sz="11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876800"/>
            <a:ext cx="7630942" cy="15620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0" y="4800600"/>
            <a:ext cx="6096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python function is analogous to a Scratch script, which combines a sequence of blocks that can be executed as a unit</a:t>
            </a:r>
            <a:endParaRPr lang="en-US" sz="20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733153-C0C0-4541-9781-8B6B40D01C3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0033"/>
                </a:solidFill>
                <a:effectLst/>
                <a:uLnTx/>
                <a:uFillTx/>
                <a:latin typeface="Arial Narrow" pitchFamily="-8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33"/>
              </a:solidFill>
              <a:effectLst/>
              <a:uLnTx/>
              <a:uFillTx/>
              <a:latin typeface="Arial Narrow" pitchFamily="-84" charset="0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438400"/>
            <a:ext cx="5194300" cy="172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0692882" y="-2258008"/>
            <a:ext cx="18473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Exercise: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FORCAST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8702675" cy="1752600"/>
          </a:xfrm>
        </p:spPr>
        <p:txBody>
          <a:bodyPr/>
          <a:lstStyle/>
          <a:p>
            <a:pPr lvl="1"/>
            <a:r>
              <a:rPr lang="en-US" dirty="0" smtClean="0"/>
              <a:t>encapsulate </a:t>
            </a:r>
            <a:r>
              <a:rPr lang="en-US" dirty="0" smtClean="0"/>
              <a:t>the code under a function name, e.g., </a:t>
            </a:r>
            <a:r>
              <a:rPr lang="en-US" sz="1800" dirty="0" err="1" smtClean="0">
                <a:latin typeface="Lucida Sans Typewriter"/>
                <a:cs typeface="Lucida Sans Typewriter"/>
              </a:rPr>
              <a:t>reading_level</a:t>
            </a:r>
            <a:endParaRPr lang="en-US" dirty="0" smtClean="0"/>
          </a:p>
          <a:p>
            <a:pPr lvl="1"/>
            <a:r>
              <a:rPr lang="en-US" dirty="0" smtClean="0"/>
              <a:t>test your function by running the module and then doing multiple reading level calculations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D6F26E-95B2-2744-BBE9-89653492C59C}" type="slidenum">
              <a:rPr lang="en-US" smtClean="0">
                <a:latin typeface="Arial Narrow" pitchFamily="-84" charset="0"/>
              </a:rPr>
              <a:pPr/>
              <a:t>5</a:t>
            </a:fld>
            <a:endParaRPr lang="en-US" smtClean="0">
              <a:latin typeface="Arial Narrow" pitchFamily="-8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962400"/>
            <a:ext cx="87026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simple functions like these are units of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computational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 abstraction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84" charset="-128"/>
              <a:cs typeface="ＭＳ Ｐゴシック" pitchFamily="-8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84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7" charset="-128"/>
              </a:rPr>
              <a:t>the function encapsulates a sequence of computations into a single unit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84" charset="2"/>
              <a:buChar char="§"/>
              <a:tabLst/>
              <a:defRPr/>
            </a:pPr>
            <a:r>
              <a:rPr lang="en-US" sz="2000" kern="0" noProof="0" dirty="0" smtClean="0">
                <a:latin typeface="+mn-lt"/>
                <a:ea typeface="ＭＳ Ｐゴシック" pitchFamily="-107" charset="-128"/>
              </a:rPr>
              <a:t>once you know the name you no longer need to remember how it works (i.e., you abstract away the details and focus on the overall effect)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</a:pPr>
            <a:endParaRPr kumimoji="0" lang="en-US" sz="20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7" charset="-128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but they </a:t>
            </a: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don't resemble math functions very 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closely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US" sz="2000" kern="0" dirty="0" smtClean="0">
                <a:latin typeface="+mn-lt"/>
                <a:ea typeface="ＭＳ Ｐゴシック" pitchFamily="-84" charset="-128"/>
                <a:cs typeface="ＭＳ Ｐゴシック" pitchFamily="-84" charset="-128"/>
              </a:rPr>
              <a:t>no inputs &amp; no explicit output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7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-23446"/>
            <a:ext cx="5486400" cy="3014984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1" y="1676400"/>
            <a:ext cx="403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-84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7" charset="0"/>
                <a:ea typeface="ＭＳ Ｐゴシック" pitchFamily="-107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07" charset="0"/>
                <a:ea typeface="ＭＳ Ｐゴシック" pitchFamily="-107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07" charset="0"/>
                <a:ea typeface="ＭＳ Ｐゴシック" pitchFamily="-107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07" charset="0"/>
                <a:ea typeface="ＭＳ Ｐゴシック" pitchFamily="-107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07" charset="0"/>
                <a:ea typeface="ＭＳ Ｐゴシック" pitchFamily="-107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07" charset="0"/>
                <a:ea typeface="ＭＳ Ｐゴシック" pitchFamily="-107" charset="-128"/>
              </a:defRPr>
            </a:lvl9pPr>
          </a:lstStyle>
          <a:p>
            <a:r>
              <a:rPr lang="en-US" kern="0" dirty="0" smtClean="0">
                <a:ea typeface="ＭＳ Ｐゴシック" pitchFamily="-84" charset="-128"/>
                <a:cs typeface="ＭＳ Ｐゴシック" pitchFamily="-84" charset="-128"/>
              </a:rPr>
              <a:t>convert your FORCAST reading level code into </a:t>
            </a:r>
            <a:r>
              <a:rPr lang="en-US" kern="0" smtClean="0">
                <a:ea typeface="ＭＳ Ｐゴシック" pitchFamily="-84" charset="-128"/>
                <a:cs typeface="ＭＳ Ｐゴシック" pitchFamily="-84" charset="-128"/>
              </a:rPr>
              <a:t>a function</a:t>
            </a:r>
            <a:endParaRPr lang="en-US" kern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69" y="2895600"/>
            <a:ext cx="7772400" cy="49315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676400"/>
          </a:xfrm>
        </p:spPr>
        <p:txBody>
          <a:bodyPr/>
          <a:lstStyle/>
          <a:p>
            <a:r>
              <a:rPr lang="en-US" dirty="0" smtClean="0"/>
              <a:t>to generalize a function so that it can take inputs, must add </a:t>
            </a:r>
            <a:r>
              <a:rPr lang="en-US" i="1" dirty="0" smtClean="0"/>
              <a:t>parameters</a:t>
            </a:r>
          </a:p>
          <a:p>
            <a:pPr lvl="1"/>
            <a:r>
              <a:rPr lang="en-US" dirty="0" smtClean="0"/>
              <a:t>a parameter is a variable that appears in the heading of a function definition (inside the parentheses)</a:t>
            </a:r>
          </a:p>
          <a:p>
            <a:pPr lvl="1"/>
            <a:r>
              <a:rPr lang="en-US" dirty="0" smtClean="0"/>
              <a:t>when the function is called, you must provide an input value for each parameter</a:t>
            </a:r>
          </a:p>
          <a:p>
            <a:pPr lvl="1"/>
            <a:r>
              <a:rPr lang="en-US" dirty="0" smtClean="0"/>
              <a:t>these input values are automatically assigned to the parameter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2408B-5454-714E-B3D9-FC786DEB7A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7553" y="3124200"/>
            <a:ext cx="5168900" cy="10668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0" name="Straight Arrow Connector 9"/>
          <p:cNvCxnSpPr/>
          <p:nvPr/>
        </p:nvCxnSpPr>
        <p:spPr bwMode="auto">
          <a:xfrm flipH="1">
            <a:off x="2895600" y="3352800"/>
            <a:ext cx="2362201" cy="106680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accent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3276601" y="3732954"/>
            <a:ext cx="1981200" cy="70057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accent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Exercise: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parameterizing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FORCAST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362200"/>
          </a:xfrm>
        </p:spPr>
        <p:txBody>
          <a:bodyPr/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modify your </a:t>
            </a:r>
            <a:r>
              <a:rPr lang="en-US" sz="2000" dirty="0" err="1" smtClean="0">
                <a:latin typeface="Lucida Sans Typewriter"/>
                <a:ea typeface="ＭＳ Ｐゴシック" pitchFamily="-84" charset="-128"/>
                <a:cs typeface="Lucida Sans Typewriter"/>
              </a:rPr>
              <a:t>reading+level</a:t>
            </a:r>
            <a:r>
              <a:rPr lang="en-US" sz="2000" dirty="0" smtClean="0">
                <a:latin typeface="Lucida Sans Typewriter"/>
                <a:ea typeface="ＭＳ Ｐゴシック" pitchFamily="-84" charset="-128"/>
                <a:cs typeface="Lucida Sans Typewriter"/>
              </a:rPr>
              <a:t>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function to have two parameters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800" dirty="0" smtClean="0">
                <a:latin typeface="Lucida Sans Typewriter"/>
                <a:cs typeface="Lucida Sans Typewriter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def</a:t>
            </a:r>
            <a:r>
              <a:rPr lang="en-US" sz="1800" dirty="0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reading_level</a:t>
            </a:r>
            <a:r>
              <a:rPr lang="en-US" sz="1800" dirty="0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single_words</a:t>
            </a:r>
            <a:r>
              <a:rPr lang="en-US" sz="1800" dirty="0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total_words</a:t>
            </a:r>
            <a:r>
              <a:rPr lang="en-US" sz="1800" dirty="0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):</a:t>
            </a:r>
            <a:endParaRPr lang="en-US" dirty="0" smtClean="0">
              <a:solidFill>
                <a:srgbClr val="FF0000"/>
              </a:solidFill>
              <a:latin typeface="Lucida Sans Typewriter"/>
              <a:cs typeface="Lucida Sans Typewriter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note that the input values match up with parameters in the order provided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800" dirty="0" smtClean="0">
                <a:latin typeface="Lucida Sans Typewriter"/>
                <a:cs typeface="Lucida Sans Typewriter"/>
              </a:rPr>
              <a:t>	&gt;&gt;&gt; </a:t>
            </a:r>
            <a:r>
              <a:rPr lang="en-US" sz="18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reading_level</a:t>
            </a:r>
            <a:r>
              <a:rPr lang="en-US" sz="1800" dirty="0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(104</a:t>
            </a:r>
            <a:r>
              <a:rPr lang="en-US" sz="1800" dirty="0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, 380)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D6F26E-95B2-2744-BBE9-89653492C59C}" type="slidenum">
              <a:rPr lang="en-US" smtClean="0">
                <a:latin typeface="Arial Narrow" pitchFamily="-84" charset="0"/>
              </a:rPr>
              <a:pPr/>
              <a:t>7</a:t>
            </a:fld>
            <a:endParaRPr lang="en-US" smtClean="0">
              <a:latin typeface="Arial Narrow" pitchFamily="-8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962400"/>
            <a:ext cx="87026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prompts vs. 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inputs?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84" charset="-128"/>
              <a:cs typeface="ＭＳ Ｐゴシック" pitchFamily="-8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84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7" charset="-128"/>
              </a:rPr>
              <a:t>if your code requires many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7" charset="-128"/>
              </a:rPr>
              <a:t> different input values, then having a </a:t>
            </a:r>
            <a:r>
              <a:rPr lang="en-US" sz="2000" kern="0" dirty="0" smtClean="0">
                <a:latin typeface="+mn-lt"/>
                <a:ea typeface="ＭＳ Ｐゴシック" pitchFamily="-107" charset="-128"/>
              </a:rPr>
              <a:t>function that prompts for each value is often simpler (prompts remind the user of what to enter)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84" charset="2"/>
              <a:buChar char="§"/>
              <a:tabLst/>
              <a:defRPr/>
            </a:pPr>
            <a:endParaRPr lang="en-US" sz="2000" kern="0" noProof="0" dirty="0" smtClean="0">
              <a:latin typeface="+mn-lt"/>
              <a:ea typeface="ＭＳ Ｐゴシック" pitchFamily="-107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84" charset="2"/>
              <a:buChar char="§"/>
              <a:tabLst/>
              <a:defRPr/>
            </a:pPr>
            <a:r>
              <a:rPr lang="en-US" sz="2000" kern="0" dirty="0" smtClean="0">
                <a:latin typeface="+mn-lt"/>
                <a:ea typeface="ＭＳ Ｐゴシック" pitchFamily="-107" charset="-128"/>
              </a:rPr>
              <a:t>if there are few inputs, then often simpler &amp; quicker to provide them as inputs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ü"/>
            </a:pPr>
            <a:r>
              <a:rPr lang="en-US" sz="2000" kern="0" noProof="0" dirty="0" smtClean="0">
                <a:latin typeface="+mn-lt"/>
                <a:ea typeface="ＭＳ Ｐゴシック" pitchFamily="-107" charset="-128"/>
              </a:rPr>
              <a:t>avoids the prompts and allows the user to enter the values </a:t>
            </a:r>
            <a:r>
              <a:rPr lang="en-US" sz="2000" kern="0" dirty="0" smtClean="0">
                <a:latin typeface="+mn-lt"/>
                <a:ea typeface="ＭＳ Ｐゴシック" pitchFamily="-107" charset="-128"/>
              </a:rPr>
              <a:t>directly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ü"/>
            </a:pPr>
            <a:r>
              <a:rPr lang="en-US" sz="2000" kern="0" noProof="0" dirty="0" smtClean="0">
                <a:latin typeface="+mn-lt"/>
                <a:ea typeface="ＭＳ Ｐゴシック" pitchFamily="-107" charset="-128"/>
              </a:rPr>
              <a:t>allows you to determine the inputs some other way (e.g., </a:t>
            </a:r>
            <a:r>
              <a:rPr lang="en-US" sz="2000" kern="0" dirty="0" smtClean="0">
                <a:latin typeface="+mn-lt"/>
                <a:ea typeface="ＭＳ Ｐゴシック" pitchFamily="-107" charset="-128"/>
              </a:rPr>
              <a:t>another function to calculate the input values)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7" charset="-128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 flipH="1" flipV="1">
            <a:off x="3886200" y="2514600"/>
            <a:ext cx="838200" cy="3810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4953000" y="2286000"/>
            <a:ext cx="1219200" cy="838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Functions that return values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914400"/>
          </a:xfrm>
        </p:spPr>
        <p:txBody>
          <a:bodyPr/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consider functions that convert distances in Metric &amp; Imperial</a:t>
            </a:r>
          </a:p>
          <a:p>
            <a:pPr lvl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</a:t>
            </a:r>
            <a:r>
              <a:rPr lang="en-US" sz="1800" dirty="0" smtClean="0">
                <a:latin typeface="Lucida Sans Typewriter"/>
                <a:ea typeface="ＭＳ Ｐゴシック" pitchFamily="-84" charset="-128"/>
                <a:cs typeface="Lucida Sans Typewriter"/>
              </a:rPr>
              <a:t>return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statement specifies the output value for a function</a:t>
            </a:r>
          </a:p>
          <a:p>
            <a:pPr lvl="1"/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/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813EB2-93B7-3D44-AAC9-95967823D921}" type="slidenum">
              <a:rPr lang="en-US" smtClean="0">
                <a:latin typeface="Arial Narrow" pitchFamily="-84" charset="0"/>
              </a:rPr>
              <a:pPr/>
              <a:t>8</a:t>
            </a:fld>
            <a:endParaRPr lang="en-US" smtClean="0">
              <a:latin typeface="Arial Narrow" pitchFamily="-8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4114800"/>
            <a:ext cx="8702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rPr>
              <a:t>the reverse conversion could be similarly defined using the 0.3048 factor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ＭＳ Ｐゴシック" charset="-128"/>
              </a:rPr>
              <a:t>or, could make use of the existing </a:t>
            </a:r>
            <a:r>
              <a:rPr lang="en-US" sz="1800" kern="0" dirty="0" err="1">
                <a:latin typeface="Courier New"/>
                <a:ea typeface="ＭＳ Ｐゴシック" charset="-128"/>
                <a:cs typeface="Courier New"/>
              </a:rPr>
              <a:t>feetToMeters</a:t>
            </a:r>
            <a:r>
              <a:rPr lang="en-US" sz="1800" kern="0" dirty="0">
                <a:latin typeface="Courier New"/>
                <a:ea typeface="ＭＳ Ｐゴシック" charset="-128"/>
                <a:cs typeface="Courier New"/>
              </a:rPr>
              <a:t> </a:t>
            </a:r>
            <a:r>
              <a:rPr lang="en-US" sz="2000" kern="0" dirty="0">
                <a:latin typeface="+mn-lt"/>
                <a:ea typeface="ＭＳ Ｐゴシック" charset="-128"/>
                <a:cs typeface="ＭＳ Ｐゴシック" charset="-128"/>
              </a:rPr>
              <a:t>function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endParaRPr lang="en-US" sz="2000" kern="0" dirty="0">
              <a:latin typeface="+mn-lt"/>
              <a:ea typeface="ＭＳ Ｐゴシック" charset="-128"/>
              <a:cs typeface="ＭＳ Ｐゴシック" charset="-128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endParaRPr lang="en-US" sz="2000" kern="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24100"/>
            <a:ext cx="3683000" cy="838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6019800"/>
            <a:ext cx="4762500" cy="812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245" y="5159018"/>
            <a:ext cx="3644900" cy="825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2975" y="2324100"/>
            <a:ext cx="2628900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vs. return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905000"/>
          </a:xfrm>
        </p:spPr>
        <p:txBody>
          <a:bodyPr/>
          <a:lstStyle/>
          <a:p>
            <a:r>
              <a:rPr lang="en-US" dirty="0" smtClean="0"/>
              <a:t>when the results are complex, printing is more readable</a:t>
            </a:r>
          </a:p>
          <a:p>
            <a:pPr lvl="1"/>
            <a:r>
              <a:rPr lang="en-US" dirty="0" smtClean="0"/>
              <a:t>the population results involve two numbers and description text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much easier to understand than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2408B-5454-714E-B3D9-FC786DEB7A4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3657600"/>
            <a:ext cx="87026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07" charset="-128"/>
                <a:cs typeface="ＭＳ Ｐゴシック" pitchFamily="-107" charset="-128"/>
              </a:rPr>
              <a:t>however, a function that prints its results is limited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84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7" charset="-128"/>
              </a:rPr>
              <a:t>the user can view the displayed results, but it cannot be used by other code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84" charset="2"/>
              <a:buChar char="§"/>
              <a:tabLst/>
              <a:defRPr/>
            </a:pPr>
            <a:r>
              <a:rPr lang="en-US" sz="2000" kern="0" dirty="0" smtClean="0">
                <a:latin typeface="+mn-lt"/>
                <a:ea typeface="ＭＳ Ｐゴシック" pitchFamily="-107" charset="-128"/>
              </a:rPr>
              <a:t>if returned, the result can be used in other computations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84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7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84" charset="2"/>
              <a:buChar char="§"/>
              <a:tabLst/>
              <a:defRPr/>
            </a:pPr>
            <a:endParaRPr lang="en-US" sz="2000" kern="0" dirty="0" smtClean="0">
              <a:latin typeface="+mn-lt"/>
              <a:ea typeface="ＭＳ Ｐゴシック" pitchFamily="-107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84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7" charset="-128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</a:pP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rPr>
              <a:t>if the result of a computation is potentially useful for some other computation,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rPr>
              <a:t> then return </a:t>
            </a: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rPr>
              <a:t>that result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84" charset="2"/>
              <a:buChar char="§"/>
              <a:tabLst/>
              <a:defRPr/>
            </a:pPr>
            <a:endParaRPr lang="en-US" sz="2000" kern="0" dirty="0">
              <a:latin typeface="+mn-lt"/>
              <a:ea typeface="ＭＳ Ｐゴシック" pitchFamily="-107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84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7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396" y="2870200"/>
            <a:ext cx="2070100" cy="50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032000"/>
            <a:ext cx="5448300" cy="571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6896" y="4845050"/>
            <a:ext cx="2641600" cy="520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-107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5334</TotalTime>
  <Words>1400</Words>
  <Application>Microsoft Macintosh PowerPoint</Application>
  <PresentationFormat>Custom</PresentationFormat>
  <Paragraphs>233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Cambria Math</vt:lpstr>
      <vt:lpstr>Lucida Sans Typewriter</vt:lpstr>
      <vt:lpstr>ＭＳ Ｐゴシック</vt:lpstr>
      <vt:lpstr>Arial Narrow</vt:lpstr>
      <vt:lpstr>Courier New</vt:lpstr>
      <vt:lpstr>Times New Roman</vt:lpstr>
      <vt:lpstr>Wingdings</vt:lpstr>
      <vt:lpstr>Blank Presentation</vt:lpstr>
      <vt:lpstr>PowerPoint Presentation</vt:lpstr>
      <vt:lpstr>User-defined functions</vt:lpstr>
      <vt:lpstr>Simple functions</vt:lpstr>
      <vt:lpstr>Advantages of functions</vt:lpstr>
      <vt:lpstr>Exercise: FORCAST</vt:lpstr>
      <vt:lpstr>Functions with inputs</vt:lpstr>
      <vt:lpstr>Exercise: parameterizing FORCAST</vt:lpstr>
      <vt:lpstr>Functions that return values</vt:lpstr>
      <vt:lpstr>Print vs. return </vt:lpstr>
      <vt:lpstr>Exercise: years vs. seconds</vt:lpstr>
      <vt:lpstr>Function doc strings</vt:lpstr>
      <vt:lpstr>Simulating dice rolls</vt:lpstr>
      <vt:lpstr>Example: wind chill</vt:lpstr>
      <vt:lpstr>Complex expressions</vt:lpstr>
      <vt:lpstr>Conditional execution</vt:lpstr>
      <vt:lpstr>If statements</vt:lpstr>
      <vt:lpstr>Boolean operators</vt:lpstr>
      <vt:lpstr>If statements (cont.)</vt:lpstr>
      <vt:lpstr>If examples</vt:lpstr>
      <vt:lpstr>Cascading if-else</vt:lpstr>
      <vt:lpstr>Cascading if-else: elif</vt:lpstr>
      <vt:lpstr>Exercise: letter grades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111</cp:revision>
  <cp:lastPrinted>2012-09-26T05:17:00Z</cp:lastPrinted>
  <dcterms:created xsi:type="dcterms:W3CDTF">2013-09-16T16:03:21Z</dcterms:created>
  <dcterms:modified xsi:type="dcterms:W3CDTF">2018-09-17T21:24:01Z</dcterms:modified>
</cp:coreProperties>
</file>