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54" r:id="rId3"/>
    <p:sldId id="456" r:id="rId4"/>
    <p:sldId id="455" r:id="rId5"/>
    <p:sldId id="457" r:id="rId6"/>
    <p:sldId id="405" r:id="rId7"/>
    <p:sldId id="458" r:id="rId8"/>
    <p:sldId id="459" r:id="rId9"/>
    <p:sldId id="460" r:id="rId10"/>
    <p:sldId id="461" r:id="rId11"/>
    <p:sldId id="450" r:id="rId12"/>
    <p:sldId id="462" r:id="rId13"/>
    <p:sldId id="463" r:id="rId14"/>
    <p:sldId id="485" r:id="rId15"/>
    <p:sldId id="484" r:id="rId16"/>
    <p:sldId id="464" r:id="rId17"/>
    <p:sldId id="466" r:id="rId18"/>
    <p:sldId id="483" r:id="rId19"/>
    <p:sldId id="486" r:id="rId20"/>
    <p:sldId id="465" r:id="rId21"/>
    <p:sldId id="487" r:id="rId22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00CC"/>
    <a:srgbClr val="FFFF00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>
      <p:cViewPr varScale="1">
        <p:scale>
          <a:sx n="109" d="100"/>
          <a:sy n="109" d="100"/>
        </p:scale>
        <p:origin x="192" y="376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fld id="{42810539-B801-2D45-88AD-86038889A5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8E66124-20B3-FA45-B087-950A9B5E5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7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8D7D0-3703-6B4C-84B9-031850D51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62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0A0C3-29D6-1443-8434-EA091F812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15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4E136-9A58-A040-918D-2344F31D0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5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7BBE2-D207-F349-B6FD-C2D89A28E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01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75094-4671-DB43-93B1-FBEE98EFE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7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FF46F-D0C7-0242-97A3-8A088FB07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1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74155-985E-DA48-ACD2-E9E6B90ED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6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CD9A1-21A8-364B-BAB9-E7A119865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49474-DBCC-6842-8B88-4CFD5E8D3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0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811E9-A329-734D-8672-32E9D0BDD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92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FF9BF-0448-E54F-BF45-337C60A43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19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r>
              <a:rPr lang="en-US" alt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</a:defRPr>
            </a:lvl1pPr>
          </a:lstStyle>
          <a:p>
            <a:fld id="{62F5C04D-E9AB-D147-8CB5-20504128022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D8343448-7E1B-6846-8DCF-911DF4BBF467}" type="slidenum">
              <a:rPr lang="en-US" altLang="en-US" sz="1400">
                <a:solidFill>
                  <a:srgbClr val="FF0033"/>
                </a:solidFill>
              </a:rPr>
              <a:pPr/>
              <a:t>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6387" name="Rectangle 1036"/>
          <p:cNvSpPr>
            <a:spLocks noChangeArrowheads="1"/>
          </p:cNvSpPr>
          <p:nvPr/>
        </p:nvSpPr>
        <p:spPr bwMode="auto">
          <a:xfrm>
            <a:off x="720725" y="427038"/>
            <a:ext cx="81597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0033"/>
                </a:solidFill>
              </a:rPr>
              <a:t>CSC 221: Introduction to Programming</a:t>
            </a:r>
            <a:br>
              <a:rPr lang="en-US" altLang="en-US" sz="3200" dirty="0">
                <a:solidFill>
                  <a:srgbClr val="FF0033"/>
                </a:solidFill>
              </a:rPr>
            </a:br>
            <a:r>
              <a:rPr lang="en-US" altLang="en-US" dirty="0">
                <a:solidFill>
                  <a:srgbClr val="FF0033"/>
                </a:solidFill>
              </a:rPr>
              <a:t/>
            </a:r>
            <a:br>
              <a:rPr lang="en-US" altLang="en-US" dirty="0">
                <a:solidFill>
                  <a:srgbClr val="FF0033"/>
                </a:solidFill>
              </a:rPr>
            </a:br>
            <a:r>
              <a:rPr lang="en-US" altLang="en-US" sz="3200" dirty="0">
                <a:solidFill>
                  <a:srgbClr val="FF0033"/>
                </a:solidFill>
              </a:rPr>
              <a:t>Fall </a:t>
            </a:r>
            <a:r>
              <a:rPr lang="en-US" altLang="en-US" sz="3200" dirty="0" smtClean="0">
                <a:solidFill>
                  <a:srgbClr val="FF0033"/>
                </a:solidFill>
              </a:rPr>
              <a:t>2018</a:t>
            </a:r>
            <a:endParaRPr lang="en-US" altLang="en-US" sz="3200" dirty="0">
              <a:solidFill>
                <a:srgbClr val="FF0033"/>
              </a:solidFill>
            </a:endParaRPr>
          </a:p>
        </p:txBody>
      </p:sp>
      <p:sp>
        <p:nvSpPr>
          <p:cNvPr id="16388" name="Rectangle 1038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819400"/>
            <a:ext cx="7772400" cy="3352800"/>
          </a:xfrm>
          <a:noFill/>
        </p:spPr>
        <p:txBody>
          <a:bodyPr/>
          <a:lstStyle/>
          <a:p>
            <a:pPr marL="0" indent="0"/>
            <a:r>
              <a:rPr lang="en-US" altLang="en-US" dirty="0"/>
              <a:t>Text processing</a:t>
            </a:r>
          </a:p>
          <a:p>
            <a:pPr lvl="1"/>
            <a:r>
              <a:rPr lang="en-US" altLang="en-US" dirty="0"/>
              <a:t>Python strings</a:t>
            </a:r>
          </a:p>
          <a:p>
            <a:pPr lvl="1"/>
            <a:r>
              <a:rPr lang="en-US" altLang="en-US" dirty="0"/>
              <a:t>indexing &amp; slicing, </a:t>
            </a:r>
            <a:r>
              <a:rPr lang="en-US" altLang="en-US" dirty="0" err="1"/>
              <a:t>len</a:t>
            </a:r>
            <a:r>
              <a:rPr lang="en-US" altLang="en-US" dirty="0"/>
              <a:t> function</a:t>
            </a:r>
          </a:p>
          <a:p>
            <a:pPr lvl="1"/>
            <a:r>
              <a:rPr lang="en-US" altLang="en-US" dirty="0"/>
              <a:t>functions vs. methods</a:t>
            </a:r>
          </a:p>
          <a:p>
            <a:pPr lvl="1"/>
            <a:r>
              <a:rPr lang="en-US" altLang="en-US" dirty="0"/>
              <a:t>string methods: capitalize, lower, upper, find, remove</a:t>
            </a:r>
          </a:p>
          <a:p>
            <a:pPr lvl="1"/>
            <a:r>
              <a:rPr lang="en-US" altLang="en-US" dirty="0"/>
              <a:t>string traversal: in, indexing</a:t>
            </a:r>
          </a:p>
          <a:p>
            <a:pPr lvl="1"/>
            <a:r>
              <a:rPr lang="en-US" altLang="en-US" dirty="0"/>
              <a:t>examples: palindromes</a:t>
            </a:r>
            <a:r>
              <a:rPr lang="en-US" altLang="en-US"/>
              <a:t>, </a:t>
            </a:r>
            <a:r>
              <a:rPr lang="en-US" altLang="en-US" smtClean="0"/>
              <a:t>encryption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censor revisited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09600"/>
          </a:xfrm>
        </p:spPr>
        <p:txBody>
          <a:bodyPr/>
          <a:lstStyle/>
          <a:p>
            <a:r>
              <a:rPr lang="en-US" altLang="en-US"/>
              <a:t>using a for loop, can greatly simplify our </a:t>
            </a:r>
            <a:r>
              <a:rPr lang="en-US" altLang="en-US" sz="2000">
                <a:latin typeface="Courier New" charset="0"/>
              </a:rPr>
              <a:t>censor</a:t>
            </a:r>
            <a:r>
              <a:rPr lang="en-US" altLang="en-US"/>
              <a:t> function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C5088DD2-F829-2A4A-A97F-2BC8EC682EEE}" type="slidenum">
              <a:rPr lang="en-US" altLang="en-US" sz="1400">
                <a:solidFill>
                  <a:srgbClr val="FF0033"/>
                </a:solidFill>
              </a:rPr>
              <a:pPr/>
              <a:t>10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3657600"/>
            <a:ext cx="8702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EXERCISE: generalize the </a:t>
            </a:r>
            <a:r>
              <a:rPr lang="en-US" sz="2000" kern="0" dirty="0">
                <a:solidFill>
                  <a:schemeClr val="accent2"/>
                </a:solidFill>
                <a:latin typeface="Courier New"/>
                <a:cs typeface="Courier New"/>
              </a:rPr>
              <a:t>censor </a:t>
            </a: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function so that the letters to be censored are provided as inputs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  <a:cs typeface="ＭＳ Ｐゴシック" charset="-128"/>
              </a:rPr>
              <a:t>note: lowercase and uppercase occurrences of the letters should be censored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5080000" cy="125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4749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11C453E4-9D3E-1545-B370-C46D4DBDB2C6}" type="slidenum">
              <a:rPr lang="en-US" altLang="en-US" sz="1400">
                <a:solidFill>
                  <a:srgbClr val="FF0033"/>
                </a:solidFill>
              </a:rPr>
              <a:pPr/>
              <a:t>11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Palindrome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295400"/>
            <a:ext cx="8702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suppose we want to define a method to test whether a word or phrase is a palindrome (i.e., same forwards and backwards, ignoring non-letters)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"bob"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  <a:sym typeface="Wingdings" charset="2"/>
              </a:rPr>
              <a:t>"madam"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  <a:sym typeface="Wingdings" charset="2"/>
              </a:rPr>
              <a:t>"Madam, I'm Adam."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"Able was I ere I saw Elba."</a:t>
            </a: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"A man, a plan, a canal: Panama."</a:t>
            </a:r>
          </a:p>
          <a:p>
            <a:pPr lvl="1"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sz="1400" dirty="0">
              <a:latin typeface="Courier New" charset="0"/>
              <a:sym typeface="Wingdings" charset="2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endParaRPr lang="en-US" altLang="en-US" dirty="0">
              <a:solidFill>
                <a:schemeClr val="accent2"/>
              </a:solidFill>
              <a:sym typeface="Wingdings" charset="2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buFont typeface="Wingdings" charset="2"/>
              <a:buNone/>
            </a:pPr>
            <a:r>
              <a:rPr lang="en-US" altLang="en-US" dirty="0">
                <a:solidFill>
                  <a:schemeClr val="accent2"/>
                </a:solidFill>
                <a:sym typeface="Wingdings" charset="2"/>
              </a:rPr>
              <a:t>if we ignore the non-letters issue, it's fairly straightforward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5102225"/>
            <a:ext cx="42164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up a string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3124200"/>
          </a:xfrm>
        </p:spPr>
        <p:txBody>
          <a:bodyPr/>
          <a:lstStyle/>
          <a:p>
            <a:r>
              <a:rPr lang="en-US" altLang="en-US" dirty="0"/>
              <a:t>to strip non-letters from a string, could try to </a:t>
            </a:r>
          </a:p>
          <a:p>
            <a:pPr lvl="1"/>
            <a:r>
              <a:rPr lang="en-US" altLang="en-US" dirty="0"/>
              <a:t>call 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remove</a:t>
            </a:r>
            <a:r>
              <a:rPr lang="en-US" altLang="en-US" sz="1800" dirty="0"/>
              <a:t> </a:t>
            </a:r>
            <a:r>
              <a:rPr lang="en-US" altLang="en-US" dirty="0"/>
              <a:t>to remove every possible non-letter character</a:t>
            </a:r>
          </a:p>
          <a:p>
            <a:pPr lvl="2"/>
            <a:r>
              <a:rPr lang="en-US" altLang="en-US" i="1" dirty="0"/>
              <a:t>way too many possibilities, most of which won't appear in the string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traverse the string, character by character</a:t>
            </a:r>
          </a:p>
          <a:p>
            <a:pPr lvl="1"/>
            <a:r>
              <a:rPr lang="en-US" altLang="en-US" dirty="0"/>
              <a:t>for each non-letter encountered, call </a:t>
            </a:r>
            <a:r>
              <a:rPr lang="en-US" altLang="en-US" sz="1800" dirty="0">
                <a:latin typeface="Courier New" charset="0"/>
                <a:ea typeface="Courier New" charset="0"/>
                <a:cs typeface="Courier New" charset="0"/>
              </a:rPr>
              <a:t>remove</a:t>
            </a:r>
            <a:r>
              <a:rPr lang="en-US" altLang="en-US" dirty="0"/>
              <a:t> to remove that letter</a:t>
            </a:r>
          </a:p>
          <a:p>
            <a:pPr lvl="2"/>
            <a:r>
              <a:rPr lang="en-US" altLang="en-US" i="1" dirty="0"/>
              <a:t>could work, but inefficient (remove has to search for the char all over again)</a:t>
            </a:r>
          </a:p>
          <a:p>
            <a:pPr lvl="1">
              <a:buFont typeface="Wingdings" charset="2"/>
              <a:buNone/>
            </a:pPr>
            <a:endParaRPr lang="en-US" altLang="en-US" dirty="0"/>
          </a:p>
          <a:p>
            <a:r>
              <a:rPr lang="en-US" altLang="en-US" dirty="0"/>
              <a:t>better solution: build up a copy of the string, omitting non-letter characters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2634403A-C98F-B644-AA5E-BA750B82B2A3}" type="slidenum">
              <a:rPr lang="en-US" altLang="en-US" sz="1400">
                <a:solidFill>
                  <a:srgbClr val="FF0033"/>
                </a:solidFill>
              </a:rPr>
              <a:pPr/>
              <a:t>12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495800"/>
            <a:ext cx="4648200" cy="243205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this simple function copies </a:t>
            </a:r>
            <a:r>
              <a:rPr lang="en-US" altLang="en-US" sz="1800">
                <a:solidFill>
                  <a:schemeClr val="tx2"/>
                </a:solidFill>
                <a:latin typeface="Courier New" charset="0"/>
              </a:rPr>
              <a:t>word</a:t>
            </a:r>
            <a:r>
              <a:rPr lang="en-US" altLang="en-US" sz="2000">
                <a:solidFill>
                  <a:schemeClr val="tx2"/>
                </a:solidFill>
              </a:rPr>
              <a:t>, char-by char:</a:t>
            </a:r>
          </a:p>
          <a:p>
            <a:endParaRPr lang="en-US" altLang="en-US" sz="2000"/>
          </a:p>
          <a:p>
            <a:r>
              <a:rPr lang="en-US" altLang="en-US" sz="1600">
                <a:latin typeface="Courier New" charset="0"/>
              </a:rPr>
              <a:t>word= "foot"</a:t>
            </a:r>
          </a:p>
          <a:p>
            <a:r>
              <a:rPr lang="en-US" altLang="en-US" sz="1600">
                <a:latin typeface="Courier New" charset="0"/>
              </a:rPr>
              <a:t>copy = "" </a:t>
            </a:r>
          </a:p>
          <a:p>
            <a:r>
              <a:rPr lang="en-US" altLang="en-US" sz="1600">
                <a:latin typeface="Courier New" charset="0"/>
              </a:rPr>
              <a:t>     = "f" </a:t>
            </a:r>
          </a:p>
          <a:p>
            <a:r>
              <a:rPr lang="en-US" altLang="en-US" sz="1600">
                <a:latin typeface="Courier New" charset="0"/>
              </a:rPr>
              <a:t>     = "fo" </a:t>
            </a:r>
          </a:p>
          <a:p>
            <a:r>
              <a:rPr lang="en-US" altLang="en-US" sz="1600">
                <a:latin typeface="Courier New" charset="0"/>
              </a:rPr>
              <a:t>     = "foo" </a:t>
            </a:r>
          </a:p>
          <a:p>
            <a:r>
              <a:rPr lang="en-US" altLang="en-US" sz="1600">
                <a:latin typeface="Courier New" charset="0"/>
              </a:rPr>
              <a:t>     = "foot"</a:t>
            </a:r>
          </a:p>
          <a:p>
            <a:endParaRPr lang="en-US" altLang="en-US" sz="1600">
              <a:latin typeface="Courier New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76800"/>
            <a:ext cx="21336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</a:t>
            </a:r>
            <a:r>
              <a:rPr lang="en-US" altLang="en-US" dirty="0" err="1" smtClean="0"/>
              <a:t>strip_non_letters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 altLang="en-US" dirty="0" smtClean="0"/>
              <a:t>to strip non-letters, make the character copying conditional</a:t>
            </a:r>
          </a:p>
          <a:p>
            <a:pPr lvl="1"/>
            <a:r>
              <a:rPr lang="en-US" altLang="en-US" dirty="0" smtClean="0"/>
              <a:t>traverse the string character by character, as in </a:t>
            </a:r>
            <a:r>
              <a:rPr lang="en-US" altLang="en-US" sz="1800" dirty="0" err="1">
                <a:latin typeface="Courier New" charset="0"/>
              </a:rPr>
              <a:t>word_copy</a:t>
            </a:r>
            <a:endParaRPr lang="en-US" altLang="en-US" sz="1800" dirty="0">
              <a:latin typeface="Courier New" charset="0"/>
            </a:endParaRPr>
          </a:p>
          <a:p>
            <a:pPr lvl="1"/>
            <a:r>
              <a:rPr lang="en-US" altLang="en-US" dirty="0"/>
              <a:t>check each char to see if it is a letter (</a:t>
            </a:r>
            <a:r>
              <a:rPr lang="en-US" altLang="en-US" dirty="0" smtClean="0"/>
              <a:t>using the </a:t>
            </a:r>
            <a:r>
              <a:rPr lang="en-US" altLang="en-US" sz="1800" dirty="0" err="1" smtClean="0">
                <a:latin typeface="Courier New" charset="0"/>
              </a:rPr>
              <a:t>isalpha</a:t>
            </a:r>
            <a:r>
              <a:rPr lang="en-US" altLang="en-US" dirty="0" smtClean="0"/>
              <a:t> method)</a:t>
            </a:r>
            <a:endParaRPr lang="en-US" altLang="en-US" dirty="0"/>
          </a:p>
          <a:p>
            <a:pPr lvl="1"/>
            <a:r>
              <a:rPr lang="en-US" altLang="en-US" dirty="0"/>
              <a:t>if it is, then concatenate it onto the copy; otherwise, ignore it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can then use this in the final version of </a:t>
            </a:r>
            <a:r>
              <a:rPr lang="en-US" altLang="en-US" sz="1800" dirty="0" err="1" smtClean="0">
                <a:latin typeface="Courier New" charset="0"/>
              </a:rPr>
              <a:t>is_palindrome</a:t>
            </a:r>
            <a:endParaRPr lang="en-US" altLang="en-US" sz="1800" dirty="0">
              <a:latin typeface="Courier New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52400EF9-11A6-9E47-B8ED-1E2AEEBA7182}" type="slidenum">
              <a:rPr lang="en-US" altLang="en-US" sz="1400">
                <a:solidFill>
                  <a:srgbClr val="FF0033"/>
                </a:solidFill>
              </a:rPr>
              <a:pPr/>
              <a:t>13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6254"/>
            <a:ext cx="4699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determine if a character or substring appears somewhere in a string</a:t>
            </a:r>
          </a:p>
          <a:p>
            <a:pPr marL="642938" lvl="1" indent="-238125"/>
            <a:r>
              <a:rPr lang="en-US" dirty="0" smtClean="0"/>
              <a:t>call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count</a:t>
            </a:r>
            <a:r>
              <a:rPr lang="en-US" sz="1800" dirty="0" smtClean="0"/>
              <a:t> or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sz="1800" dirty="0" smtClean="0"/>
              <a:t> </a:t>
            </a:r>
            <a:r>
              <a:rPr lang="en-US" dirty="0" smtClean="0"/>
              <a:t>and test the result</a:t>
            </a:r>
            <a:endParaRPr lang="en-US" dirty="0"/>
          </a:p>
          <a:p>
            <a:pPr marL="400050" lvl="1" indent="0"/>
            <a:endParaRPr lang="en-US" dirty="0" smtClean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 smtClean="0"/>
          </a:p>
          <a:p>
            <a:pPr marL="400050" lvl="1" indent="0"/>
            <a:endParaRPr lang="en-US" dirty="0"/>
          </a:p>
          <a:p>
            <a:pPr marL="400050" lvl="1" indent="0"/>
            <a:endParaRPr lang="en-US" dirty="0" smtClean="0"/>
          </a:p>
          <a:p>
            <a:pPr marL="400050" lvl="1" indent="0"/>
            <a:endParaRPr lang="en-US" dirty="0" smtClean="0"/>
          </a:p>
          <a:p>
            <a:pPr marL="642938" lvl="1" indent="-184150"/>
            <a:r>
              <a:rPr lang="en-US" dirty="0" smtClean="0"/>
              <a:t>could also use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</a:t>
            </a:r>
            <a:r>
              <a:rPr lang="en-US" dirty="0" smtClean="0"/>
              <a:t>and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not in </a:t>
            </a:r>
            <a:r>
              <a:rPr lang="en-US" dirty="0" smtClean="0"/>
              <a:t>to test this directly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BBE2-D207-F349-B6FD-C2D89A28EEAB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2438400"/>
            <a:ext cx="2463800" cy="128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4622800"/>
            <a:ext cx="1993900" cy="2006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5329" y="2666222"/>
            <a:ext cx="25019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9994" y="4627594"/>
            <a:ext cx="23368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Exercise: generalize the stripping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 altLang="en-US" dirty="0" smtClean="0"/>
              <a:t>recall that we generalized the 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censor</a:t>
            </a:r>
            <a:r>
              <a:rPr lang="en-US" altLang="en-US" dirty="0" smtClean="0"/>
              <a:t> function so that you could specify the characters to censor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similarly, generalize the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strip_non_letters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smtClean="0"/>
              <a:t>function so that it has an additional input specifying the characters to strip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52400EF9-11A6-9E47-B8ED-1E2AEEBA7182}" type="slidenum">
              <a:rPr lang="en-US" altLang="en-US" sz="1400">
                <a:solidFill>
                  <a:srgbClr val="FF0033"/>
                </a:solidFill>
              </a:rPr>
              <a:pPr/>
              <a:t>15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80" y="4800600"/>
            <a:ext cx="3022600" cy="16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0" y="2197100"/>
            <a:ext cx="3860800" cy="1079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2237" y="2235200"/>
            <a:ext cx="3822700" cy="1041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2237" y="4800600"/>
            <a:ext cx="3581400" cy="1638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81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Caesar cipher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209800"/>
          </a:xfrm>
        </p:spPr>
        <p:txBody>
          <a:bodyPr/>
          <a:lstStyle/>
          <a:p>
            <a:r>
              <a:rPr lang="en-US" altLang="en-US"/>
              <a:t>one of the earliest examples of encryption (secret codes for protecting messages) was the Caesar cipher</a:t>
            </a:r>
          </a:p>
          <a:p>
            <a:pPr lvl="1"/>
            <a:r>
              <a:rPr lang="en-US" altLang="en-US"/>
              <a:t>used by Julius Caesar in 50-60 B.C. to encrypt military messages</a:t>
            </a:r>
          </a:p>
          <a:p>
            <a:pPr lvl="1"/>
            <a:r>
              <a:rPr lang="en-US" altLang="en-US"/>
              <a:t>worked by shifting each letter three spots in the alphabet</a:t>
            </a:r>
          </a:p>
          <a:p>
            <a:pPr lvl="1"/>
            <a:endParaRPr lang="en-US" altLang="en-US"/>
          </a:p>
          <a:p>
            <a:pPr lvl="2"/>
            <a:r>
              <a:rPr lang="en-US" altLang="en-US"/>
              <a:t>e.g., ET TU BRUTE </a:t>
            </a:r>
            <a:r>
              <a:rPr lang="en-US" altLang="en-US">
                <a:sym typeface="Wingdings" charset="2"/>
              </a:rPr>
              <a:t> HW WX EUXWH</a:t>
            </a:r>
            <a:endParaRPr lang="en-US" altLang="en-US"/>
          </a:p>
          <a:p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D3554580-14FF-9F40-8816-FF27A31CA693}" type="slidenum">
              <a:rPr lang="en-US" altLang="en-US" sz="1400">
                <a:solidFill>
                  <a:srgbClr val="FF0033"/>
                </a:solidFill>
              </a:rPr>
              <a:pPr/>
              <a:t>16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8702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for each letter in the message: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</a:rPr>
              <a:t>need to be able to find its position in the alphabet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</a:rPr>
              <a:t>then find the character three spots later (wrapping around to the front for </a:t>
            </a:r>
            <a:r>
              <a:rPr lang="en-US" sz="2000" kern="0" dirty="0" smtClean="0">
                <a:latin typeface="+mn-lt"/>
              </a:rPr>
              <a:t>"XYZ")</a:t>
            </a: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latin typeface="+mn-lt"/>
              </a:rPr>
              <a:t>there are numerous ways of doing this</a:t>
            </a:r>
          </a:p>
          <a:p>
            <a:pPr marL="1598613" lvl="1" indent="-860425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simplest: construct a string made up of all the letters in the alphabet,</a:t>
            </a:r>
          </a:p>
          <a:p>
            <a:pPr marL="1598613" lvl="2" indent="-860425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	use the </a:t>
            </a:r>
            <a:r>
              <a:rPr lang="en-US" sz="1800" kern="0" dirty="0">
                <a:latin typeface="Courier New" charset="0"/>
                <a:ea typeface="Courier New" charset="0"/>
                <a:cs typeface="Courier New" charset="0"/>
              </a:rPr>
              <a:t>find</a:t>
            </a:r>
            <a:r>
              <a:rPr lang="en-US" sz="1800" kern="0" dirty="0">
                <a:latin typeface="+mn-lt"/>
              </a:rPr>
              <a:t> </a:t>
            </a:r>
            <a:r>
              <a:rPr lang="en-US" sz="2000" kern="0" dirty="0">
                <a:latin typeface="+mn-lt"/>
              </a:rPr>
              <a:t>method to find the index of a char in that string,</a:t>
            </a:r>
          </a:p>
          <a:p>
            <a:pPr marL="1598613" lvl="2" indent="-860425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	use indexing to find the char at (index+3)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209800"/>
            <a:ext cx="4076700" cy="2286000"/>
          </a:xfrm>
          <a:prstGeom prst="rect">
            <a:avLst/>
          </a:prstGeom>
        </p:spPr>
      </p:pic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Caesar cipher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 altLang="en-US" dirty="0"/>
              <a:t>for simplicity, we'll assume the message is made of </a:t>
            </a:r>
            <a:r>
              <a:rPr lang="en-US" altLang="en-US" dirty="0" smtClean="0"/>
              <a:t>uppercase letters </a:t>
            </a:r>
            <a:r>
              <a:rPr lang="en-US" altLang="en-US" dirty="0"/>
              <a:t>only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0149C8D-098C-8B4B-B3EB-9552BBD9A7EE}" type="slidenum">
              <a:rPr lang="en-US" altLang="en-US" sz="1400">
                <a:solidFill>
                  <a:srgbClr val="FF0033"/>
                </a:solidFill>
              </a:rPr>
              <a:pPr/>
              <a:t>17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3429000" y="4800600"/>
            <a:ext cx="5638800" cy="16922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solidFill>
                  <a:srgbClr val="FF0033"/>
                </a:solidFill>
              </a:rPr>
              <a:t>wrap-around is handled using the remainder operator</a:t>
            </a:r>
          </a:p>
          <a:p>
            <a:endParaRPr lang="en-US" altLang="en-US" sz="2000" dirty="0">
              <a:solidFill>
                <a:srgbClr val="FF0033"/>
              </a:solidFill>
            </a:endParaRPr>
          </a:p>
          <a:p>
            <a:pPr lvl="1"/>
            <a:r>
              <a:rPr lang="en-US" altLang="en-US" sz="2000" dirty="0">
                <a:solidFill>
                  <a:srgbClr val="FF0033"/>
                </a:solidFill>
              </a:rPr>
              <a:t>for the letter </a:t>
            </a:r>
            <a:r>
              <a:rPr lang="en-US" altLang="en-US" sz="2000" dirty="0" smtClean="0">
                <a:solidFill>
                  <a:srgbClr val="FF0033"/>
                </a:solidFill>
              </a:rPr>
              <a:t>"Z", </a:t>
            </a:r>
            <a:r>
              <a:rPr lang="en-US" altLang="en-US" sz="2000" dirty="0">
                <a:solidFill>
                  <a:srgbClr val="FF0033"/>
                </a:solidFill>
              </a:rPr>
              <a:t>index = 25</a:t>
            </a:r>
          </a:p>
          <a:p>
            <a:pPr lvl="1"/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	</a:t>
            </a:r>
            <a:r>
              <a:rPr lang="en-US" altLang="en-US" sz="2000" dirty="0" err="1">
                <a:solidFill>
                  <a:srgbClr val="FF0033"/>
                </a:solidFill>
                <a:sym typeface="Wingdings" charset="2"/>
              </a:rPr>
              <a:t>nextIndex</a:t>
            </a:r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 = (25+3)%26 = 28%26 = 2 </a:t>
            </a:r>
          </a:p>
          <a:p>
            <a:pPr lvl="1"/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so, </a:t>
            </a:r>
            <a:r>
              <a:rPr lang="en-US" altLang="en-US" sz="2000" dirty="0" smtClean="0">
                <a:solidFill>
                  <a:srgbClr val="FF0033"/>
                </a:solidFill>
                <a:sym typeface="Wingdings" charset="2"/>
              </a:rPr>
              <a:t>"Z" </a:t>
            </a:r>
            <a:r>
              <a:rPr lang="en-US" altLang="en-US" sz="2000" dirty="0">
                <a:solidFill>
                  <a:srgbClr val="FF0033"/>
                </a:solidFill>
                <a:sym typeface="Wingdings" charset="2"/>
              </a:rPr>
              <a:t> </a:t>
            </a:r>
            <a:r>
              <a:rPr lang="en-US" altLang="en-US" sz="2000" dirty="0" smtClean="0">
                <a:solidFill>
                  <a:srgbClr val="FF0033"/>
                </a:solidFill>
                <a:sym typeface="Wingdings" charset="2"/>
              </a:rPr>
              <a:t>"C"</a:t>
            </a:r>
            <a:endParaRPr lang="en-US" altLang="en-US" sz="2000" dirty="0">
              <a:solidFill>
                <a:srgbClr val="FF00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400" y="2252008"/>
            <a:ext cx="2819400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33"/>
                </a:solidFill>
              </a:rPr>
              <a:t>ALPHABET is </a:t>
            </a:r>
            <a:r>
              <a:rPr lang="en-US" sz="2000" i="1" dirty="0">
                <a:solidFill>
                  <a:srgbClr val="FF0033"/>
                </a:solidFill>
              </a:rPr>
              <a:t>constant</a:t>
            </a:r>
            <a:r>
              <a:rPr lang="en-US" sz="2000" dirty="0">
                <a:solidFill>
                  <a:srgbClr val="FF0033"/>
                </a:solidFill>
              </a:rPr>
              <a:t>, a variable that is assigned once and </a:t>
            </a:r>
            <a:r>
              <a:rPr lang="en-US" sz="2000" dirty="0" smtClean="0">
                <a:solidFill>
                  <a:srgbClr val="FF0033"/>
                </a:solidFill>
              </a:rPr>
              <a:t>accessible to all</a:t>
            </a:r>
          </a:p>
          <a:p>
            <a:endParaRPr lang="en-US" sz="2000" dirty="0">
              <a:solidFill>
                <a:srgbClr val="FF0033"/>
              </a:solidFill>
            </a:endParaRPr>
          </a:p>
          <a:p>
            <a:r>
              <a:rPr lang="en-US" sz="2000" dirty="0" smtClean="0">
                <a:solidFill>
                  <a:srgbClr val="FF0033"/>
                </a:solidFill>
              </a:rPr>
              <a:t>the convention is to write constant in all-caps</a:t>
            </a:r>
            <a:endParaRPr lang="en-US" sz="2000" dirty="0">
              <a:solidFill>
                <a:srgbClr val="FF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Exercise: </a:t>
            </a:r>
            <a:r>
              <a:rPr lang="en-US" altLang="en-US" dirty="0"/>
              <a:t>Caesar </a:t>
            </a:r>
            <a:r>
              <a:rPr lang="en-US" altLang="en-US" dirty="0" smtClean="0"/>
              <a:t>update</a:t>
            </a:r>
            <a:endParaRPr lang="en-US" altLang="en-US" dirty="0"/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 altLang="en-US" dirty="0" smtClean="0"/>
              <a:t>enter the definition of the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caesar</a:t>
            </a:r>
            <a:r>
              <a:rPr lang="en-US" altLang="en-US" sz="2000" dirty="0" smtClean="0"/>
              <a:t> </a:t>
            </a:r>
            <a:r>
              <a:rPr lang="en-US" altLang="en-US" dirty="0" smtClean="0"/>
              <a:t>function and try it out on different strings</a:t>
            </a:r>
            <a:endParaRPr lang="en-US" altLang="en-US" dirty="0"/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0149C8D-098C-8B4B-B3EB-9552BBD9A7EE}" type="slidenum">
              <a:rPr lang="en-US" altLang="en-US" sz="1400">
                <a:solidFill>
                  <a:srgbClr val="FF0033"/>
                </a:solidFill>
              </a:rPr>
              <a:pPr/>
              <a:t>18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57400"/>
            <a:ext cx="4140200" cy="23495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876800"/>
            <a:ext cx="8702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kern="0" dirty="0" smtClean="0"/>
              <a:t>what would happen if we changed the alphabet?</a:t>
            </a:r>
          </a:p>
          <a:p>
            <a:pPr lvl="1"/>
            <a:r>
              <a:rPr lang="en-US" altLang="en-US" kern="0" dirty="0" smtClean="0"/>
              <a:t>e.g., the the Classical Roman alphabet did not have  the letters 'J',  'U', or 'W'</a:t>
            </a:r>
          </a:p>
          <a:p>
            <a:pPr lvl="1"/>
            <a:r>
              <a:rPr lang="en-US" altLang="en-US" kern="0" dirty="0" smtClean="0"/>
              <a:t>if we removed those letters from the ALPHABET string, would the function still work?</a:t>
            </a:r>
            <a:endParaRPr lang="en-US" altLang="en-US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69841"/>
            <a:ext cx="40767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3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dependencies in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r>
              <a:rPr lang="en-US" dirty="0" smtClean="0"/>
              <a:t>the problem here is that calculation of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next_index</a:t>
            </a:r>
            <a:r>
              <a:rPr lang="en-US" dirty="0" smtClean="0"/>
              <a:t> is dependent on the ALPHABET length (using the % operator)</a:t>
            </a:r>
          </a:p>
          <a:p>
            <a:pPr lvl="1"/>
            <a:r>
              <a:rPr lang="en-US" dirty="0" smtClean="0"/>
              <a:t>if we change the ALPHABET string, we also have to change this number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BBE2-D207-F349-B6FD-C2D89A28EEAB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855965"/>
            <a:ext cx="4267200" cy="15448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4258503" y="5628382"/>
            <a:ext cx="846897" cy="315218"/>
          </a:xfrm>
          <a:prstGeom prst="rightArrow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2709441"/>
            <a:ext cx="8702675" cy="140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kern="0" dirty="0" smtClean="0"/>
              <a:t>as a general rule in programming, we want to avoid these kinds of dependencies</a:t>
            </a:r>
          </a:p>
          <a:p>
            <a:pPr lvl="1"/>
            <a:r>
              <a:rPr lang="en-US" kern="0" dirty="0" smtClean="0"/>
              <a:t>when possible, write code so that a single change is propagated everywhere</a:t>
            </a:r>
            <a:endParaRPr lang="en-US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419600"/>
            <a:ext cx="3591824" cy="201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2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Python strings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 far, we have used Python strings to represent simple pieces of text</a:t>
            </a:r>
          </a:p>
          <a:p>
            <a:pPr lvl="1"/>
            <a:r>
              <a:rPr lang="en-US" altLang="en-US"/>
              <a:t>displayed messages with a print statement</a:t>
            </a:r>
          </a:p>
          <a:p>
            <a:pPr lvl="1"/>
            <a:r>
              <a:rPr lang="en-US" altLang="en-US"/>
              <a:t>passed in a name to a function</a:t>
            </a:r>
          </a:p>
          <a:p>
            <a:pPr lvl="1"/>
            <a:r>
              <a:rPr lang="en-US" altLang="en-US"/>
              <a:t>the + operator concatenates strings, appends them end-to-end</a:t>
            </a:r>
          </a:p>
          <a:p>
            <a:pPr lvl="1"/>
            <a:endParaRPr lang="en-US" altLang="en-US"/>
          </a:p>
          <a:p>
            <a:r>
              <a:rPr lang="en-US" altLang="en-US"/>
              <a:t>strings are composite values, made of a sequence of individual characters</a:t>
            </a:r>
          </a:p>
          <a:p>
            <a:pPr lvl="1"/>
            <a:r>
              <a:rPr lang="en-US" altLang="en-US"/>
              <a:t>can access individual characters using an index in brackets</a:t>
            </a:r>
          </a:p>
          <a:p>
            <a:pPr lvl="1"/>
            <a:r>
              <a:rPr lang="en-US" altLang="en-US"/>
              <a:t>first character is at index 0; can specify negative index to count from end</a:t>
            </a:r>
          </a:p>
          <a:p>
            <a:pPr lvl="1"/>
            <a:r>
              <a:rPr lang="en-US" altLang="en-US"/>
              <a:t>the built-in </a:t>
            </a:r>
            <a:r>
              <a:rPr lang="en-US" altLang="en-US" sz="1800">
                <a:latin typeface="Courier New" charset="0"/>
              </a:rPr>
              <a:t>len </a:t>
            </a:r>
            <a:r>
              <a:rPr lang="en-US" altLang="en-US"/>
              <a:t>function will return the length (number of chars) in a string</a:t>
            </a:r>
          </a:p>
          <a:p>
            <a:endParaRPr lang="en-US" altLang="en-US"/>
          </a:p>
          <a:p>
            <a:pPr lvl="1">
              <a:buFont typeface="Wingdings" charset="2"/>
              <a:buNone/>
            </a:pPr>
            <a:r>
              <a:rPr lang="en-US" altLang="en-US">
                <a:latin typeface="Courier New" charset="0"/>
              </a:rPr>
              <a:t>		str = "foobar"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4EAAC2F-520F-3444-9F3A-A611381BD5A0}" type="slidenum">
              <a:rPr lang="en-US" altLang="en-US" sz="1400">
                <a:solidFill>
                  <a:srgbClr val="FF0033"/>
                </a:solidFill>
              </a:rPr>
              <a:pPr/>
              <a:t>2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grpSp>
        <p:nvGrpSpPr>
          <p:cNvPr id="17413" name="Group 25"/>
          <p:cNvGrpSpPr>
            <a:grpSpLocks/>
          </p:cNvGrpSpPr>
          <p:nvPr/>
        </p:nvGrpSpPr>
        <p:grpSpPr bwMode="auto">
          <a:xfrm>
            <a:off x="990600" y="4953000"/>
            <a:ext cx="4495800" cy="1524000"/>
            <a:chOff x="990600" y="4038600"/>
            <a:chExt cx="4495800" cy="1524000"/>
          </a:xfrm>
        </p:grpSpPr>
        <p:sp>
          <p:nvSpPr>
            <p:cNvPr id="17415" name="TextBox 4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295400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char at index 0</a:t>
              </a:r>
            </a:p>
          </p:txBody>
        </p:sp>
        <p:cxnSp>
          <p:nvCxnSpPr>
            <p:cNvPr id="17416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2286000" y="4038600"/>
              <a:ext cx="457200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17" name="TextBox 8"/>
            <p:cNvSpPr txBox="1">
              <a:spLocks noChangeArrowheads="1"/>
            </p:cNvSpPr>
            <p:nvPr/>
          </p:nvSpPr>
          <p:spPr bwMode="auto">
            <a:xfrm>
              <a:off x="1219200" y="4766846"/>
              <a:ext cx="1295400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char at index 1</a:t>
              </a:r>
            </a:p>
          </p:txBody>
        </p:sp>
        <p:cxnSp>
          <p:nvCxnSpPr>
            <p:cNvPr id="17418" name="Straight Arrow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2417177" y="4212223"/>
              <a:ext cx="652046" cy="457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19" name="TextBox 11"/>
            <p:cNvSpPr txBox="1">
              <a:spLocks noChangeArrowheads="1"/>
            </p:cNvSpPr>
            <p:nvPr/>
          </p:nvSpPr>
          <p:spPr bwMode="auto">
            <a:xfrm>
              <a:off x="1600200" y="5224046"/>
              <a:ext cx="1295400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char at index 2</a:t>
              </a:r>
            </a:p>
          </p:txBody>
        </p:sp>
        <p:cxnSp>
          <p:nvCxnSpPr>
            <p:cNvPr id="17420" name="Straight Arrow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438400" y="4572000"/>
              <a:ext cx="1143000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1" name="TextBox 14"/>
            <p:cNvSpPr txBox="1">
              <a:spLocks noChangeArrowheads="1"/>
            </p:cNvSpPr>
            <p:nvPr/>
          </p:nvSpPr>
          <p:spPr bwMode="auto">
            <a:xfrm>
              <a:off x="4191000" y="4267200"/>
              <a:ext cx="1295400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char at index 5</a:t>
              </a:r>
            </a:p>
          </p:txBody>
        </p:sp>
        <p:cxnSp>
          <p:nvCxnSpPr>
            <p:cNvPr id="17422" name="Straight Arrow Connector 15"/>
            <p:cNvCxnSpPr>
              <a:cxnSpLocks noChangeShapeType="1"/>
            </p:cNvCxnSpPr>
            <p:nvPr/>
          </p:nvCxnSpPr>
          <p:spPr bwMode="auto">
            <a:xfrm rot="10800000">
              <a:off x="3657600" y="4038600"/>
              <a:ext cx="533400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3" name="TextBox 16"/>
            <p:cNvSpPr txBox="1">
              <a:spLocks noChangeArrowheads="1"/>
            </p:cNvSpPr>
            <p:nvPr/>
          </p:nvSpPr>
          <p:spPr bwMode="auto">
            <a:xfrm>
              <a:off x="3810000" y="4766846"/>
              <a:ext cx="1295400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char at index 4</a:t>
              </a:r>
            </a:p>
          </p:txBody>
        </p:sp>
        <p:cxnSp>
          <p:nvCxnSpPr>
            <p:cNvPr id="17424" name="Straight Arrow Connector 17"/>
            <p:cNvCxnSpPr>
              <a:cxnSpLocks noChangeShapeType="1"/>
            </p:cNvCxnSpPr>
            <p:nvPr/>
          </p:nvCxnSpPr>
          <p:spPr bwMode="auto">
            <a:xfrm rot="16200000" flipV="1">
              <a:off x="3331577" y="4288423"/>
              <a:ext cx="652046" cy="304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5" name="TextBox 18"/>
            <p:cNvSpPr txBox="1">
              <a:spLocks noChangeArrowheads="1"/>
            </p:cNvSpPr>
            <p:nvPr/>
          </p:nvSpPr>
          <p:spPr bwMode="auto">
            <a:xfrm>
              <a:off x="3352800" y="5224046"/>
              <a:ext cx="1295400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r>
                <a:rPr lang="en-US" altLang="en-US" sz="1600"/>
                <a:t>char at index 3</a:t>
              </a:r>
            </a:p>
          </p:txBody>
        </p:sp>
        <p:cxnSp>
          <p:nvCxnSpPr>
            <p:cNvPr id="17426" name="Straight Arrow Connector 19"/>
            <p:cNvCxnSpPr>
              <a:cxnSpLocks noChangeShapeType="1"/>
            </p:cNvCxnSpPr>
            <p:nvPr/>
          </p:nvCxnSpPr>
          <p:spPr bwMode="auto">
            <a:xfrm rot="16200000" flipV="1">
              <a:off x="2743200" y="4648200"/>
              <a:ext cx="1143000" cy="76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4419600"/>
            <a:ext cx="2578100" cy="269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Exercise: generalized rotation cipher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r>
              <a:rPr lang="en-US" altLang="en-US" dirty="0"/>
              <a:t>generalize the Caesar cipher so that it can be used to perform any </a:t>
            </a:r>
            <a:r>
              <a:rPr lang="en-US" altLang="en-US" dirty="0" smtClean="0"/>
              <a:t>rotation</a:t>
            </a:r>
          </a:p>
          <a:p>
            <a:pPr lvl="1"/>
            <a:r>
              <a:rPr lang="en-US" altLang="en-US" dirty="0" smtClean="0"/>
              <a:t>including negative rotations, which could be used to decode messages</a:t>
            </a:r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rotate(3, </a:t>
            </a:r>
            <a:r>
              <a:rPr lang="en-US" altLang="en-US" dirty="0" err="1"/>
              <a:t>str</a:t>
            </a:r>
            <a:r>
              <a:rPr lang="en-US" altLang="en-US" dirty="0"/>
              <a:t>)	</a:t>
            </a:r>
            <a:r>
              <a:rPr lang="en-US" altLang="en-US" dirty="0">
                <a:sym typeface="Wingdings" charset="2"/>
              </a:rPr>
              <a:t> encode using Caesar cipher</a:t>
            </a:r>
          </a:p>
          <a:p>
            <a:pPr lvl="1"/>
            <a:r>
              <a:rPr lang="en-US" altLang="en-US" dirty="0">
                <a:sym typeface="Wingdings" charset="2"/>
              </a:rPr>
              <a:t>rotate(-3, </a:t>
            </a:r>
            <a:r>
              <a:rPr lang="en-US" altLang="en-US" dirty="0" err="1">
                <a:sym typeface="Wingdings" charset="2"/>
              </a:rPr>
              <a:t>str</a:t>
            </a:r>
            <a:r>
              <a:rPr lang="en-US" altLang="en-US" dirty="0">
                <a:sym typeface="Wingdings" charset="2"/>
              </a:rPr>
              <a:t>)	 decode using Caesar cipher</a:t>
            </a:r>
          </a:p>
          <a:p>
            <a:pPr lvl="1"/>
            <a:endParaRPr lang="en-US" altLang="en-US" dirty="0">
              <a:sym typeface="Wingdings" charset="2"/>
            </a:endParaRPr>
          </a:p>
          <a:p>
            <a:pPr lvl="1"/>
            <a:r>
              <a:rPr lang="en-US" altLang="en-US" dirty="0">
                <a:sym typeface="Wingdings" charset="2"/>
              </a:rPr>
              <a:t>rotate(13, </a:t>
            </a:r>
            <a:r>
              <a:rPr lang="en-US" altLang="en-US" dirty="0" err="1">
                <a:sym typeface="Wingdings" charset="2"/>
              </a:rPr>
              <a:t>str</a:t>
            </a:r>
            <a:r>
              <a:rPr lang="en-US" altLang="en-US" dirty="0">
                <a:sym typeface="Wingdings" charset="2"/>
              </a:rPr>
              <a:t>)	 encode/decode using rot13 (used in many online forums)</a:t>
            </a:r>
            <a:endParaRPr lang="en-US" altLang="en-US" dirty="0"/>
          </a:p>
          <a:p>
            <a:pPr lvl="1">
              <a:buFont typeface="Wingdings" charset="2"/>
              <a:buNone/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89E566FA-EB70-B74F-ACBC-9677F2864125}" type="slidenum">
              <a:rPr lang="en-US" altLang="en-US" sz="1400">
                <a:solidFill>
                  <a:srgbClr val="FF0033"/>
                </a:solidFill>
              </a:rPr>
              <a:pPr/>
              <a:t>20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267200"/>
            <a:ext cx="4267200" cy="15448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316412"/>
            <a:ext cx="2517811" cy="149562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Caesar revisited</a:t>
            </a:r>
            <a:endParaRPr lang="en-US" alt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 altLang="en-US" dirty="0" smtClean="0"/>
              <a:t>once we have the generalized rotation cipher function</a:t>
            </a:r>
          </a:p>
          <a:p>
            <a:pPr lvl="1"/>
            <a:r>
              <a:rPr lang="en-US" altLang="en-US" dirty="0" smtClean="0"/>
              <a:t>we could use it to perform a Caesar cipher encodings/</a:t>
            </a:r>
            <a:r>
              <a:rPr lang="en-US" altLang="en-US" dirty="0" err="1" smtClean="0"/>
              <a:t>decodings</a:t>
            </a: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89E566FA-EB70-B74F-ACBC-9677F2864125}" type="slidenum">
              <a:rPr lang="en-US" altLang="en-US" sz="1400">
                <a:solidFill>
                  <a:srgbClr val="FF0033"/>
                </a:solidFill>
              </a:rPr>
              <a:pPr/>
              <a:t>21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087" y="2590800"/>
            <a:ext cx="58801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glitch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362200"/>
          </a:xfrm>
        </p:spPr>
        <p:txBody>
          <a:bodyPr/>
          <a:lstStyle/>
          <a:p>
            <a:r>
              <a:rPr lang="en-US" altLang="en-US"/>
              <a:t>consider the following function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what would be returned by </a:t>
            </a:r>
            <a:r>
              <a:rPr lang="en-US" altLang="en-US" sz="2000">
                <a:solidFill>
                  <a:schemeClr val="tx1"/>
                </a:solidFill>
                <a:latin typeface="Courier New" charset="0"/>
              </a:rPr>
              <a:t>glitch("hello") </a:t>
            </a:r>
            <a:r>
              <a:rPr lang="en-US" altLang="en-US"/>
              <a:t>?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0A2FB05D-9BA8-494A-9BF9-4F748C0746C4}" type="slidenum">
              <a:rPr lang="en-US" altLang="en-US" sz="1400">
                <a:solidFill>
                  <a:srgbClr val="FF0033"/>
                </a:solidFill>
              </a:rPr>
              <a:pPr/>
              <a:t>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4495800"/>
            <a:ext cx="8702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note: you can multiply strings by an integer, appends that number of copies</a:t>
            </a:r>
          </a:p>
          <a:p>
            <a:pPr>
              <a:spcBef>
                <a:spcPct val="20000"/>
              </a:spcBef>
            </a:pP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endParaRPr lang="en-US" alt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1600"/>
            <a:ext cx="44831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82423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slicing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82000" cy="2819400"/>
          </a:xfrm>
        </p:spPr>
        <p:txBody>
          <a:bodyPr/>
          <a:lstStyle/>
          <a:p>
            <a:r>
              <a:rPr lang="en-US" altLang="en-US"/>
              <a:t>can also slice off a substring by specifying two indices</a:t>
            </a:r>
          </a:p>
          <a:p>
            <a:endParaRPr lang="en-US" altLang="en-US"/>
          </a:p>
          <a:p>
            <a:pPr marL="2752725" lvl="1" indent="-2298700"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word[low:high] </a:t>
            </a:r>
            <a:r>
              <a:rPr lang="en-US" altLang="en-US"/>
              <a:t>	evaluates to the substring, starting at index </a:t>
            </a:r>
            <a:r>
              <a:rPr lang="en-US" altLang="en-US" sz="1800">
                <a:latin typeface="Courier New" charset="0"/>
              </a:rPr>
              <a:t>low</a:t>
            </a:r>
            <a:r>
              <a:rPr lang="en-US" altLang="en-US"/>
              <a:t> and ending at </a:t>
            </a:r>
            <a:r>
              <a:rPr lang="en-US" altLang="en-US" sz="1800">
                <a:latin typeface="Courier New" charset="0"/>
              </a:rPr>
              <a:t>high-1</a:t>
            </a:r>
          </a:p>
          <a:p>
            <a:pPr marL="2752725" lvl="1" indent="-2298700">
              <a:buFont typeface="Wingdings" charset="2"/>
              <a:buNone/>
            </a:pPr>
            <a:endParaRPr lang="en-US" altLang="en-US" sz="1800">
              <a:latin typeface="Courier New" charset="0"/>
            </a:endParaRPr>
          </a:p>
          <a:p>
            <a:pPr marL="2752725" lvl="1" indent="-2298700">
              <a:buFont typeface="Wingdings" charset="2"/>
              <a:buNone/>
            </a:pPr>
            <a:r>
              <a:rPr lang="en-US" altLang="en-US" sz="1800">
                <a:latin typeface="Courier New" charset="0"/>
              </a:rPr>
              <a:t>	</a:t>
            </a:r>
            <a:r>
              <a:rPr lang="en-US" altLang="en-US"/>
              <a:t>if you omit either number, it assumes the appropriate end</a:t>
            </a:r>
          </a:p>
          <a:p>
            <a:pPr marL="2752725" lvl="1" indent="-2298700">
              <a:buFont typeface="Wingdings" charset="2"/>
              <a:buNone/>
            </a:pPr>
            <a:endParaRPr lang="en-US" altLang="en-US"/>
          </a:p>
          <a:p>
            <a:pPr marL="2752725" lvl="1" indent="-2298700">
              <a:buFont typeface="Wingdings" charset="2"/>
              <a:buNone/>
            </a:pPr>
            <a:r>
              <a:rPr lang="en-US" altLang="en-US" sz="1600">
                <a:latin typeface="Courier New" charset="0"/>
              </a:rPr>
              <a:t>word[low:high:step] </a:t>
            </a:r>
            <a:r>
              <a:rPr lang="en-US" altLang="en-US"/>
              <a:t>can specify a step distance to skip characters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66566D0B-7055-BE46-964B-C90565CB7610}" type="slidenum">
              <a:rPr lang="en-US" altLang="en-US" sz="1400">
                <a:solidFill>
                  <a:srgbClr val="FF0033"/>
                </a:solidFill>
              </a:rPr>
              <a:pPr/>
              <a:t>4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1946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43400"/>
            <a:ext cx="2540000" cy="245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rotating a string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 altLang="en-US" dirty="0"/>
              <a:t>consider the following function for rotating the characters in a string</a:t>
            </a:r>
          </a:p>
          <a:p>
            <a:pPr lvl="1"/>
            <a:endParaRPr lang="en-US" altLang="en-US" sz="1800" dirty="0">
              <a:sym typeface="Wingdings" charset="2"/>
            </a:endParaRPr>
          </a:p>
          <a:p>
            <a:pPr lvl="1"/>
            <a:endParaRPr lang="en-US" altLang="en-US" sz="1800" dirty="0">
              <a:sym typeface="Wingdings" charset="2"/>
            </a:endParaRPr>
          </a:p>
          <a:p>
            <a:pPr lvl="1"/>
            <a:endParaRPr lang="en-US" altLang="en-US" sz="1800" dirty="0">
              <a:sym typeface="Wingdings" charset="2"/>
            </a:endParaRPr>
          </a:p>
          <a:p>
            <a:pPr lvl="1"/>
            <a:endParaRPr lang="en-US" altLang="en-US" sz="1800" dirty="0">
              <a:sym typeface="Wingdings" charset="2"/>
            </a:endParaRPr>
          </a:p>
          <a:p>
            <a:pPr lvl="1"/>
            <a:endParaRPr lang="en-US" altLang="en-US" sz="1800" dirty="0">
              <a:sym typeface="Wingdings" charset="2"/>
            </a:endParaRPr>
          </a:p>
          <a:p>
            <a:pPr lvl="1"/>
            <a:endParaRPr lang="en-US" altLang="en-US" sz="1800" dirty="0">
              <a:sym typeface="Wingdings" charset="2"/>
            </a:endParaRPr>
          </a:p>
          <a:p>
            <a:pPr lvl="1">
              <a:buFont typeface="Wingdings" charset="2"/>
              <a:buNone/>
            </a:pPr>
            <a:endParaRPr lang="en-US" altLang="en-US" sz="1800" dirty="0">
              <a:sym typeface="Wingdings" charset="2"/>
            </a:endParaRPr>
          </a:p>
          <a:p>
            <a:pPr lvl="1"/>
            <a:r>
              <a:rPr lang="en-US" altLang="en-US" sz="1800" dirty="0">
                <a:sym typeface="Wingdings" charset="2"/>
              </a:rPr>
              <a:t>why do we need to test if  </a:t>
            </a:r>
            <a:r>
              <a:rPr lang="en-US" altLang="en-US" sz="1800" dirty="0">
                <a:latin typeface="Courier New" charset="0"/>
                <a:sym typeface="Wingdings" charset="2"/>
              </a:rPr>
              <a:t>word == </a:t>
            </a:r>
            <a:r>
              <a:rPr lang="en-US" altLang="en-US" sz="1800" dirty="0" smtClean="0">
                <a:latin typeface="Courier New" charset="0"/>
                <a:sym typeface="Wingdings" charset="2"/>
              </a:rPr>
              <a:t>"" </a:t>
            </a:r>
            <a:r>
              <a:rPr lang="en-US" altLang="en-US" sz="1800" dirty="0">
                <a:sym typeface="Wingdings" charset="2"/>
              </a:rPr>
              <a:t>?</a:t>
            </a:r>
            <a:endParaRPr lang="en-US" altLang="en-US" sz="18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1E7CE736-720D-F744-83A0-91B560D7426D}" type="slidenum">
              <a:rPr lang="en-US" altLang="en-US" sz="1400">
                <a:solidFill>
                  <a:srgbClr val="FF0033"/>
                </a:solidFill>
              </a:rPr>
              <a:pPr/>
              <a:t>5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4495800"/>
            <a:ext cx="335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dirty="0"/>
              <a:t>EXERCISE: define a </a:t>
            </a:r>
            <a:r>
              <a:rPr lang="en-US" altLang="en-US" sz="2000" dirty="0" err="1" smtClean="0">
                <a:latin typeface="Courier New" charset="0"/>
              </a:rPr>
              <a:t>rotate_right</a:t>
            </a:r>
            <a:r>
              <a:rPr lang="en-US" altLang="en-US" sz="2000" dirty="0" smtClean="0">
                <a:latin typeface="Courier New" charset="0"/>
              </a:rPr>
              <a:t> </a:t>
            </a:r>
            <a:r>
              <a:rPr lang="en-US" altLang="en-US" dirty="0"/>
              <a:t>function that rotates the string in the opposite direction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4354513"/>
            <a:ext cx="480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800">
                <a:solidFill>
                  <a:srgbClr val="FF0033"/>
                </a:solidFill>
              </a:rPr>
              <a:t>an error occurs if you index a character out of bounds (but slicing ignores out-of-bounds indices)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05400"/>
            <a:ext cx="4478338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380" y="1833742"/>
            <a:ext cx="3518387" cy="1633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75067D21-8AFE-1D4B-B063-B713E12B60AF}" type="slidenum">
              <a:rPr lang="en-US" altLang="en-US" sz="1400">
                <a:solidFill>
                  <a:srgbClr val="FF0033"/>
                </a:solidFill>
              </a:rPr>
              <a:pPr/>
              <a:t>6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Strings vs. primitives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007475" cy="2819400"/>
          </a:xfrm>
        </p:spPr>
        <p:txBody>
          <a:bodyPr/>
          <a:lstStyle/>
          <a:p>
            <a:r>
              <a:rPr lang="en-US" altLang="en-US" dirty="0" smtClean="0"/>
              <a:t>like Turtles, Pixels and Images, Python strings are </a:t>
            </a:r>
            <a:r>
              <a:rPr lang="en-US" altLang="en-US" i="1" dirty="0" smtClean="0"/>
              <a:t>objects</a:t>
            </a:r>
            <a:endParaRPr lang="en-US" altLang="en-US" i="1" dirty="0"/>
          </a:p>
          <a:p>
            <a:pPr lvl="1"/>
            <a:r>
              <a:rPr lang="en-US" altLang="en-US" dirty="0" smtClean="0"/>
              <a:t>an </a:t>
            </a:r>
            <a:r>
              <a:rPr lang="en-US" altLang="en-US" i="1" dirty="0" smtClean="0"/>
              <a:t>object </a:t>
            </a:r>
            <a:r>
              <a:rPr lang="en-US" altLang="en-US" dirty="0" smtClean="0"/>
              <a:t>has its own </a:t>
            </a:r>
            <a:r>
              <a:rPr lang="en-US" altLang="en-US" i="1" dirty="0"/>
              <a:t>state </a:t>
            </a:r>
            <a:r>
              <a:rPr lang="en-US" altLang="en-US" dirty="0" smtClean="0"/>
              <a:t>(here, a sequence </a:t>
            </a:r>
            <a:r>
              <a:rPr lang="en-US" altLang="en-US" dirty="0"/>
              <a:t>of characters) and </a:t>
            </a:r>
            <a:r>
              <a:rPr lang="en-US" altLang="en-US" i="1" dirty="0"/>
              <a:t>methods </a:t>
            </a:r>
            <a:r>
              <a:rPr lang="en-US" altLang="en-US" dirty="0"/>
              <a:t>(functions that manipulate that state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/>
            <a:r>
              <a:rPr lang="en-US" altLang="en-US" i="1" dirty="0" smtClean="0"/>
              <a:t>methods</a:t>
            </a:r>
            <a:r>
              <a:rPr lang="en-US" altLang="en-US" dirty="0" smtClean="0"/>
              <a:t> </a:t>
            </a:r>
            <a:r>
              <a:rPr lang="en-US" altLang="en-US" dirty="0"/>
              <a:t>are applied to a particular object and are dependent upon its internal state (e.g., the character sequence in a string object)</a:t>
            </a:r>
          </a:p>
          <a:p>
            <a:pPr lvl="1"/>
            <a:endParaRPr lang="en-US" altLang="en-US" dirty="0"/>
          </a:p>
          <a:p>
            <a:pPr lvl="2"/>
            <a:r>
              <a:rPr lang="en-US" altLang="en-US" sz="1800" dirty="0">
                <a:latin typeface="Courier New" charset="0"/>
              </a:rPr>
              <a:t>OBJECT.METHOD(PARAMETERS)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e.g., </a:t>
            </a:r>
          </a:p>
          <a:p>
            <a:pPr lvl="2"/>
            <a:endParaRPr lang="en-US" altLang="en-US" sz="1400" dirty="0">
              <a:latin typeface="Courier New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096000" y="4467225"/>
            <a:ext cx="2819400" cy="1323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note: each of these methods returns a value based on the string's state – the string is NOT altered</a:t>
            </a:r>
          </a:p>
        </p:txBody>
      </p:sp>
      <p:pic>
        <p:nvPicPr>
          <p:cNvPr id="2151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6"/>
          <a:stretch>
            <a:fillRect/>
          </a:stretch>
        </p:blipFill>
        <p:spPr bwMode="auto">
          <a:xfrm>
            <a:off x="1828800" y="4038600"/>
            <a:ext cx="3594100" cy="277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chemeClr val="tx1"/>
                </a:solidFill>
              </a:rPr>
              <a:t>capitalize</a:t>
            </a:r>
            <a:r>
              <a:rPr lang="en-US" altLang="en-US" sz="2000">
                <a:solidFill>
                  <a:schemeClr val="tx1"/>
                </a:solidFill>
              </a:rPr>
              <a:t>( ) 	Return a copy of the string with only its first character capitalized</a:t>
            </a: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lower</a:t>
            </a:r>
            <a:r>
              <a:rPr lang="en-US" altLang="en-US" sz="2000">
                <a:solidFill>
                  <a:srgbClr val="000000"/>
                </a:solidFill>
              </a:rPr>
              <a:t>( ) 		Return a copy of the string converted to lowercase. </a:t>
            </a: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upper</a:t>
            </a:r>
            <a:r>
              <a:rPr lang="en-US" altLang="en-US" sz="2000">
                <a:solidFill>
                  <a:srgbClr val="000000"/>
                </a:solidFill>
              </a:rPr>
              <a:t>( ) 		Return a copy of the string converted to uppercase. </a:t>
            </a:r>
            <a:endParaRPr lang="en-US" altLang="en-US" sz="2000" i="1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en-US" sz="2000" b="1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chemeClr val="tx1"/>
                </a:solidFill>
              </a:rPr>
              <a:t>center</a:t>
            </a:r>
            <a:r>
              <a:rPr lang="en-US" altLang="en-US" sz="2000">
                <a:solidFill>
                  <a:schemeClr val="tx1"/>
                </a:solidFill>
              </a:rPr>
              <a:t>(</a:t>
            </a:r>
            <a:r>
              <a:rPr lang="en-US" altLang="en-US" sz="2000" i="1">
                <a:solidFill>
                  <a:schemeClr val="tx1"/>
                </a:solidFill>
              </a:rPr>
              <a:t>width</a:t>
            </a:r>
            <a:r>
              <a:rPr lang="en-US" altLang="en-US" sz="2000">
                <a:solidFill>
                  <a:schemeClr val="tx1"/>
                </a:solidFill>
              </a:rPr>
              <a:t>) 	Return centered in a string of length </a:t>
            </a:r>
            <a:r>
              <a:rPr lang="en-US" altLang="en-US" sz="2000" i="1">
                <a:solidFill>
                  <a:schemeClr val="tx1"/>
                </a:solidFill>
              </a:rPr>
              <a:t>width.</a:t>
            </a:r>
            <a:endParaRPr lang="en-US" altLang="en-US" sz="200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rjust</a:t>
            </a:r>
            <a:r>
              <a:rPr lang="en-US" altLang="en-US" sz="2000">
                <a:solidFill>
                  <a:srgbClr val="000000"/>
                </a:solidFill>
              </a:rPr>
              <a:t>(</a:t>
            </a:r>
            <a:r>
              <a:rPr lang="en-US" altLang="en-US" sz="2000" i="1">
                <a:solidFill>
                  <a:srgbClr val="000000"/>
                </a:solidFill>
              </a:rPr>
              <a:t>width</a:t>
            </a:r>
            <a:r>
              <a:rPr lang="en-US" altLang="en-US" sz="2000">
                <a:solidFill>
                  <a:srgbClr val="000000"/>
                </a:solidFill>
              </a:rPr>
              <a:t>) 	Return the string right justified in a string of length </a:t>
            </a:r>
            <a:r>
              <a:rPr lang="en-US" altLang="en-US" sz="2000" i="1">
                <a:solidFill>
                  <a:srgbClr val="000000"/>
                </a:solidFill>
              </a:rPr>
              <a:t>width</a:t>
            </a:r>
            <a:r>
              <a:rPr lang="en-US" altLang="en-US" sz="200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strip</a:t>
            </a:r>
            <a:r>
              <a:rPr lang="en-US" altLang="en-US" sz="2000">
                <a:solidFill>
                  <a:srgbClr val="000000"/>
                </a:solidFill>
              </a:rPr>
              <a:t>( ) 	Return a copy of the string with the leading and trailing whitespace characters removed. </a:t>
            </a:r>
          </a:p>
          <a:p>
            <a:pPr>
              <a:spcBef>
                <a:spcPts val="600"/>
              </a:spcBef>
            </a:pPr>
            <a:endParaRPr lang="en-US" altLang="en-US" sz="2000" b="1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chemeClr val="tx1"/>
                </a:solidFill>
              </a:rPr>
              <a:t>count</a:t>
            </a:r>
            <a:r>
              <a:rPr lang="en-US" altLang="en-US" sz="2000">
                <a:solidFill>
                  <a:schemeClr val="tx1"/>
                </a:solidFill>
              </a:rPr>
              <a:t>(</a:t>
            </a:r>
            <a:r>
              <a:rPr lang="en-US" altLang="en-US" sz="2000" i="1">
                <a:solidFill>
                  <a:schemeClr val="tx1"/>
                </a:solidFill>
              </a:rPr>
              <a:t>sub</a:t>
            </a:r>
            <a:r>
              <a:rPr lang="en-US" altLang="en-US" sz="2000">
                <a:solidFill>
                  <a:schemeClr val="tx1"/>
                </a:solidFill>
              </a:rPr>
              <a:t>) 	Return the number of occurrences of substring </a:t>
            </a:r>
            <a:r>
              <a:rPr lang="en-US" altLang="en-US" sz="2000" i="1">
                <a:solidFill>
                  <a:schemeClr val="tx1"/>
                </a:solidFill>
              </a:rPr>
              <a:t>sub</a:t>
            </a:r>
            <a:r>
              <a:rPr lang="en-US" altLang="en-US" sz="2000">
                <a:solidFill>
                  <a:schemeClr val="tx1"/>
                </a:solidFill>
              </a:rPr>
              <a:t> in string. </a:t>
            </a:r>
            <a:r>
              <a:rPr lang="en-US" altLang="en-US" sz="2000" i="1">
                <a:solidFill>
                  <a:schemeClr val="tx1"/>
                </a:solidFill>
              </a:rPr>
              <a:t>Can provide two additional inputs,  low &amp; high, to limit to [low:high] slice.</a:t>
            </a: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find</a:t>
            </a:r>
            <a:r>
              <a:rPr lang="en-US" altLang="en-US" sz="2000">
                <a:solidFill>
                  <a:srgbClr val="000000"/>
                </a:solidFill>
              </a:rPr>
              <a:t>(</a:t>
            </a:r>
            <a:r>
              <a:rPr lang="en-US" altLang="en-US" sz="2000" i="1">
                <a:solidFill>
                  <a:srgbClr val="000000"/>
                </a:solidFill>
              </a:rPr>
              <a:t>sub</a:t>
            </a:r>
            <a:r>
              <a:rPr lang="en-US" altLang="en-US" sz="2000">
                <a:solidFill>
                  <a:srgbClr val="000000"/>
                </a:solidFill>
              </a:rPr>
              <a:t>) 	Return the lowest index in the string where substring </a:t>
            </a:r>
            <a:r>
              <a:rPr lang="en-US" altLang="en-US" sz="2000" i="1">
                <a:solidFill>
                  <a:srgbClr val="000000"/>
                </a:solidFill>
              </a:rPr>
              <a:t>sub</a:t>
            </a:r>
            <a:r>
              <a:rPr lang="en-US" altLang="en-US" sz="2000">
                <a:solidFill>
                  <a:srgbClr val="000000"/>
                </a:solidFill>
              </a:rPr>
              <a:t> is found; -1 if not found</a:t>
            </a:r>
            <a:r>
              <a:rPr lang="en-US" altLang="en-US" sz="2000" i="1">
                <a:solidFill>
                  <a:srgbClr val="000000"/>
                </a:solidFill>
              </a:rPr>
              <a:t>.  Can similarly provide low &amp; high inputs to limit the range.</a:t>
            </a:r>
          </a:p>
          <a:p>
            <a:pPr>
              <a:spcBef>
                <a:spcPts val="6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replace</a:t>
            </a:r>
            <a:r>
              <a:rPr lang="en-US" altLang="en-US" sz="2000">
                <a:solidFill>
                  <a:srgbClr val="000000"/>
                </a:solidFill>
              </a:rPr>
              <a:t>(</a:t>
            </a:r>
            <a:r>
              <a:rPr lang="en-US" altLang="en-US" sz="2000" i="1">
                <a:solidFill>
                  <a:srgbClr val="000000"/>
                </a:solidFill>
              </a:rPr>
              <a:t>old, new</a:t>
            </a:r>
            <a:r>
              <a:rPr lang="en-US" altLang="en-US" sz="2000">
                <a:solidFill>
                  <a:srgbClr val="000000"/>
                </a:solidFill>
              </a:rPr>
              <a:t>) 	Return a copy of the string with all occurrences of substring </a:t>
            </a:r>
            <a:r>
              <a:rPr lang="en-US" altLang="en-US" sz="2000" i="1">
                <a:solidFill>
                  <a:srgbClr val="000000"/>
                </a:solidFill>
              </a:rPr>
              <a:t>old</a:t>
            </a:r>
            <a:r>
              <a:rPr lang="en-US" altLang="en-US" sz="2000">
                <a:solidFill>
                  <a:srgbClr val="000000"/>
                </a:solidFill>
              </a:rPr>
              <a:t> replaced by </a:t>
            </a:r>
            <a:r>
              <a:rPr lang="en-US" altLang="en-US" sz="2000" i="1">
                <a:solidFill>
                  <a:srgbClr val="000000"/>
                </a:solidFill>
              </a:rPr>
              <a:t>new</a:t>
            </a:r>
            <a:r>
              <a:rPr lang="en-US" altLang="en-US" sz="2000">
                <a:solidFill>
                  <a:srgbClr val="000000"/>
                </a:solidFill>
              </a:rPr>
              <a:t>. </a:t>
            </a:r>
            <a:r>
              <a:rPr lang="en-US" altLang="en-US" sz="2000" i="1">
                <a:solidFill>
                  <a:srgbClr val="000000"/>
                </a:solidFill>
              </a:rPr>
              <a:t>Can similarly provide low &amp; high inputs to limit the range.</a:t>
            </a:r>
          </a:p>
          <a:p>
            <a:pPr>
              <a:spcBef>
                <a:spcPts val="600"/>
              </a:spcBef>
            </a:pPr>
            <a:r>
              <a:rPr lang="en-US" altLang="en-US" sz="2000">
                <a:solidFill>
                  <a:srgbClr val="000000"/>
                </a:solidFill>
              </a:rPr>
              <a:t>	</a:t>
            </a:r>
            <a:endParaRPr lang="en-US" altLang="en-US" sz="2000" i="1">
              <a:solidFill>
                <a:srgbClr val="000000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BF20802F-08C3-E743-B7B1-79A35E3D3EE1}" type="slidenum">
              <a:rPr lang="en-US" altLang="en-US" sz="1400">
                <a:solidFill>
                  <a:srgbClr val="FF0033"/>
                </a:solidFill>
              </a:rPr>
              <a:pPr/>
              <a:t>7</a:t>
            </a:fld>
            <a:endParaRPr lang="en-US" altLang="en-US" sz="1400">
              <a:solidFill>
                <a:srgbClr val="FF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censoring words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685800"/>
          </a:xfrm>
        </p:spPr>
        <p:txBody>
          <a:bodyPr/>
          <a:lstStyle/>
          <a:p>
            <a:r>
              <a:rPr lang="en-US" altLang="en-US"/>
              <a:t>what does the following function do?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9818EBD5-7EB1-2A41-BEC1-66024B4AC7B9}" type="slidenum">
              <a:rPr lang="en-US" altLang="en-US" sz="1400">
                <a:solidFill>
                  <a:srgbClr val="FF0033"/>
                </a:solidFill>
              </a:rPr>
              <a:pPr/>
              <a:t>8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657600"/>
            <a:ext cx="87026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cs typeface="ＭＳ Ｐゴシック" charset="-128"/>
              </a:rPr>
              <a:t>what if we wanted to censor capital vowels as well?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53200" y="5848350"/>
            <a:ext cx="2209800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this is getting tedious!</a:t>
            </a:r>
          </a:p>
        </p:txBody>
      </p:sp>
      <p:pic>
        <p:nvPicPr>
          <p:cNvPr id="2355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4483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91000"/>
            <a:ext cx="45085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Looping through a string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5181600" cy="5410200"/>
          </a:xfrm>
        </p:spPr>
        <p:txBody>
          <a:bodyPr/>
          <a:lstStyle/>
          <a:p>
            <a:r>
              <a:rPr lang="en-US" altLang="en-US" dirty="0"/>
              <a:t>behind the scenes of a for loop</a:t>
            </a:r>
          </a:p>
          <a:p>
            <a:pPr lvl="1"/>
            <a:r>
              <a:rPr lang="en-US" altLang="en-US" dirty="0"/>
              <a:t>a for loop works because the built-in </a:t>
            </a:r>
            <a:r>
              <a:rPr lang="en-US" altLang="en-US" sz="1800" dirty="0">
                <a:latin typeface="Courier New" charset="0"/>
              </a:rPr>
              <a:t>range </a:t>
            </a:r>
            <a:r>
              <a:rPr lang="en-US" altLang="en-US" dirty="0"/>
              <a:t>function returns a </a:t>
            </a:r>
            <a:r>
              <a:rPr lang="en-US" altLang="en-US" dirty="0" smtClean="0"/>
              <a:t>sequence of </a:t>
            </a:r>
            <a:r>
              <a:rPr lang="en-US" altLang="en-US" dirty="0"/>
              <a:t>numbers</a:t>
            </a:r>
          </a:p>
          <a:p>
            <a:pPr lvl="2"/>
            <a:r>
              <a:rPr lang="en-US" altLang="en-US" sz="1800" dirty="0"/>
              <a:t>e.g., </a:t>
            </a:r>
            <a:r>
              <a:rPr lang="en-US" altLang="en-US" sz="1800" dirty="0">
                <a:latin typeface="Courier New" charset="0"/>
              </a:rPr>
              <a:t>range(5) </a:t>
            </a:r>
            <a:r>
              <a:rPr lang="en-US" altLang="en-US" sz="1800" dirty="0">
                <a:latin typeface="Courier New" charset="0"/>
                <a:sym typeface="Wingdings" charset="2"/>
              </a:rPr>
              <a:t> [</a:t>
            </a:r>
            <a:r>
              <a:rPr lang="en-US" altLang="en-US" sz="1800" dirty="0">
                <a:latin typeface="Courier New" charset="0"/>
              </a:rPr>
              <a:t>0,1,2,3,4]</a:t>
            </a:r>
            <a:endParaRPr lang="en-US" altLang="en-US" dirty="0">
              <a:latin typeface="Courier New" charset="0"/>
            </a:endParaRPr>
          </a:p>
          <a:p>
            <a:pPr lvl="1"/>
            <a:r>
              <a:rPr lang="en-US" altLang="en-US" dirty="0"/>
              <a:t>the variable </a:t>
            </a:r>
            <a:r>
              <a:rPr lang="en-US" altLang="en-US" sz="1800" dirty="0" err="1">
                <a:latin typeface="Courier New" charset="0"/>
              </a:rPr>
              <a:t>i</a:t>
            </a:r>
            <a:r>
              <a:rPr lang="en-US" altLang="en-US" dirty="0"/>
              <a:t> steps through each number in that </a:t>
            </a:r>
            <a:r>
              <a:rPr lang="en-US" altLang="en-US" dirty="0" smtClean="0"/>
              <a:t>sequence – </a:t>
            </a:r>
            <a:r>
              <a:rPr lang="en-US" altLang="en-US" dirty="0"/>
              <a:t>one loop iteration per number</a:t>
            </a:r>
          </a:p>
          <a:p>
            <a:pPr lvl="1">
              <a:buFont typeface="Wingdings" charset="2"/>
              <a:buNone/>
            </a:pPr>
            <a:endParaRPr lang="en-US" altLang="en-US" dirty="0"/>
          </a:p>
          <a:p>
            <a:pPr lvl="1"/>
            <a:r>
              <a:rPr lang="en-US" altLang="en-US" dirty="0" smtClean="0"/>
              <a:t>if you don't need to access the </a:t>
            </a:r>
            <a:r>
              <a:rPr lang="en-US" altLang="en-US" dirty="0" err="1" smtClean="0"/>
              <a:t>varialbe</a:t>
            </a:r>
            <a:r>
              <a:rPr lang="en-US" altLang="en-US" dirty="0" smtClean="0"/>
              <a:t> inside the loop, can use _ instead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similarly, can use a for loop to step through the characters in a string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F1AE715-748D-5041-9474-9F1CC7ACD750}" type="slidenum">
              <a:rPr lang="en-US" altLang="en-US" sz="1400">
                <a:solidFill>
                  <a:srgbClr val="FF0033"/>
                </a:solidFill>
              </a:rPr>
              <a:pPr/>
              <a:t>9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pic>
        <p:nvPicPr>
          <p:cNvPr id="2458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"/>
            <a:ext cx="29591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4851400"/>
            <a:ext cx="30861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575" y="2501900"/>
            <a:ext cx="2456325" cy="2298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9193</TotalTime>
  <Words>1206</Words>
  <Application>Microsoft Macintosh PowerPoint</Application>
  <PresentationFormat>Custom</PresentationFormat>
  <Paragraphs>219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Narrow</vt:lpstr>
      <vt:lpstr>Courier New</vt:lpstr>
      <vt:lpstr>ＭＳ Ｐゴシック</vt:lpstr>
      <vt:lpstr>Times New Roman</vt:lpstr>
      <vt:lpstr>Wingdings</vt:lpstr>
      <vt:lpstr>Blank Presentation</vt:lpstr>
      <vt:lpstr>PowerPoint Presentation</vt:lpstr>
      <vt:lpstr>Python strings</vt:lpstr>
      <vt:lpstr>Example: glitch</vt:lpstr>
      <vt:lpstr>String slicing</vt:lpstr>
      <vt:lpstr>Example: rotating a string</vt:lpstr>
      <vt:lpstr>Strings vs. primitives</vt:lpstr>
      <vt:lpstr>Common string methods</vt:lpstr>
      <vt:lpstr>Example: censoring words</vt:lpstr>
      <vt:lpstr>Looping through a string</vt:lpstr>
      <vt:lpstr>Example: censor revisited</vt:lpstr>
      <vt:lpstr>Palindrome</vt:lpstr>
      <vt:lpstr>Building up a string</vt:lpstr>
      <vt:lpstr>Example: strip_non_letters</vt:lpstr>
      <vt:lpstr>Searching a string</vt:lpstr>
      <vt:lpstr>Exercise: generalize the stripping</vt:lpstr>
      <vt:lpstr>Example: Caesar cipher</vt:lpstr>
      <vt:lpstr>Example: Caesar cipher</vt:lpstr>
      <vt:lpstr>Exercise: Caesar update</vt:lpstr>
      <vt:lpstr>Avoiding dependencies in code</vt:lpstr>
      <vt:lpstr>Exercise: generalized rotation cipher</vt:lpstr>
      <vt:lpstr>Caesar revisited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181</cp:revision>
  <cp:lastPrinted>2018-10-07T04:00:15Z</cp:lastPrinted>
  <dcterms:created xsi:type="dcterms:W3CDTF">2013-10-24T03:34:13Z</dcterms:created>
  <dcterms:modified xsi:type="dcterms:W3CDTF">2018-10-23T05:00:07Z</dcterms:modified>
</cp:coreProperties>
</file>