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6" r:id="rId3"/>
    <p:sldId id="367" r:id="rId4"/>
    <p:sldId id="368" r:id="rId5"/>
    <p:sldId id="386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75" r:id="rId15"/>
    <p:sldId id="369" r:id="rId16"/>
    <p:sldId id="387" r:id="rId17"/>
    <p:sldId id="384" r:id="rId18"/>
    <p:sldId id="385" r:id="rId19"/>
    <p:sldId id="388" r:id="rId20"/>
    <p:sldId id="389" r:id="rId21"/>
    <p:sldId id="370" r:id="rId22"/>
    <p:sldId id="371" r:id="rId23"/>
    <p:sldId id="374" r:id="rId24"/>
    <p:sldId id="390" r:id="rId25"/>
    <p:sldId id="373" r:id="rId26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/>
    <p:restoredTop sz="50000"/>
  </p:normalViewPr>
  <p:slideViewPr>
    <p:cSldViewPr>
      <p:cViewPr varScale="1">
        <p:scale>
          <a:sx n="116" d="100"/>
          <a:sy n="116" d="100"/>
        </p:scale>
        <p:origin x="488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D7966FD-E585-2649-AC5B-E97A6653BC2B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5362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5363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8458200" cy="4191000"/>
          </a:xfrm>
          <a:noFill/>
        </p:spPr>
        <p:txBody>
          <a:bodyPr/>
          <a:lstStyle/>
          <a:p>
            <a:pPr marL="0" indent="0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Conditionals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if statement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Boolean operators &amp; expressions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for loop variable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if vs. if-else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logical connectives</a:t>
            </a:r>
          </a:p>
          <a:p>
            <a:pPr marL="458788" lvl="2" indent="-230188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cascading if-else, </a:t>
            </a:r>
            <a:r>
              <a:rPr lang="en-US" dirty="0" err="1"/>
              <a:t>elif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polygons (v.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here, we can simplify the </a:t>
            </a:r>
            <a:r>
              <a:rPr lang="en-US" dirty="0" err="1">
                <a:latin typeface="Lucida Console" panose="020B0609040504020204" pitchFamily="49" charset="0"/>
              </a:rPr>
              <a:t>isEven</a:t>
            </a:r>
            <a:r>
              <a:rPr lang="en-US" dirty="0"/>
              <a:t> function to avoid the if-else</a:t>
            </a:r>
          </a:p>
          <a:p>
            <a:pPr lvl="1"/>
            <a:r>
              <a:rPr lang="en-US" dirty="0"/>
              <a:t>in general</a:t>
            </a:r>
            <a:r>
              <a:rPr lang="en-US"/>
              <a:t>, not </a:t>
            </a:r>
            <a:r>
              <a:rPr lang="en-US" dirty="0"/>
              <a:t>overly concerned with low-level optimizations such as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2D78F-FCE6-E406-00CE-2B6537D1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04450"/>
            <a:ext cx="7162800" cy="4148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09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5C31-6307-32F7-3E0E-C965768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BCF-9355-E6AA-56B0-44129A2F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752600"/>
          </a:xfrm>
        </p:spPr>
        <p:txBody>
          <a:bodyPr/>
          <a:lstStyle/>
          <a:p>
            <a:r>
              <a:rPr lang="en-US" dirty="0"/>
              <a:t>it turns out, we don’t need to keep track of the side number</a:t>
            </a:r>
          </a:p>
          <a:p>
            <a:pPr lvl="1"/>
            <a:r>
              <a:rPr lang="en-US" dirty="0"/>
              <a:t>instead, we can access the loop variable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for rep in range(N):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DO_SOMETHING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475F7-19A5-AEBC-1377-7D862623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3C162-1A58-DDF2-0496-34A0EC3355FE}"/>
              </a:ext>
            </a:extLst>
          </p:cNvPr>
          <p:cNvSpPr txBox="1"/>
          <p:nvPr/>
        </p:nvSpPr>
        <p:spPr>
          <a:xfrm>
            <a:off x="4838700" y="2209800"/>
            <a:ext cx="3800945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1</a:t>
            </a:r>
            <a:r>
              <a:rPr lang="en-US" sz="2000" baseline="30000" dirty="0"/>
              <a:t>st</a:t>
            </a:r>
            <a:r>
              <a:rPr lang="en-US" sz="2000" dirty="0"/>
              <a:t> time through the loop, </a:t>
            </a:r>
            <a:r>
              <a:rPr lang="en-US" sz="1600" dirty="0">
                <a:latin typeface="Lucida Console" panose="020B0609040504020204" pitchFamily="49" charset="0"/>
              </a:rPr>
              <a:t>rep=0</a:t>
            </a:r>
          </a:p>
          <a:p>
            <a:r>
              <a:rPr lang="en-US" sz="2000" dirty="0"/>
              <a:t>the 2</a:t>
            </a:r>
            <a:r>
              <a:rPr lang="en-US" sz="2000" baseline="30000" dirty="0"/>
              <a:t>nd</a:t>
            </a:r>
            <a:r>
              <a:rPr lang="en-US" sz="2000" dirty="0"/>
              <a:t> time through the loop, </a:t>
            </a:r>
            <a:r>
              <a:rPr lang="en-US" sz="1600" dirty="0">
                <a:latin typeface="Lucida Console" panose="020B0609040504020204" pitchFamily="49" charset="0"/>
              </a:rPr>
              <a:t>rep=1</a:t>
            </a:r>
          </a:p>
          <a:p>
            <a:r>
              <a:rPr lang="en-US" sz="2000" dirty="0"/>
              <a:t>the 3</a:t>
            </a:r>
            <a:r>
              <a:rPr lang="en-US" sz="2000" baseline="30000" dirty="0"/>
              <a:t>rd</a:t>
            </a:r>
            <a:r>
              <a:rPr lang="en-US" sz="2000" dirty="0"/>
              <a:t> time through the loop, </a:t>
            </a:r>
            <a:r>
              <a:rPr lang="en-US" sz="1600" dirty="0">
                <a:latin typeface="Lucida Console" panose="020B0609040504020204" pitchFamily="49" charset="0"/>
              </a:rPr>
              <a:t>rep=2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. . .</a:t>
            </a:r>
          </a:p>
          <a:p>
            <a:r>
              <a:rPr lang="en-US" sz="2000" dirty="0"/>
              <a:t>the N</a:t>
            </a:r>
            <a:r>
              <a:rPr lang="en-US" sz="2000" baseline="30000" dirty="0"/>
              <a:t>th</a:t>
            </a:r>
            <a:r>
              <a:rPr lang="en-US" sz="2000" dirty="0"/>
              <a:t> time through the loop, </a:t>
            </a:r>
            <a:r>
              <a:rPr lang="en-US" sz="1600" dirty="0">
                <a:latin typeface="Lucida Console" panose="020B0609040504020204" pitchFamily="49" charset="0"/>
              </a:rPr>
              <a:t>rep=N-1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3378B-6885-DA27-1A65-62157B3D7CB2}"/>
              </a:ext>
            </a:extLst>
          </p:cNvPr>
          <p:cNvSpPr txBox="1"/>
          <p:nvPr/>
        </p:nvSpPr>
        <p:spPr>
          <a:xfrm>
            <a:off x="1524000" y="5029200"/>
            <a:ext cx="2819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for rep in range(4):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print(rep)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3EE8A-C02F-8901-9899-DC0BB090C7A9}"/>
              </a:ext>
            </a:extLst>
          </p:cNvPr>
          <p:cNvSpPr txBox="1">
            <a:spLocks/>
          </p:cNvSpPr>
          <p:nvPr/>
        </p:nvSpPr>
        <p:spPr bwMode="auto">
          <a:xfrm>
            <a:off x="789667" y="4343400"/>
            <a:ext cx="8702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what output would each of the following produce?</a:t>
            </a:r>
            <a:endParaRPr lang="en-US" kern="0" dirty="0">
              <a:latin typeface="Lucida Console" panose="020B06090405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80F13-55EA-6DB0-2312-E4233B039001}"/>
              </a:ext>
            </a:extLst>
          </p:cNvPr>
          <p:cNvSpPr txBox="1"/>
          <p:nvPr/>
        </p:nvSpPr>
        <p:spPr>
          <a:xfrm>
            <a:off x="1524000" y="5900410"/>
            <a:ext cx="2819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for rep in range(4):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print(rep+1)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5B454-22D3-4FE1-E37A-C7D8C9D8C062}"/>
              </a:ext>
            </a:extLst>
          </p:cNvPr>
          <p:cNvSpPr txBox="1"/>
          <p:nvPr/>
        </p:nvSpPr>
        <p:spPr>
          <a:xfrm>
            <a:off x="5181600" y="5029200"/>
            <a:ext cx="28194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sum = 0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for rep in range(10):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sum = sum + (rep+1)</a:t>
            </a: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print(sum)</a:t>
            </a:r>
          </a:p>
        </p:txBody>
      </p:sp>
    </p:spTree>
    <p:extLst>
      <p:ext uri="{BB962C8B-B14F-4D97-AF65-F5344CB8AC3E}">
        <p14:creationId xmlns:p14="http://schemas.microsoft.com/office/powerpoint/2010/main" val="15461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polygons (v.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so, we could just use </a:t>
            </a:r>
            <a:r>
              <a:rPr lang="en-US" sz="2000" dirty="0">
                <a:latin typeface="Lucida Console" panose="020B0609040504020204" pitchFamily="49" charset="0"/>
              </a:rPr>
              <a:t>rep</a:t>
            </a:r>
            <a:r>
              <a:rPr lang="en-US" dirty="0"/>
              <a:t> instead of </a:t>
            </a:r>
            <a:r>
              <a:rPr lang="en-US" sz="2000" dirty="0" err="1">
                <a:latin typeface="Lucida Console" panose="020B0609040504020204" pitchFamily="49" charset="0"/>
              </a:rPr>
              <a:t>sideNum</a:t>
            </a:r>
            <a:endParaRPr lang="en-US" dirty="0">
              <a:latin typeface="Lucida Console" panose="020B0609040504020204" pitchFamily="49" charset="0"/>
            </a:endParaRPr>
          </a:p>
          <a:p>
            <a:pPr lvl="1"/>
            <a:r>
              <a:rPr lang="en-US" dirty="0"/>
              <a:t>is automatically initialized and updated as part of the for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44E50-5423-379A-3C04-628F9642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22656"/>
            <a:ext cx="6553200" cy="3397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074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polygons (v.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the loop variable does not need to be named </a:t>
            </a:r>
            <a:r>
              <a:rPr lang="en-US" sz="2000" dirty="0">
                <a:latin typeface="Lucida Console" panose="020B0609040504020204" pitchFamily="49" charset="0"/>
              </a:rPr>
              <a:t>rep</a:t>
            </a:r>
          </a:p>
          <a:p>
            <a:pPr lvl="1"/>
            <a:r>
              <a:rPr lang="en-US" dirty="0"/>
              <a:t>we have used </a:t>
            </a:r>
            <a:r>
              <a:rPr lang="en-US" sz="1800" dirty="0">
                <a:latin typeface="Lucida Console" panose="020B0609040504020204" pitchFamily="49" charset="0"/>
              </a:rPr>
              <a:t>rep</a:t>
            </a:r>
            <a:r>
              <a:rPr lang="en-US" dirty="0"/>
              <a:t> as a generic name, identifying the repetition count</a:t>
            </a:r>
          </a:p>
          <a:p>
            <a:pPr lvl="1"/>
            <a:r>
              <a:rPr lang="en-US" dirty="0"/>
              <a:t>if a more specific name makes sense, use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9E61D-99DB-1A1B-AD6D-25C6BDB8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66" y="2971800"/>
            <a:ext cx="6733268" cy="3445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84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Coin flips revisited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8702675" cy="134897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EXERCISE: reimplement this function using </a:t>
            </a:r>
            <a:r>
              <a:rPr lang="en-US" altLang="en-US" sz="2000" dirty="0" err="1">
                <a:latin typeface="Lucida Console" panose="020B0609040504020204" pitchFamily="49" charset="0"/>
              </a:rPr>
              <a:t>randint</a:t>
            </a:r>
            <a:r>
              <a:rPr lang="en-US" altLang="en-US" sz="2000" dirty="0">
                <a:latin typeface="Lucida Console" panose="020B0609040504020204" pitchFamily="49" charset="0"/>
              </a:rPr>
              <a:t>, i.e.,</a:t>
            </a:r>
          </a:p>
          <a:p>
            <a:pPr marL="1371600" lvl="2" indent="-457200">
              <a:buFont typeface="Arial Narrow" charset="0"/>
              <a:buAutoNum type="arabicPeriod"/>
            </a:pPr>
            <a:r>
              <a:rPr lang="en-US" altLang="en-US" sz="1800" dirty="0">
                <a:ea typeface="ＭＳ Ｐゴシック" charset="-128"/>
              </a:rPr>
              <a:t>generate a random integer in range [1, 2]</a:t>
            </a:r>
          </a:p>
          <a:p>
            <a:pPr marL="1371600" lvl="2" indent="-457200">
              <a:buFont typeface="Arial Narrow" charset="0"/>
              <a:buAutoNum type="arabicPeriod"/>
            </a:pPr>
            <a:r>
              <a:rPr lang="en-US" altLang="en-US" sz="1800" dirty="0">
                <a:ea typeface="ＭＳ Ｐゴシック" charset="-128"/>
              </a:rPr>
              <a:t>if the number is 1, then return side1</a:t>
            </a:r>
          </a:p>
          <a:p>
            <a:pPr marL="1371600" lvl="2" indent="-457200">
              <a:buFont typeface="Arial Narrow" charset="0"/>
              <a:buAutoNum type="arabicPeriod"/>
            </a:pPr>
            <a:r>
              <a:rPr lang="en-US" altLang="en-US" sz="1800" dirty="0">
                <a:ea typeface="ＭＳ Ｐゴシック" charset="-128"/>
              </a:rPr>
              <a:t>else, return side2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209CDB6-3346-2941-938B-3268124C5651}" type="slidenum">
              <a:rPr lang="en-US" altLang="en-US" sz="1400">
                <a:solidFill>
                  <a:srgbClr val="FF0033"/>
                </a:solidFill>
              </a:rPr>
              <a:pPr/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685800" y="1371600"/>
            <a:ext cx="8702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685800"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685800"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recall the function (from </a:t>
            </a:r>
            <a:r>
              <a:rPr lang="en-US" altLang="en-US" dirty="0" err="1">
                <a:solidFill>
                  <a:schemeClr val="accent2"/>
                </a:solidFill>
              </a:rPr>
              <a:t>casino.py</a:t>
            </a:r>
            <a:r>
              <a:rPr lang="en-US" altLang="en-US" dirty="0">
                <a:solidFill>
                  <a:schemeClr val="accent2"/>
                </a:solidFill>
              </a:rPr>
              <a:t>) that simulates a coin flip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57FC5-E1B6-3ECB-B482-238378BF3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146311"/>
            <a:ext cx="7086600" cy="730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512EEB-C53E-234B-7BE7-D52BDC9E5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058" y="5181600"/>
            <a:ext cx="7111842" cy="1409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9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FE76CD7-BDD4-8842-8FEC-77003CBE472A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if vs. if-else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1295400"/>
            <a:ext cx="8702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you are not required to have an else case to an if statement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if no else case exists and the test evaluates to </a:t>
            </a:r>
            <a:r>
              <a:rPr lang="en-US" altLang="en-US" sz="1800" dirty="0">
                <a:latin typeface="Lucida Console" panose="020B0609040504020204" pitchFamily="49" charset="0"/>
              </a:rPr>
              <a:t>False</a:t>
            </a:r>
            <a:r>
              <a:rPr lang="en-US" altLang="en-US" sz="2000" dirty="0"/>
              <a:t>, nothing is done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suppose we wanted to simulate coin flips &amp; keep track of the # of HEADS</a:t>
            </a:r>
          </a:p>
          <a:p>
            <a:pPr lvl="1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000" dirty="0"/>
              <a:t>initialize a variable to 0</a:t>
            </a:r>
          </a:p>
          <a:p>
            <a:pPr lvl="1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000" dirty="0"/>
              <a:t>repeatedly simulate a coin flip, if HEADS then add to the count</a:t>
            </a:r>
          </a:p>
          <a:p>
            <a:pPr lvl="1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000" dirty="0"/>
              <a:t>don’t need to keep track of TAILS, so no else case needed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en-US" sz="1200" dirty="0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US" altLang="en-US" sz="1000" dirty="0">
              <a:solidFill>
                <a:schemeClr val="accent2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20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1E43E-09AB-293B-FF78-B5F7B1BF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67200"/>
            <a:ext cx="5410200" cy="21342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7AAE0-5258-99EC-9299-29C76C4DFD04}"/>
              </a:ext>
            </a:extLst>
          </p:cNvPr>
          <p:cNvSpPr txBox="1"/>
          <p:nvPr/>
        </p:nvSpPr>
        <p:spPr>
          <a:xfrm>
            <a:off x="6324600" y="4267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EXERCISE: define a similar function that simulates dice rolls and keeps track of # of doubles</a:t>
            </a:r>
          </a:p>
        </p:txBody>
      </p:sp>
    </p:spTree>
    <p:extLst>
      <p:ext uri="{BB962C8B-B14F-4D97-AF65-F5344CB8AC3E}">
        <p14:creationId xmlns:p14="http://schemas.microsoft.com/office/powerpoint/2010/main" val="18359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FE76CD7-BDD4-8842-8FEC-77003CBE472A}" type="slidenum">
              <a:rPr lang="en-US" altLang="en-US" sz="1400">
                <a:solidFill>
                  <a:srgbClr val="FF0033"/>
                </a:solidFill>
              </a:rPr>
              <a:pPr/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if vs. if-else (cont.)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1295400"/>
            <a:ext cx="8702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another example: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want to add bonus points to grades, but grades can't exceed 100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en-US" sz="1200" dirty="0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US" altLang="en-US" sz="1000" dirty="0">
              <a:solidFill>
                <a:schemeClr val="accent2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2000" dirty="0"/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4191000"/>
            <a:ext cx="870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ea typeface="+mn-ea"/>
              </a:rPr>
              <a:t>an if statement (with no else case) is a 1-way conditional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cs typeface="ＭＳ Ｐゴシック" charset="-128"/>
              </a:rPr>
              <a:t>depending on the test condition, either execute the indented code or don't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cs typeface="ＭＳ Ｐゴシック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ea typeface="+mn-ea"/>
              </a:rPr>
              <a:t>an if-else statement (with else case) is a 2-way conditional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cs typeface="ＭＳ Ｐゴシック" charset="-128"/>
              </a:rPr>
              <a:t>depending on the test condition, execute one block of indented code or the other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cs typeface="ＭＳ Ｐゴシック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cs typeface="ＭＳ Ｐゴシック" charset="-128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sz="1200" dirty="0">
              <a:latin typeface="Courier New" charset="0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000" dirty="0">
              <a:solidFill>
                <a:schemeClr val="accent2"/>
              </a:solidFill>
              <a:latin typeface="Courier New" charset="0"/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dirty="0">
                <a:cs typeface="ＭＳ Ｐゴシック" charset="-128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DAE59-A5A6-C455-50E8-FA1D0BED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01" y="2447183"/>
            <a:ext cx="6378998" cy="1354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9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6389-3C3D-882C-CD1C-48653023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B02A5-00BC-040D-3A04-EC2B9E69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09600"/>
          </a:xfrm>
        </p:spPr>
        <p:txBody>
          <a:bodyPr/>
          <a:lstStyle/>
          <a:p>
            <a:r>
              <a:rPr lang="en-US" dirty="0"/>
              <a:t>if we roll two dice, testing for doubles is fairly simple: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DA3B7-D11B-9CE2-6D68-71CFADDE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003B2-C7B5-8CA4-84CB-50CD77902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5" y="1938358"/>
            <a:ext cx="2520950" cy="120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5F6260-FEDF-AF30-E057-E3A751585C47}"/>
              </a:ext>
            </a:extLst>
          </p:cNvPr>
          <p:cNvSpPr txBox="1">
            <a:spLocks/>
          </p:cNvSpPr>
          <p:nvPr/>
        </p:nvSpPr>
        <p:spPr bwMode="auto">
          <a:xfrm>
            <a:off x="789668" y="3731046"/>
            <a:ext cx="870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however, testing for double fours is not so simple</a:t>
            </a:r>
          </a:p>
          <a:p>
            <a:pPr lvl="1"/>
            <a:r>
              <a:rPr lang="en-US" kern="0" dirty="0"/>
              <a:t>will the following work?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6FDB1-1E62-A056-099C-ECEF5217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75" y="4688454"/>
            <a:ext cx="3041650" cy="56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56482A-E823-D2E1-E731-BB957A65CD43}"/>
              </a:ext>
            </a:extLst>
          </p:cNvPr>
          <p:cNvSpPr txBox="1">
            <a:spLocks/>
          </p:cNvSpPr>
          <p:nvPr/>
        </p:nvSpPr>
        <p:spPr bwMode="auto">
          <a:xfrm>
            <a:off x="789667" y="5861892"/>
            <a:ext cx="8702675" cy="8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no, because it would say that 5 &amp; 3 is double fours!</a:t>
            </a:r>
          </a:p>
          <a:p>
            <a:pPr lvl="1"/>
            <a:r>
              <a:rPr lang="en-US" kern="0" dirty="0"/>
              <a:t>we need to test for multiple conditions:  </a:t>
            </a:r>
            <a:r>
              <a:rPr lang="en-US" sz="1800" kern="0" dirty="0">
                <a:latin typeface="Lucida Console" panose="020B0609040504020204" pitchFamily="49" charset="0"/>
              </a:rPr>
              <a:t>d1</a:t>
            </a:r>
            <a:r>
              <a:rPr lang="en-US" kern="0" dirty="0"/>
              <a:t> is 4  AND  </a:t>
            </a:r>
            <a:r>
              <a:rPr lang="en-US" sz="1800" kern="0" dirty="0">
                <a:latin typeface="Lucida Console" panose="020B0609040504020204" pitchFamily="49" charset="0"/>
              </a:rPr>
              <a:t>s2</a:t>
            </a:r>
            <a:r>
              <a:rPr lang="en-US" kern="0" dirty="0"/>
              <a:t> is 4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284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59C3-1A6F-645F-6249-54F45B82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AD3B-37E5-3748-1ACD-48E14C95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715000"/>
          </a:xfrm>
        </p:spPr>
        <p:txBody>
          <a:bodyPr/>
          <a:lstStyle/>
          <a:p>
            <a:r>
              <a:rPr lang="en-US" dirty="0"/>
              <a:t>in addition to the comparison operators, Python provides operators for combining simple tests</a:t>
            </a:r>
          </a:p>
          <a:p>
            <a:endParaRPr lang="en-US" dirty="0"/>
          </a:p>
          <a:p>
            <a:pPr marL="919163" lvl="2" indent="-230188">
              <a:tabLst>
                <a:tab pos="3141663" algn="l"/>
              </a:tabLst>
            </a:pPr>
            <a:r>
              <a:rPr lang="en-US" sz="1800" dirty="0">
                <a:latin typeface="Lucida Console" panose="020B0609040504020204" pitchFamily="49" charset="0"/>
              </a:rPr>
              <a:t>TEST1 and TEST2	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IF</a:t>
            </a:r>
            <a:r>
              <a:rPr lang="en-US" dirty="0"/>
              <a:t> </a:t>
            </a:r>
            <a:r>
              <a:rPr lang="en-US" sz="1800" dirty="0">
                <a:latin typeface="Lucida Console" panose="020B0609040504020204" pitchFamily="49" charset="0"/>
              </a:rPr>
              <a:t>TEST1</a:t>
            </a:r>
            <a:r>
              <a:rPr lang="en-US" dirty="0"/>
              <a:t> is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dirty="0"/>
              <a:t>  </a:t>
            </a:r>
            <a:r>
              <a:rPr lang="en-US" sz="1800" dirty="0">
                <a:latin typeface="Lucida Console" panose="020B0609040504020204" pitchFamily="49" charset="0"/>
              </a:rPr>
              <a:t>TEST2</a:t>
            </a:r>
            <a:r>
              <a:rPr lang="en-US" dirty="0"/>
              <a:t> is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</a:p>
          <a:p>
            <a:pPr marL="919163" lvl="2" indent="-230188">
              <a:tabLst>
                <a:tab pos="3141663" algn="l"/>
              </a:tabLst>
            </a:pPr>
            <a:endParaRPr lang="en-US" sz="1800" dirty="0">
              <a:latin typeface="Lucida Console" panose="020B0609040504020204" pitchFamily="49" charset="0"/>
            </a:endParaRPr>
          </a:p>
          <a:p>
            <a:pPr marL="919163" lvl="2" indent="-230188">
              <a:tabLst>
                <a:tab pos="3141663" algn="l"/>
              </a:tabLst>
            </a:pPr>
            <a:r>
              <a:rPr lang="en-US" sz="1800" dirty="0">
                <a:latin typeface="Lucida Console" panose="020B0609040504020204" pitchFamily="49" charset="0"/>
              </a:rPr>
              <a:t>TEST1 or TEST2	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IF</a:t>
            </a:r>
            <a:r>
              <a:rPr lang="en-US" dirty="0"/>
              <a:t> </a:t>
            </a:r>
            <a:r>
              <a:rPr lang="en-US" sz="1800" dirty="0">
                <a:latin typeface="Lucida Console" panose="020B0609040504020204" pitchFamily="49" charset="0"/>
              </a:rPr>
              <a:t>TEST1</a:t>
            </a:r>
            <a:r>
              <a:rPr lang="en-US" sz="1800" dirty="0"/>
              <a:t> is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  <a:r>
              <a:rPr lang="en-US" sz="1800" dirty="0"/>
              <a:t>  </a:t>
            </a:r>
            <a:r>
              <a:rPr lang="en-US" dirty="0">
                <a:solidFill>
                  <a:schemeClr val="tx2"/>
                </a:solidFill>
              </a:rPr>
              <a:t>OR</a:t>
            </a:r>
            <a:r>
              <a:rPr lang="en-US" sz="1800" dirty="0"/>
              <a:t>  </a:t>
            </a:r>
            <a:r>
              <a:rPr lang="en-US" sz="1800" dirty="0">
                <a:latin typeface="Lucida Console" panose="020B0609040504020204" pitchFamily="49" charset="0"/>
              </a:rPr>
              <a:t>TEST2</a:t>
            </a:r>
            <a:r>
              <a:rPr lang="en-US" sz="1800" dirty="0"/>
              <a:t> is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</a:p>
          <a:p>
            <a:pPr marL="919163" lvl="2" indent="-230188">
              <a:tabLst>
                <a:tab pos="3141663" algn="l"/>
              </a:tabLst>
            </a:pPr>
            <a:endParaRPr lang="en-US" sz="1800" dirty="0">
              <a:latin typeface="Lucida Console" panose="020B0609040504020204" pitchFamily="49" charset="0"/>
            </a:endParaRPr>
          </a:p>
          <a:p>
            <a:pPr marL="919163" lvl="2" indent="-230188">
              <a:tabLst>
                <a:tab pos="3141663" algn="l"/>
              </a:tabLst>
            </a:pPr>
            <a:r>
              <a:rPr lang="en-US" sz="1800" dirty="0">
                <a:latin typeface="Lucida Console" panose="020B0609040504020204" pitchFamily="49" charset="0"/>
              </a:rPr>
              <a:t>not TEST1 	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latin typeface="Lucida Console" panose="020B0609040504020204" pitchFamily="49" charset="0"/>
              </a:rPr>
              <a:t>True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dirty="0">
                <a:latin typeface="Lucida Console" panose="020B0609040504020204" pitchFamily="49" charset="0"/>
              </a:rPr>
              <a:t>TEST1</a:t>
            </a:r>
            <a:r>
              <a:rPr lang="en-US" sz="1800" dirty="0"/>
              <a:t> is </a:t>
            </a:r>
            <a:r>
              <a:rPr lang="en-US" sz="1800" dirty="0">
                <a:latin typeface="Lucida Console" panose="020B0609040504020204" pitchFamily="49" charset="0"/>
              </a:rPr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4D35-F999-D4EC-6A74-5E2DC233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B012F-8069-7B6A-9629-2730D3BB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2891928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5B0BC-B435-2864-3E4C-51E88A8A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74" y="4600782"/>
            <a:ext cx="2667000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40752-3B8A-CAA2-C0B4-828FF9A8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531432"/>
            <a:ext cx="2755135" cy="557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46EAF-67E4-1BDE-0CAE-EF69F52B7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843" y="5531753"/>
            <a:ext cx="3924806" cy="488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F9F5D-0A94-169A-11F8-B8691F403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6418273"/>
            <a:ext cx="5992132" cy="556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2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3CEA-CF71-D50C-63E3-F879C99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D398-0E26-DD24-C26E-DE773C06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2819400"/>
          </a:xfrm>
        </p:spPr>
        <p:txBody>
          <a:bodyPr/>
          <a:lstStyle/>
          <a:p>
            <a:r>
              <a:rPr lang="en-US" dirty="0"/>
              <a:t>the Python interpreter is smart when it evaluates and/or expressions</a:t>
            </a:r>
          </a:p>
          <a:p>
            <a:endParaRPr lang="en-US" sz="1800" dirty="0"/>
          </a:p>
          <a:p>
            <a:pPr marL="457200" lvl="1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True or X</a:t>
            </a:r>
            <a:r>
              <a:rPr lang="en-US" sz="1800" dirty="0"/>
              <a:t>		</a:t>
            </a:r>
            <a:r>
              <a:rPr lang="en-US" sz="1800" dirty="0">
                <a:sym typeface="Wingdings" pitchFamily="2" charset="2"/>
              </a:rPr>
              <a:t> is </a:t>
            </a:r>
            <a:r>
              <a:rPr lang="en-US" sz="1600" dirty="0">
                <a:latin typeface="Lucida Console" panose="020B0609040504020204" pitchFamily="49" charset="0"/>
                <a:sym typeface="Wingdings" pitchFamily="2" charset="2"/>
              </a:rPr>
              <a:t>True</a:t>
            </a:r>
            <a:r>
              <a:rPr lang="en-US" sz="1800" dirty="0">
                <a:sym typeface="Wingdings" pitchFamily="2" charset="2"/>
              </a:rPr>
              <a:t> regardless of </a:t>
            </a:r>
            <a:r>
              <a:rPr lang="en-US" sz="1600" dirty="0">
                <a:latin typeface="Lucida Console" panose="020B0609040504020204" pitchFamily="49" charset="0"/>
                <a:sym typeface="Wingdings" pitchFamily="2" charset="2"/>
              </a:rPr>
              <a:t>X</a:t>
            </a:r>
          </a:p>
          <a:p>
            <a:pPr marL="457200" lvl="1" indent="0">
              <a:buNone/>
            </a:pPr>
            <a:endParaRPr lang="en-US" sz="18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600" dirty="0">
                <a:latin typeface="Lucida Console" panose="020B0609040504020204" pitchFamily="49" charset="0"/>
                <a:sym typeface="Wingdings" pitchFamily="2" charset="2"/>
              </a:rPr>
              <a:t>False and Y</a:t>
            </a:r>
            <a:r>
              <a:rPr lang="en-US" sz="1800" dirty="0">
                <a:sym typeface="Wingdings" pitchFamily="2" charset="2"/>
              </a:rPr>
              <a:t>		 is </a:t>
            </a:r>
            <a:r>
              <a:rPr lang="en-US" sz="1600" dirty="0">
                <a:latin typeface="Lucida Console" panose="020B0609040504020204" pitchFamily="49" charset="0"/>
                <a:sym typeface="Wingdings" pitchFamily="2" charset="2"/>
              </a:rPr>
              <a:t>False</a:t>
            </a:r>
            <a:r>
              <a:rPr lang="en-US" sz="1800" dirty="0">
                <a:sym typeface="Wingdings" pitchFamily="2" charset="2"/>
              </a:rPr>
              <a:t> regardless of </a:t>
            </a:r>
            <a:r>
              <a:rPr lang="en-US" sz="1600" dirty="0">
                <a:latin typeface="Lucida Console" panose="020B0609040504020204" pitchFamily="49" charset="0"/>
                <a:sym typeface="Wingdings" pitchFamily="2" charset="2"/>
              </a:rPr>
              <a:t>Y</a:t>
            </a:r>
          </a:p>
          <a:p>
            <a:endParaRPr lang="en-US" sz="2800" dirty="0"/>
          </a:p>
          <a:p>
            <a:pPr lvl="1"/>
            <a:r>
              <a:rPr lang="en-US" sz="1800" dirty="0"/>
              <a:t>expressions involving and/or are evaluated left-to-right</a:t>
            </a:r>
          </a:p>
          <a:p>
            <a:pPr lvl="1"/>
            <a:r>
              <a:rPr lang="en-US" sz="1800" dirty="0"/>
              <a:t>if 1</a:t>
            </a:r>
            <a:r>
              <a:rPr lang="en-US" sz="1800" baseline="30000" dirty="0"/>
              <a:t>st</a:t>
            </a:r>
            <a:r>
              <a:rPr lang="en-US" sz="1800" dirty="0"/>
              <a:t> value makes the 2</a:t>
            </a:r>
            <a:r>
              <a:rPr lang="en-US" sz="1800" baseline="30000" dirty="0"/>
              <a:t>nd</a:t>
            </a:r>
            <a:r>
              <a:rPr lang="en-US" sz="1800" dirty="0"/>
              <a:t> irrelevant (as shown above), it stops evaluating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25BE-3421-BA8D-DCAD-DDC4D956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ACC8F6-C841-C56C-838C-067458907565}"/>
              </a:ext>
            </a:extLst>
          </p:cNvPr>
          <p:cNvSpPr txBox="1">
            <a:spLocks/>
          </p:cNvSpPr>
          <p:nvPr/>
        </p:nvSpPr>
        <p:spPr bwMode="auto">
          <a:xfrm>
            <a:off x="789667" y="4648200"/>
            <a:ext cx="870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when writing an expression using and/or, be sure each side is a complete Boolean expression</a:t>
            </a:r>
          </a:p>
          <a:p>
            <a:endParaRPr lang="en-US" sz="1800" kern="0" dirty="0"/>
          </a:p>
          <a:p>
            <a:pPr marL="457200" lvl="1" indent="0">
              <a:buFont typeface="Wingdings" charset="2"/>
              <a:buNone/>
            </a:pPr>
            <a:r>
              <a:rPr lang="en-US" sz="1600" kern="0" dirty="0">
                <a:latin typeface="Lucida Console" panose="020B0609040504020204" pitchFamily="49" charset="0"/>
              </a:rPr>
              <a:t>roll == 3 or 4</a:t>
            </a:r>
            <a:r>
              <a:rPr lang="en-US" sz="1800" kern="0" dirty="0"/>
              <a:t>		</a:t>
            </a:r>
            <a:r>
              <a:rPr lang="en-US" sz="1800" kern="0" dirty="0">
                <a:sym typeface="Wingdings" pitchFamily="2" charset="2"/>
              </a:rPr>
              <a:t> INVALID</a:t>
            </a:r>
            <a:endParaRPr lang="en-US" sz="1600" kern="0" dirty="0">
              <a:latin typeface="Lucida Console" panose="020B0609040504020204" pitchFamily="49" charset="0"/>
              <a:sym typeface="Wingdings" pitchFamily="2" charset="2"/>
            </a:endParaRPr>
          </a:p>
          <a:p>
            <a:pPr marL="457200" lvl="1" indent="0">
              <a:buFont typeface="Wingdings" charset="2"/>
              <a:buNone/>
            </a:pPr>
            <a:endParaRPr lang="en-US" sz="1800" kern="0" dirty="0">
              <a:sym typeface="Wingdings" pitchFamily="2" charset="2"/>
            </a:endParaRPr>
          </a:p>
          <a:p>
            <a:pPr marL="457200" lvl="1" indent="0">
              <a:buFont typeface="Wingdings" charset="2"/>
              <a:buNone/>
            </a:pPr>
            <a:r>
              <a:rPr lang="en-US" sz="1600" kern="0" dirty="0">
                <a:latin typeface="Lucida Console" panose="020B0609040504020204" pitchFamily="49" charset="0"/>
                <a:sym typeface="Wingdings" pitchFamily="2" charset="2"/>
              </a:rPr>
              <a:t>roll == 3 or roll == 4</a:t>
            </a:r>
            <a:r>
              <a:rPr lang="en-US" sz="1800" kern="0" dirty="0">
                <a:sym typeface="Wingdings" pitchFamily="2" charset="2"/>
              </a:rPr>
              <a:t>	 VALID</a:t>
            </a:r>
            <a:endParaRPr lang="en-US" sz="1600" kern="0" dirty="0">
              <a:latin typeface="Lucida Console" panose="020B0609040504020204" pitchFamily="49" charset="0"/>
              <a:sym typeface="Wingdings" pitchFamily="2" charset="2"/>
            </a:endParaRPr>
          </a:p>
          <a:p>
            <a:pPr marL="457200" lvl="1" indent="0">
              <a:buFont typeface="Wingdings" charset="2"/>
              <a:buNone/>
            </a:pPr>
            <a:endParaRPr lang="en-US" sz="1800" kern="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28F6396-21F8-0547-A8DD-D79FA796B89A}" type="slidenum">
              <a:rPr lang="en-US" altLang="en-US" sz="1400">
                <a:solidFill>
                  <a:srgbClr val="FF0033"/>
                </a:solidFill>
              </a:rPr>
              <a:pPr/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Conditional execution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so far, all of the statements in methods have executed </a:t>
            </a:r>
            <a:r>
              <a:rPr lang="en-GB" altLang="en-US" i="1" dirty="0">
                <a:ea typeface="ＭＳ Ｐゴシック" charset="-128"/>
              </a:rPr>
              <a:t>unconditionally</a:t>
            </a:r>
          </a:p>
          <a:p>
            <a:pPr lvl="1">
              <a:lnSpc>
                <a:spcPct val="70000"/>
              </a:lnSpc>
            </a:pPr>
            <a:r>
              <a:rPr lang="en-GB" altLang="en-US" dirty="0">
                <a:ea typeface="ＭＳ Ｐゴシック" charset="-128"/>
              </a:rPr>
              <a:t>when code is executed, the statements are executed in sequence</a:t>
            </a:r>
          </a:p>
          <a:p>
            <a:pPr lvl="1">
              <a:lnSpc>
                <a:spcPct val="70000"/>
              </a:lnSpc>
            </a:pPr>
            <a:r>
              <a:rPr lang="en-GB" altLang="en-US" dirty="0">
                <a:ea typeface="ＭＳ Ｐゴシック" charset="-128"/>
              </a:rPr>
              <a:t>different input values may produce different results, but the steps are the same</a:t>
            </a:r>
          </a:p>
          <a:p>
            <a:pPr lvl="1">
              <a:lnSpc>
                <a:spcPct val="70000"/>
              </a:lnSpc>
            </a:pPr>
            <a:endParaRPr lang="en-GB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many applications require</a:t>
            </a:r>
            <a:r>
              <a:rPr lang="en-GB" altLang="en-US" i="1" dirty="0">
                <a:ea typeface="ＭＳ Ｐゴシック" charset="-128"/>
              </a:rPr>
              <a:t> conditional execution</a:t>
            </a:r>
          </a:p>
          <a:p>
            <a:pPr lvl="1">
              <a:lnSpc>
                <a:spcPct val="70000"/>
              </a:lnSpc>
            </a:pPr>
            <a:r>
              <a:rPr lang="en-GB" altLang="en-US" dirty="0">
                <a:ea typeface="ＭＳ Ｐゴシック" charset="-128"/>
              </a:rPr>
              <a:t>different input values may cause different statements to be executed 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685800" y="37338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dirty="0">
                <a:solidFill>
                  <a:schemeClr val="accent2"/>
                </a:solidFill>
              </a:rPr>
              <a:t>for example, consider the formula for calculating the wind chill factor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GB" altLang="en-US" sz="2000" dirty="0"/>
              <a:t>the formula only applies when wind speed &gt; 3 mph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GB" altLang="en-US" sz="2000" dirty="0"/>
              <a:t>if wind speed is ≤ 3 mph, wind chill is the same as the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3400" y="5410200"/>
                <a:ext cx="6934399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wind chill </a:t>
                </a:r>
                <a14:m>
                  <m:oMath xmlns:m="http://schemas.openxmlformats.org/officeDocument/2006/math">
                    <m:r>
                      <a:rPr lang="mr-IN" sz="160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mr-I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temp</m:t>
                            </m:r>
                            <m:r>
                              <m:rPr>
                                <m:nor/>
                              </m:rPr>
                              <a:rPr lang="mr-IN" sz="1600" i="0" smtClean="0"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wind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35.74+0.6215∗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temp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charset="0"/>
                                  </a:rPr>
                                  <m:t>0.4275∗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charset="0"/>
                                  </a:rPr>
                                  <m:t>temp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charset="0"/>
                                  </a:rPr>
                                  <m:t> −35.75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charset="0"/>
                                  </a:rPr>
                                  <m:t>wind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0.16</m:t>
                                </m:r>
                              </m:sup>
                            </m:sSup>
                            <m:r>
                              <a:rPr lang="mr-IN" sz="160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mr-IN" sz="1600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0" y="5410200"/>
                <a:ext cx="6934399" cy="549253"/>
              </a:xfrm>
              <a:prstGeom prst="rect">
                <a:avLst/>
              </a:prstGeom>
              <a:blipFill>
                <a:blip r:embed="rId2"/>
                <a:stretch>
                  <a:fillRect l="-1832" t="-225000" r="-183" b="-3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B5BF-847D-7707-6E3B-236B8D05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38DE-910C-ED42-80AE-E00417308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logical connectives have lower precedence than other operators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roll == 3 or roll == 4	</a:t>
            </a:r>
            <a:r>
              <a:rPr lang="en-US" sz="1800" dirty="0">
                <a:solidFill>
                  <a:schemeClr val="tx2"/>
                </a:solidFill>
                <a:latin typeface="Lucida Console" panose="020B0609040504020204" pitchFamily="49" charset="0"/>
                <a:sym typeface="Wingdings" pitchFamily="2" charset="2"/>
              </a:rPr>
              <a:t>  (roll == 3) or (roll == 4)</a:t>
            </a:r>
          </a:p>
          <a:p>
            <a:endParaRPr lang="en-US" sz="1800" dirty="0">
              <a:solidFill>
                <a:schemeClr val="tx2"/>
              </a:solidFill>
              <a:latin typeface="Lucida Console" panose="020B0609040504020204" pitchFamily="49" charset="0"/>
              <a:sym typeface="Wingdings" pitchFamily="2" charset="2"/>
            </a:endParaRPr>
          </a:p>
          <a:p>
            <a:r>
              <a:rPr lang="en-US" sz="1800" dirty="0">
                <a:solidFill>
                  <a:schemeClr val="tx2"/>
                </a:solidFill>
                <a:latin typeface="Lucida Console" panose="020B0609040504020204" pitchFamily="49" charset="0"/>
                <a:sym typeface="Wingdings" pitchFamily="2" charset="2"/>
              </a:rPr>
              <a:t>num &gt;= 0 and 2*num &lt; 100	  (num &gt;= 0) and ((2*num) &lt; 100))</a:t>
            </a:r>
          </a:p>
          <a:p>
            <a:endParaRPr lang="en-US" sz="1800" dirty="0">
              <a:solidFill>
                <a:schemeClr val="tx2"/>
              </a:solidFill>
              <a:latin typeface="Lucida Console" panose="020B0609040504020204" pitchFamily="49" charset="0"/>
              <a:sym typeface="Wingdings" pitchFamily="2" charset="2"/>
            </a:endParaRPr>
          </a:p>
          <a:p>
            <a:r>
              <a:rPr lang="en-US" sz="1800" dirty="0">
                <a:solidFill>
                  <a:schemeClr val="tx2"/>
                </a:solidFill>
                <a:latin typeface="Lucida Console" panose="020B0609040504020204" pitchFamily="49" charset="0"/>
                <a:sym typeface="Wingdings" pitchFamily="2" charset="2"/>
              </a:rPr>
              <a:t>not True or False		  (not True) or False</a:t>
            </a:r>
            <a:endParaRPr lang="en-US" sz="180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65A1E-D51B-13EB-B0E7-187B8110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29CA9-F71D-5CD7-34ED-C3B7C387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78" y="1981200"/>
            <a:ext cx="3108043" cy="206841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D4BDD-11D3-A82D-423B-49F529EE45E3}"/>
              </a:ext>
            </a:extLst>
          </p:cNvPr>
          <p:cNvSpPr txBox="1"/>
          <p:nvPr/>
        </p:nvSpPr>
        <p:spPr>
          <a:xfrm>
            <a:off x="1180275" y="643349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ADVICE: use parentheses if there is any chance of confusion</a:t>
            </a:r>
          </a:p>
        </p:txBody>
      </p:sp>
    </p:spTree>
    <p:extLst>
      <p:ext uri="{BB962C8B-B14F-4D97-AF65-F5344CB8AC3E}">
        <p14:creationId xmlns:p14="http://schemas.microsoft.com/office/powerpoint/2010/main" val="826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6E3ACC2-34AF-4F46-A574-8905985B18EF}" type="slidenum">
              <a:rPr lang="en-US" altLang="en-US" sz="1400">
                <a:solidFill>
                  <a:srgbClr val="FF0033"/>
                </a:solidFill>
              </a:rPr>
              <a:pPr/>
              <a:t>21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Wind chill revisited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83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one more revision: wind chill is not intended for temperatures ≥ 50°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could add a check for temp ≥ 50, then return what? temp?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41910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really want to signify that the value is undefined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cs typeface="ＭＳ Ｐゴシック" charset="-128"/>
              </a:rPr>
              <a:t>recall the </a:t>
            </a:r>
            <a:r>
              <a:rPr lang="en-US" sz="1800" kern="0" dirty="0" err="1">
                <a:latin typeface="Lucida Console" panose="020B0609040504020204" pitchFamily="49" charset="0"/>
                <a:cs typeface="ＭＳ Ｐゴシック" charset="-128"/>
              </a:rPr>
              <a:t>math.nan</a:t>
            </a:r>
            <a:r>
              <a:rPr lang="en-US" sz="1800" kern="0" dirty="0">
                <a:latin typeface="Lucida Console" panose="020B0609040504020204" pitchFamily="49" charset="0"/>
                <a:cs typeface="ＭＳ Ｐゴシック" charset="-128"/>
              </a:rPr>
              <a:t> </a:t>
            </a:r>
            <a:r>
              <a:rPr lang="en-US" sz="2000" kern="0" dirty="0">
                <a:latin typeface="+mn-lt"/>
                <a:cs typeface="ＭＳ Ｐゴシック" charset="-128"/>
              </a:rPr>
              <a:t>constant, which represents not-a-number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cs typeface="ＭＳ Ｐゴシック" charset="-128"/>
              </a:rPr>
              <a:t>we could use that here to denote that wind chill is not defined when temp </a:t>
            </a:r>
            <a:r>
              <a:rPr lang="en-US" altLang="en-US" sz="2000" dirty="0"/>
              <a:t>≥ 50</a:t>
            </a:r>
            <a:endParaRPr lang="en-US" altLang="en-US" sz="1800" kern="0" dirty="0">
              <a:latin typeface="Courier New"/>
              <a:cs typeface="Courier New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altLang="en-US" sz="1800" kern="0" dirty="0">
              <a:latin typeface="Courier New"/>
              <a:cs typeface="Courier New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altLang="en-US" sz="2000" kern="0" dirty="0">
                <a:latin typeface="+mn-lt"/>
                <a:cs typeface="ＭＳ Ｐゴシック" charset="-128"/>
              </a:rPr>
              <a:t>note that applying any math operations to </a:t>
            </a:r>
            <a:r>
              <a:rPr lang="en-US" sz="2000" kern="0" dirty="0" err="1">
                <a:latin typeface="Lucida Console" panose="020B0609040504020204" pitchFamily="49" charset="0"/>
                <a:cs typeface="ＭＳ Ｐゴシック" charset="-128"/>
              </a:rPr>
              <a:t>math.nan</a:t>
            </a:r>
            <a:r>
              <a:rPr lang="en-US" sz="2000" kern="0" dirty="0">
                <a:latin typeface="Lucida Console" panose="020B0609040504020204" pitchFamily="49" charset="0"/>
                <a:cs typeface="ＭＳ Ｐゴシック" charset="-128"/>
              </a:rPr>
              <a:t> </a:t>
            </a:r>
            <a:r>
              <a:rPr lang="en-US" altLang="en-US" sz="2000" kern="0" dirty="0">
                <a:latin typeface="+mn-lt"/>
                <a:cs typeface="ＭＳ Ｐゴシック" charset="-128"/>
              </a:rPr>
              <a:t>just produces </a:t>
            </a:r>
            <a:r>
              <a:rPr lang="en-US" sz="2000" kern="0" dirty="0" err="1">
                <a:latin typeface="Lucida Console" panose="020B0609040504020204" pitchFamily="49" charset="0"/>
                <a:cs typeface="ＭＳ Ｐゴシック" charset="-128"/>
              </a:rPr>
              <a:t>math.nan</a:t>
            </a:r>
            <a:r>
              <a:rPr lang="en-US" sz="2000" kern="0" dirty="0">
                <a:latin typeface="Lucida Console" panose="020B0609040504020204" pitchFamily="49" charset="0"/>
                <a:cs typeface="ＭＳ Ｐゴシック" charset="-128"/>
              </a:rPr>
              <a:t> </a:t>
            </a:r>
            <a:endParaRPr lang="en-US" altLang="en-US" sz="2000" kern="0" dirty="0">
              <a:latin typeface="+mn-lt"/>
              <a:cs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1AFDD-F725-D3D0-6EF9-06F4A285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36" y="4458101"/>
            <a:ext cx="2222955" cy="1790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A759A9-B42C-7D26-8AE6-D3742BEB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2200"/>
            <a:ext cx="7772400" cy="1387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7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5E1B0B8-1090-6941-9BA1-55D13F795CE9}" type="slidenum">
              <a:rPr lang="en-US" altLang="en-US" sz="1400">
                <a:solidFill>
                  <a:srgbClr val="FF0033"/>
                </a:solidFill>
              </a:rPr>
              <a:pPr/>
              <a:t>22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Nested if-else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2954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now have 3 different cases, so need to break one case into two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an if statement can be embedded inside another if-else case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4864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reminder: Python uses indentation to determine code structure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must make sure to align statements inside the appropriate if-else case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A474B-DDBD-B36D-8B49-2F436E43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57" y="2746375"/>
            <a:ext cx="7484566" cy="1822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8EB6C9-4433-1C34-94C3-D5C53D04AF68}"/>
              </a:ext>
            </a:extLst>
          </p:cNvPr>
          <p:cNvGrpSpPr/>
          <p:nvPr/>
        </p:nvGrpSpPr>
        <p:grpSpPr>
          <a:xfrm>
            <a:off x="8060480" y="3162300"/>
            <a:ext cx="1277195" cy="1257299"/>
            <a:chOff x="8060480" y="3162300"/>
            <a:chExt cx="1277195" cy="1257299"/>
          </a:xfrm>
        </p:grpSpPr>
        <p:sp>
          <p:nvSpPr>
            <p:cNvPr id="5" name="Right Bracket 4">
              <a:extLst>
                <a:ext uri="{FF2B5EF4-FFF2-40B4-BE49-F238E27FC236}">
                  <a16:creationId xmlns:a16="http://schemas.microsoft.com/office/drawing/2014/main" id="{7CD17C0A-AAC6-7BCF-3694-A9BE76E652FC}"/>
                </a:ext>
              </a:extLst>
            </p:cNvPr>
            <p:cNvSpPr/>
            <p:nvPr/>
          </p:nvSpPr>
          <p:spPr bwMode="auto">
            <a:xfrm>
              <a:off x="8060609" y="3162300"/>
              <a:ext cx="184627" cy="495300"/>
            </a:xfrm>
            <a:prstGeom prst="rightBracket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-111" charset="0"/>
              </a:endParaRPr>
            </a:p>
          </p:txBody>
        </p:sp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124A9426-3475-4DAC-634F-9DB95E6BBD11}"/>
                </a:ext>
              </a:extLst>
            </p:cNvPr>
            <p:cNvSpPr/>
            <p:nvPr/>
          </p:nvSpPr>
          <p:spPr bwMode="auto">
            <a:xfrm>
              <a:off x="8060480" y="3736744"/>
              <a:ext cx="184627" cy="682855"/>
            </a:xfrm>
            <a:prstGeom prst="rightBracket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-111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0C6A54-D218-E298-708B-F652C751E607}"/>
                </a:ext>
              </a:extLst>
            </p:cNvPr>
            <p:cNvSpPr txBox="1"/>
            <p:nvPr/>
          </p:nvSpPr>
          <p:spPr>
            <a:xfrm>
              <a:off x="8382000" y="3162300"/>
              <a:ext cx="9556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temp &gt;= 50</a:t>
              </a:r>
            </a:p>
            <a:p>
              <a:r>
                <a:rPr lang="en-US" sz="1400" dirty="0">
                  <a:solidFill>
                    <a:schemeClr val="tx2"/>
                  </a:solidFill>
                </a:rPr>
                <a:t>case</a:t>
              </a:r>
            </a:p>
            <a:p>
              <a:endParaRPr lang="en-US" sz="1400" dirty="0">
                <a:solidFill>
                  <a:schemeClr val="tx2"/>
                </a:solidFill>
              </a:endParaRPr>
            </a:p>
            <a:p>
              <a:r>
                <a:rPr lang="en-US" sz="1400" dirty="0">
                  <a:solidFill>
                    <a:schemeClr val="tx2"/>
                  </a:solidFill>
                </a:rPr>
                <a:t>temp &lt; 50 case</a:t>
              </a:r>
            </a:p>
          </p:txBody>
        </p:sp>
      </p:grp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BD2D38DE-6C5A-5F6F-5D33-5D9FD3B3B241}"/>
              </a:ext>
            </a:extLst>
          </p:cNvPr>
          <p:cNvSpPr/>
          <p:nvPr/>
        </p:nvSpPr>
        <p:spPr bwMode="auto">
          <a:xfrm>
            <a:off x="8010662" y="3895975"/>
            <a:ext cx="168514" cy="213876"/>
          </a:xfrm>
          <a:prstGeom prst="rightBracket">
            <a:avLst/>
          </a:prstGeom>
          <a:noFill/>
          <a:ln w="31750" cap="flat" cmpd="sng" algn="ctr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E75421E9-D01D-C55A-775E-600D4236A54B}"/>
              </a:ext>
            </a:extLst>
          </p:cNvPr>
          <p:cNvSpPr/>
          <p:nvPr/>
        </p:nvSpPr>
        <p:spPr bwMode="auto">
          <a:xfrm>
            <a:off x="8018718" y="4172775"/>
            <a:ext cx="168514" cy="213876"/>
          </a:xfrm>
          <a:prstGeom prst="rightBracket">
            <a:avLst/>
          </a:prstGeom>
          <a:noFill/>
          <a:ln w="31750" cap="flat" cmpd="sng" algn="ctr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5E1B0B8-1090-6941-9BA1-55D13F795CE9}" type="slidenum">
              <a:rPr lang="en-US" altLang="en-US" sz="1400">
                <a:solidFill>
                  <a:srgbClr val="FF0033"/>
                </a:solidFill>
              </a:rPr>
              <a:pPr/>
              <a:t>23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Cascading if-else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295399"/>
            <a:ext cx="87026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because of indentation, nested if-else statements can get messy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an alternative known as a </a:t>
            </a:r>
            <a:r>
              <a:rPr lang="en-US" altLang="en-US" sz="2000" i="1" dirty="0"/>
              <a:t>cascading if-else </a:t>
            </a:r>
            <a:r>
              <a:rPr lang="en-US" altLang="en-US" sz="2000" dirty="0"/>
              <a:t>tends to be much cleaner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add an arbitrary number of </a:t>
            </a:r>
            <a:r>
              <a:rPr lang="en-US" altLang="en-US" sz="2000" i="1" dirty="0" err="1"/>
              <a:t>elif</a:t>
            </a:r>
            <a:r>
              <a:rPr lang="en-US" altLang="en-US" sz="2000" dirty="0"/>
              <a:t> (else-if) cases to encode as many options as needed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257800"/>
            <a:ext cx="8702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called a cascading if-else because control cascades down from one case to the next (also called chained if-else)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if a test fails, try the next 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if a test succeeds, execute its statement(s) and exit the cascading if-else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8ACAA-7CAB-1976-F65B-AD3E7A84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8232802" cy="1898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27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5E1B0B8-1090-6941-9BA1-55D13F795CE9}" type="slidenum">
              <a:rPr lang="en-US" altLang="en-US" sz="1400">
                <a:solidFill>
                  <a:srgbClr val="FF0033"/>
                </a:solidFill>
              </a:rPr>
              <a:pPr/>
              <a:t>24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Multi-way conditionals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295399"/>
            <a:ext cx="87026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cascading if-else allows for an arbitrary number of cases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31CA0-456E-5D9B-D039-85EF1A5B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8" y="2107560"/>
            <a:ext cx="7171767" cy="1955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138023-ED22-91F4-CA18-24B947CF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33" y="4338981"/>
            <a:ext cx="6717386" cy="2606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993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letter grades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consider the rather basic function for determining a letter grade</a:t>
            </a:r>
          </a:p>
          <a:p>
            <a:endParaRPr lang="en-US" altLang="en-US" dirty="0"/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/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modify so that it can assign assign "A", "B", "C", "D", or "F", assuming standard grade cutoffs (no + or -)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		e.g., 	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</a:rPr>
              <a:t>letterGrade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(80) </a:t>
            </a:r>
            <a:r>
              <a:rPr lang="en-US" altLang="en-US" dirty="0">
                <a:ea typeface="ＭＳ Ｐゴシック" charset="-128"/>
              </a:rPr>
              <a:t>should return "B" </a:t>
            </a:r>
          </a:p>
          <a:p>
            <a:pPr lvl="1">
              <a:buFont typeface="Wingdings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		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</a:rPr>
              <a:t>letterGrade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(79) </a:t>
            </a:r>
            <a:r>
              <a:rPr lang="en-US" altLang="en-US" dirty="0">
                <a:ea typeface="ＭＳ Ｐゴシック" charset="-128"/>
              </a:rPr>
              <a:t>should return "C"</a:t>
            </a:r>
          </a:p>
          <a:p>
            <a:pPr lvl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3D574BF-6B52-3D46-A473-128FD648EB80}" type="slidenum">
              <a:rPr lang="en-US" altLang="en-US" sz="1400">
                <a:solidFill>
                  <a:srgbClr val="FF0033"/>
                </a:solidFill>
              </a:rPr>
              <a:pPr/>
              <a:t>25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B0EA8-97AF-B8C9-EBD3-EB5E7889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129004"/>
            <a:ext cx="7086600" cy="1604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60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63A7D-956A-76CA-58E5-CFC2BC64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2" y="3881420"/>
            <a:ext cx="7971496" cy="1528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240" y="6812254"/>
            <a:ext cx="2000250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0E8CCDF-3C1D-264D-8B0C-A13AEA7834AF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If statements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295400"/>
            <a:ext cx="8702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in Python, an </a:t>
            </a:r>
            <a:r>
              <a:rPr lang="en-US" altLang="en-US" i="1" dirty="0">
                <a:solidFill>
                  <a:schemeClr val="accent2"/>
                </a:solidFill>
              </a:rPr>
              <a:t>if statement</a:t>
            </a:r>
            <a:r>
              <a:rPr lang="en-US" altLang="en-US" dirty="0">
                <a:solidFill>
                  <a:schemeClr val="accent2"/>
                </a:solidFill>
              </a:rPr>
              <a:t> allows for conditional execution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i.e., can choose between 2 alternatives to execute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endParaRPr lang="en-US" altLang="en-US" sz="2000" dirty="0"/>
          </a:p>
          <a:p>
            <a:pPr lvl="1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</a:rPr>
              <a:t>if </a:t>
            </a:r>
            <a:r>
              <a:rPr lang="en-US" altLang="en-US" sz="1800" dirty="0">
                <a:solidFill>
                  <a:srgbClr val="FF0000"/>
                </a:solidFill>
                <a:latin typeface="Lucida Console" panose="020B0609040504020204" pitchFamily="49" charset="0"/>
              </a:rPr>
              <a:t>TEST_CONDITION</a:t>
            </a:r>
            <a:r>
              <a:rPr lang="en-US" altLang="en-US" sz="1800" dirty="0">
                <a:latin typeface="Lucida Console" panose="020B0609040504020204" pitchFamily="49" charset="0"/>
              </a:rPr>
              <a:t>: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</a:rPr>
              <a:t>    </a:t>
            </a:r>
            <a:r>
              <a:rPr lang="en-US" altLang="en-US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STATEMENTS_TO_EXECUTE_IF_TEST_IS_TRUE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</a:rPr>
              <a:t>else: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</a:rPr>
              <a:t> 		</a:t>
            </a:r>
            <a:r>
              <a:rPr lang="en-US" altLang="en-US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STATEMENTS_TO_EXECUTE_IF_TEST_IS_FALSE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867400" y="4191000"/>
            <a:ext cx="34290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if the test is true (wind ≤ 3 mph), then the temp is returned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5867400" y="5334000"/>
            <a:ext cx="34290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otherwise (wind &gt; 3 mph), then wind chill is calculated &amp; returned</a:t>
            </a:r>
          </a:p>
        </p:txBody>
      </p:sp>
    </p:spTree>
    <p:extLst>
      <p:ext uri="{BB962C8B-B14F-4D97-AF65-F5344CB8AC3E}">
        <p14:creationId xmlns:p14="http://schemas.microsoft.com/office/powerpoint/2010/main" val="15505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 animBg="1"/>
      <p:bldP spid="1515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Boolean operators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209CDB6-3346-2941-938B-3268124C5651}" type="slidenum">
              <a:rPr lang="en-US" altLang="en-US" sz="1400">
                <a:solidFill>
                  <a:srgbClr val="FF0033"/>
                </a:solidFill>
              </a:rPr>
              <a:pPr/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685800" y="1219200"/>
            <a:ext cx="8702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685800"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685800"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3657600" algn="l"/>
              </a:tabLs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standard relational operators are provided for the if test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</a:rPr>
              <a:t>&lt;</a:t>
            </a:r>
            <a:r>
              <a:rPr lang="en-US" altLang="en-US" sz="1800" dirty="0"/>
              <a:t>		less than	</a:t>
            </a:r>
            <a:r>
              <a:rPr lang="en-US" altLang="en-US" sz="1600" dirty="0">
                <a:latin typeface="Lucida Console" panose="020B0609040504020204" pitchFamily="49" charset="0"/>
              </a:rPr>
              <a:t>&gt;</a:t>
            </a:r>
            <a:r>
              <a:rPr lang="en-US" altLang="en-US" sz="1800" dirty="0"/>
              <a:t>	greater than		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</a:rPr>
              <a:t>&lt;=	</a:t>
            </a:r>
            <a:r>
              <a:rPr lang="en-US" altLang="en-US" sz="1800" dirty="0"/>
              <a:t>	less than or equal to	</a:t>
            </a:r>
            <a:r>
              <a:rPr lang="en-US" altLang="en-US" sz="1600" dirty="0">
                <a:latin typeface="Lucida Console" panose="020B0609040504020204" pitchFamily="49" charset="0"/>
              </a:rPr>
              <a:t>&gt;=</a:t>
            </a:r>
            <a:r>
              <a:rPr lang="en-US" altLang="en-US" sz="1800" dirty="0"/>
              <a:t>	greater than or equal to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</a:rPr>
              <a:t>==	</a:t>
            </a:r>
            <a:r>
              <a:rPr lang="en-US" altLang="en-US" sz="1800" dirty="0"/>
              <a:t>	equal to	</a:t>
            </a:r>
            <a:r>
              <a:rPr lang="en-US" altLang="en-US" sz="1600" dirty="0">
                <a:latin typeface="Lucida Console" panose="020B0609040504020204" pitchFamily="49" charset="0"/>
              </a:rPr>
              <a:t>!=</a:t>
            </a:r>
            <a:r>
              <a:rPr lang="en-US" altLang="en-US" sz="1800" dirty="0"/>
              <a:t>	not equal to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altLang="en-US" sz="1800" dirty="0"/>
              <a:t>a comparison using a relational operator is known as a </a:t>
            </a:r>
            <a:r>
              <a:rPr lang="en-US" altLang="en-US" sz="1800" i="1" dirty="0"/>
              <a:t>Boolean expression</a:t>
            </a:r>
            <a:r>
              <a:rPr lang="en-US" altLang="en-US" sz="1800" dirty="0"/>
              <a:t>,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altLang="en-US" sz="1800" dirty="0"/>
              <a:t>	since it evaluates to a </a:t>
            </a:r>
            <a:r>
              <a:rPr lang="en-US" altLang="en-US" sz="1800" i="1" dirty="0"/>
              <a:t>Boolean</a:t>
            </a:r>
            <a:r>
              <a:rPr lang="en-US" altLang="en-US" sz="1800" dirty="0"/>
              <a:t> (</a:t>
            </a:r>
            <a:r>
              <a:rPr lang="en-US" altLang="en-US" sz="1600" dirty="0">
                <a:latin typeface="Lucida Console" panose="020B0609040504020204" pitchFamily="49" charset="0"/>
              </a:rPr>
              <a:t>True</a:t>
            </a:r>
            <a:r>
              <a:rPr lang="en-US" altLang="en-US" sz="1800" dirty="0"/>
              <a:t> or </a:t>
            </a:r>
            <a:r>
              <a:rPr lang="en-US" altLang="en-US" sz="1600" dirty="0">
                <a:latin typeface="Lucida Console" panose="020B0609040504020204" pitchFamily="49" charset="0"/>
              </a:rPr>
              <a:t>False</a:t>
            </a:r>
            <a:r>
              <a:rPr lang="en-US" altLang="en-US" sz="1800" dirty="0"/>
              <a:t>) value – </a:t>
            </a:r>
            <a:r>
              <a:rPr lang="en-US" altLang="en-US" sz="1800" i="1" dirty="0"/>
              <a:t>named after George Boole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6FACF-0A5E-EEAB-C2CE-4730C294B466}"/>
              </a:ext>
            </a:extLst>
          </p:cNvPr>
          <p:cNvSpPr txBox="1"/>
          <p:nvPr/>
        </p:nvSpPr>
        <p:spPr>
          <a:xfrm>
            <a:off x="1870936" y="3505200"/>
            <a:ext cx="28194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num &gt;= 0: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print("positive")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print("negative")</a:t>
            </a: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grade &lt; 60: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status = "failing"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status = "passing"</a:t>
            </a: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a == b: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print("same")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print("different")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DEDAB-6EA4-9058-7342-396F9FEFB3A7}"/>
              </a:ext>
            </a:extLst>
          </p:cNvPr>
          <p:cNvSpPr txBox="1"/>
          <p:nvPr/>
        </p:nvSpPr>
        <p:spPr>
          <a:xfrm>
            <a:off x="4876800" y="3505200"/>
            <a:ext cx="28194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num &lt; 0: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print("negative")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print("positive")</a:t>
            </a: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grade &gt;= 60: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status = "passing"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status = "failing"</a:t>
            </a: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endParaRPr lang="en-US" sz="14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if a != b: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print("different")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else:</a:t>
            </a:r>
          </a:p>
          <a:p>
            <a:pPr marL="95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    print("same")</a:t>
            </a:r>
          </a:p>
        </p:txBody>
      </p:sp>
    </p:spTree>
    <p:extLst>
      <p:ext uri="{BB962C8B-B14F-4D97-AF65-F5344CB8AC3E}">
        <p14:creationId xmlns:p14="http://schemas.microsoft.com/office/powerpoint/2010/main" val="9484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66DA-0265-8D00-BF6A-3841AA58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4BFF-F88D-0045-B6FB-658E75A0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5" y="1295400"/>
            <a:ext cx="2242456" cy="4953000"/>
          </a:xfrm>
        </p:spPr>
        <p:txBody>
          <a:bodyPr/>
          <a:lstStyle/>
          <a:p>
            <a:pPr marL="9525" indent="0"/>
            <a:r>
              <a:rPr lang="en-US" sz="2000" dirty="0">
                <a:solidFill>
                  <a:schemeClr val="tx1"/>
                </a:solidFill>
              </a:rPr>
              <a:t>= is the assignment operator</a:t>
            </a:r>
          </a:p>
          <a:p>
            <a:pPr marL="9525" indent="0"/>
            <a:endParaRPr lang="en-US" sz="2000" dirty="0">
              <a:solidFill>
                <a:schemeClr val="tx1"/>
              </a:solidFill>
            </a:endParaRPr>
          </a:p>
          <a:p>
            <a:pPr marL="9525" indent="0"/>
            <a:r>
              <a:rPr lang="en-US" sz="2000" dirty="0">
                <a:solidFill>
                  <a:schemeClr val="tx1"/>
                </a:solidFill>
              </a:rPr>
              <a:t>== is the comparison operator (equality)</a:t>
            </a:r>
          </a:p>
          <a:p>
            <a:pPr marL="9525" indent="0"/>
            <a:endParaRPr lang="en-US" sz="2000" dirty="0">
              <a:solidFill>
                <a:schemeClr val="tx1"/>
              </a:solidFill>
            </a:endParaRPr>
          </a:p>
          <a:p>
            <a:pPr marL="9525" indent="0"/>
            <a:r>
              <a:rPr lang="en-US" sz="2000" dirty="0">
                <a:solidFill>
                  <a:schemeClr val="tx1"/>
                </a:solidFill>
              </a:rPr>
              <a:t>a common error is to type = when you mean ==</a:t>
            </a:r>
          </a:p>
          <a:p>
            <a:pPr marL="9525" indent="0"/>
            <a:endParaRPr lang="en-US" sz="2000" dirty="0">
              <a:solidFill>
                <a:schemeClr val="tx1"/>
              </a:solidFill>
            </a:endParaRPr>
          </a:p>
          <a:p>
            <a:pPr marL="9525" indent="0"/>
            <a:r>
              <a:rPr lang="en-US" sz="2000" dirty="0">
                <a:solidFill>
                  <a:schemeClr val="tx1"/>
                </a:solidFill>
              </a:rPr>
              <a:t>this is a syntax error that will be caught by the interpreter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0AE11-C9E6-31F8-DBE2-D68D884D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5256-0B06-B090-3D78-780114776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62" y="566183"/>
            <a:ext cx="6701888" cy="61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10EE8-4A3A-0388-935F-545906A4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87" y="1931740"/>
            <a:ext cx="6346825" cy="1660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Conditional turtles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2086" y="1254337"/>
            <a:ext cx="8702675" cy="574674"/>
          </a:xfrm>
        </p:spPr>
        <p:txBody>
          <a:bodyPr/>
          <a:lstStyle/>
          <a:p>
            <a:r>
              <a:rPr lang="en-US" altLang="en-US" dirty="0"/>
              <a:t>c</a:t>
            </a:r>
            <a:r>
              <a:rPr lang="en-US" altLang="en-US" dirty="0">
                <a:ea typeface="ＭＳ Ｐゴシック" charset="-128"/>
              </a:rPr>
              <a:t>onsider the following function for drawing a polygon</a:t>
            </a:r>
          </a:p>
          <a:p>
            <a:pPr lvl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209CDB6-3346-2941-938B-3268124C5651}" type="slidenum">
              <a:rPr lang="en-US" altLang="en-US" sz="1400">
                <a:solidFill>
                  <a:srgbClr val="FF0033"/>
                </a:solidFill>
              </a:rPr>
              <a:pPr/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6FACF-0A5E-EEAB-C2CE-4730C294B466}"/>
              </a:ext>
            </a:extLst>
          </p:cNvPr>
          <p:cNvSpPr txBox="1"/>
          <p:nvPr/>
        </p:nvSpPr>
        <p:spPr>
          <a:xfrm>
            <a:off x="6080125" y="2811330"/>
            <a:ext cx="25146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Which are legal?</a:t>
            </a:r>
          </a:p>
          <a:p>
            <a:endParaRPr lang="en-US" sz="10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1746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&gt;&gt;&gt; polygon()</a:t>
            </a:r>
          </a:p>
          <a:p>
            <a:pPr marL="174625"/>
            <a:endParaRPr lang="en-US" sz="10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1746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&gt;&gt;&gt; polygon(6)</a:t>
            </a:r>
          </a:p>
          <a:p>
            <a:pPr marL="174625"/>
            <a:endParaRPr lang="en-US" sz="10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174625"/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&gt;&gt;&gt; polygon(5, 100)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9B68-E8B0-BC36-18E8-2826E02D9CA6}"/>
              </a:ext>
            </a:extLst>
          </p:cNvPr>
          <p:cNvSpPr txBox="1">
            <a:spLocks/>
          </p:cNvSpPr>
          <p:nvPr/>
        </p:nvSpPr>
        <p:spPr bwMode="auto">
          <a:xfrm>
            <a:off x="612085" y="4709541"/>
            <a:ext cx="8702675" cy="14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suppose we wanted to change the colors of the sides, alternating blue &amp; red</a:t>
            </a:r>
          </a:p>
          <a:p>
            <a:pPr lvl="1"/>
            <a:r>
              <a:rPr lang="en-US" altLang="en-US" kern="0" dirty="0"/>
              <a:t>if even numbered side, display in blue; if odd numbered side, display in red</a:t>
            </a:r>
          </a:p>
          <a:p>
            <a:pPr lvl="1"/>
            <a:r>
              <a:rPr lang="en-US" altLang="en-US" kern="0" dirty="0"/>
              <a:t>how could we keep track of the side number?</a:t>
            </a:r>
          </a:p>
        </p:txBody>
      </p:sp>
    </p:spTree>
    <p:extLst>
      <p:ext uri="{BB962C8B-B14F-4D97-AF65-F5344CB8AC3E}">
        <p14:creationId xmlns:p14="http://schemas.microsoft.com/office/powerpoint/2010/main" val="151320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polygons (v.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676400"/>
          </a:xfrm>
        </p:spPr>
        <p:txBody>
          <a:bodyPr/>
          <a:lstStyle/>
          <a:p>
            <a:r>
              <a:rPr lang="en-US" dirty="0"/>
              <a:t>we could add a variable to keep track of the side number</a:t>
            </a:r>
          </a:p>
          <a:p>
            <a:pPr lvl="1"/>
            <a:r>
              <a:rPr lang="en-US" dirty="0"/>
              <a:t>initialize it to be 0 (computer scientists often start counting at 0)</a:t>
            </a:r>
          </a:p>
          <a:p>
            <a:pPr lvl="1"/>
            <a:r>
              <a:rPr lang="en-US" dirty="0"/>
              <a:t>then, as each side is drawn, change the pen color based on even/odd number and add one to the side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17B24-9860-F004-6E9B-6FD40CC6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55" y="3200400"/>
            <a:ext cx="6921500" cy="3271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06802-360B-B03B-51C2-DC7C51D808D2}"/>
              </a:ext>
            </a:extLst>
          </p:cNvPr>
          <p:cNvSpPr txBox="1"/>
          <p:nvPr/>
        </p:nvSpPr>
        <p:spPr>
          <a:xfrm>
            <a:off x="6172200" y="4114800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what would happen if we forgot to initialize </a:t>
            </a:r>
            <a:r>
              <a:rPr lang="en-US" sz="1800" dirty="0" err="1">
                <a:solidFill>
                  <a:schemeClr val="tx2"/>
                </a:solidFill>
              </a:rPr>
              <a:t>sideNum</a:t>
            </a:r>
            <a:r>
              <a:rPr lang="en-US" sz="18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32FF-0DC2-ABD7-6B01-9C255BFACF93}"/>
              </a:ext>
            </a:extLst>
          </p:cNvPr>
          <p:cNvSpPr txBox="1"/>
          <p:nvPr/>
        </p:nvSpPr>
        <p:spPr>
          <a:xfrm>
            <a:off x="6172200" y="5562134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what would happen if we forgot to increment </a:t>
            </a:r>
            <a:r>
              <a:rPr lang="en-US" sz="1800" dirty="0" err="1">
                <a:solidFill>
                  <a:schemeClr val="tx2"/>
                </a:solidFill>
              </a:rPr>
              <a:t>sideNum</a:t>
            </a:r>
            <a:r>
              <a:rPr lang="en-US" sz="18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74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polygons (v.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to be more transparent, we could define a function to determine even/odd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A7147-BC4D-4DED-9E70-880C2885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2159009"/>
            <a:ext cx="6280150" cy="4287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916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1AC-2593-2135-1DED-D2DB9F0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1F38-D103-3D54-4A37-42EA621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02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note: any time you have an if-else of this form: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33"/>
                </a:solidFill>
                <a:latin typeface="Lucida Console" panose="020B0609040504020204" pitchFamily="49" charset="0"/>
              </a:rPr>
              <a:t>if TEST: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33"/>
                </a:solidFill>
                <a:latin typeface="Lucida Console" panose="020B0609040504020204" pitchFamily="49" charset="0"/>
              </a:rPr>
              <a:t>    return True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33"/>
                </a:solidFill>
                <a:latin typeface="Lucida Console" panose="020B0609040504020204" pitchFamily="49" charset="0"/>
              </a:rPr>
              <a:t>else: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33"/>
                </a:solidFill>
                <a:latin typeface="Lucida Console" panose="020B0609040504020204" pitchFamily="49" charset="0"/>
              </a:rPr>
              <a:t>    return False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can simplify do this: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33"/>
                </a:solidFill>
                <a:latin typeface="Lucida Console" panose="020B0609040504020204" pitchFamily="49" charset="0"/>
              </a:rPr>
              <a:t>return TEST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EBC71-8A5C-C74A-B071-DAD5D9CF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73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3593</TotalTime>
  <Words>1733</Words>
  <Application>Microsoft Macintosh PowerPoint</Application>
  <PresentationFormat>Custom</PresentationFormat>
  <Paragraphs>285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Narrow</vt:lpstr>
      <vt:lpstr>Cambria Math</vt:lpstr>
      <vt:lpstr>Courier New</vt:lpstr>
      <vt:lpstr>Lucida Console</vt:lpstr>
      <vt:lpstr>Times New Roman</vt:lpstr>
      <vt:lpstr>Wingdings</vt:lpstr>
      <vt:lpstr>Blank Presentation</vt:lpstr>
      <vt:lpstr>PowerPoint Presentation</vt:lpstr>
      <vt:lpstr>Conditional execution</vt:lpstr>
      <vt:lpstr>If statements</vt:lpstr>
      <vt:lpstr>Boolean operators</vt:lpstr>
      <vt:lpstr>Careful!</vt:lpstr>
      <vt:lpstr>Conditional turtles</vt:lpstr>
      <vt:lpstr>Colorful polygons (v. 1)</vt:lpstr>
      <vt:lpstr>Colorful polygons (v. 2)</vt:lpstr>
      <vt:lpstr>Simplifying returns</vt:lpstr>
      <vt:lpstr>Colorful polygons (v. 3)</vt:lpstr>
      <vt:lpstr>For loop variable</vt:lpstr>
      <vt:lpstr>Colorful polygons (v. 4)</vt:lpstr>
      <vt:lpstr>Colorful polygons (v. 5)</vt:lpstr>
      <vt:lpstr>Coin flips revisited</vt:lpstr>
      <vt:lpstr>if vs. if-else</vt:lpstr>
      <vt:lpstr>if vs. if-else (cont.)</vt:lpstr>
      <vt:lpstr>More complex tests</vt:lpstr>
      <vt:lpstr>Logical connectives</vt:lpstr>
      <vt:lpstr>Short-circuit evaluation</vt:lpstr>
      <vt:lpstr>Operator precedence</vt:lpstr>
      <vt:lpstr>Wind chill revisited</vt:lpstr>
      <vt:lpstr>Nested if-else</vt:lpstr>
      <vt:lpstr>Cascading if-else</vt:lpstr>
      <vt:lpstr>Multi-way conditionals</vt:lpstr>
      <vt:lpstr>Exercise: letter grades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92</cp:revision>
  <cp:lastPrinted>2001-08-21T21:07:44Z</cp:lastPrinted>
  <dcterms:created xsi:type="dcterms:W3CDTF">2013-08-13T20:20:27Z</dcterms:created>
  <dcterms:modified xsi:type="dcterms:W3CDTF">2023-08-30T04:41:14Z</dcterms:modified>
</cp:coreProperties>
</file>