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364" r:id="rId3"/>
    <p:sldId id="365" r:id="rId4"/>
    <p:sldId id="366" r:id="rId5"/>
    <p:sldId id="367" r:id="rId6"/>
    <p:sldId id="370" r:id="rId7"/>
    <p:sldId id="371" r:id="rId8"/>
    <p:sldId id="373" r:id="rId9"/>
    <p:sldId id="374" r:id="rId10"/>
    <p:sldId id="368" r:id="rId11"/>
    <p:sldId id="379" r:id="rId12"/>
    <p:sldId id="375" r:id="rId13"/>
    <p:sldId id="376" r:id="rId14"/>
    <p:sldId id="377" r:id="rId15"/>
    <p:sldId id="378" r:id="rId16"/>
    <p:sldId id="357" r:id="rId17"/>
    <p:sldId id="331" r:id="rId18"/>
    <p:sldId id="359" r:id="rId19"/>
    <p:sldId id="345" r:id="rId20"/>
    <p:sldId id="360" r:id="rId21"/>
    <p:sldId id="361" r:id="rId22"/>
    <p:sldId id="380" r:id="rId23"/>
    <p:sldId id="381" r:id="rId24"/>
    <p:sldId id="382" r:id="rId25"/>
    <p:sldId id="383" r:id="rId26"/>
    <p:sldId id="384" r:id="rId27"/>
    <p:sldId id="385" r:id="rId28"/>
    <p:sldId id="387" r:id="rId29"/>
    <p:sldId id="386" r:id="rId30"/>
  </p:sldIdLst>
  <p:sldSz cx="9601200" cy="73152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FF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15"/>
    <p:restoredTop sz="50000"/>
  </p:normalViewPr>
  <p:slideViewPr>
    <p:cSldViewPr>
      <p:cViewPr varScale="1">
        <p:scale>
          <a:sx n="116" d="100"/>
          <a:sy n="116" d="100"/>
        </p:scale>
        <p:origin x="488" y="192"/>
      </p:cViewPr>
      <p:guideLst>
        <p:guide orient="horz" pos="2304"/>
        <p:guide pos="3024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smtClean="0">
                <a:latin typeface="Times New Roman" charset="0"/>
              </a:defRPr>
            </a:lvl1pPr>
          </a:lstStyle>
          <a:p>
            <a:pPr>
              <a:defRPr/>
            </a:pPr>
            <a:fld id="{1CF85527-40A9-5C46-9048-2BFB49BCE3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31938" y="1200150"/>
            <a:ext cx="425132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30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200400"/>
            <a:ext cx="6705600" cy="28194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838200"/>
            <a:ext cx="8229600" cy="2133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80225" y="6664325"/>
            <a:ext cx="2000250" cy="4889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23E8C623-C17A-8D42-990C-9ACAE177AA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3399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C5326-2B10-3942-8BD1-3A81358B67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7792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8350" y="381000"/>
            <a:ext cx="2270125" cy="6248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81000"/>
            <a:ext cx="6661150" cy="6248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7D9DF-0DC7-6843-AE3E-1C78681A6B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9336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510A8BB4-0F7B-AB95-F920-F45B564ADD39}"/>
              </a:ext>
            </a:extLst>
          </p:cNvPr>
          <p:cNvSpPr/>
          <p:nvPr userDrawn="1"/>
        </p:nvSpPr>
        <p:spPr bwMode="auto">
          <a:xfrm>
            <a:off x="8969375" y="-304800"/>
            <a:ext cx="806450" cy="838200"/>
          </a:xfrm>
          <a:prstGeom prst="ellipse">
            <a:avLst/>
          </a:prstGeom>
          <a:solidFill>
            <a:srgbClr val="3333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-111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9668" y="1295400"/>
            <a:ext cx="8702675" cy="5410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89491-2024-674B-B8B7-7D505A2329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1C8D39-89FE-813E-B4C7-8FFB5B1B1438}"/>
              </a:ext>
            </a:extLst>
          </p:cNvPr>
          <p:cNvSpPr txBox="1"/>
          <p:nvPr userDrawn="1"/>
        </p:nvSpPr>
        <p:spPr>
          <a:xfrm>
            <a:off x="8839200" y="34007"/>
            <a:ext cx="762000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bg1"/>
                </a:solidFill>
              </a:rPr>
              <a:t>CSC 221</a:t>
            </a:r>
          </a:p>
          <a:p>
            <a:pPr algn="r"/>
            <a:r>
              <a:rPr lang="en-US" sz="1000" dirty="0">
                <a:solidFill>
                  <a:schemeClr val="bg1"/>
                </a:solidFill>
              </a:rPr>
              <a:t>Fall 23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930106-7317-1E40-55E8-DE07E89EBC35}"/>
              </a:ext>
            </a:extLst>
          </p:cNvPr>
          <p:cNvSpPr/>
          <p:nvPr userDrawn="1"/>
        </p:nvSpPr>
        <p:spPr bwMode="auto">
          <a:xfrm>
            <a:off x="0" y="0"/>
            <a:ext cx="45719" cy="7315200"/>
          </a:xfrm>
          <a:prstGeom prst="rect">
            <a:avLst/>
          </a:prstGeom>
          <a:solidFill>
            <a:srgbClr val="3333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609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825" y="4700588"/>
            <a:ext cx="8161338" cy="14525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825" y="3100388"/>
            <a:ext cx="8161338" cy="16002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3B31A-3200-AD46-ABA1-6BA5CE8462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0685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4275138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219200"/>
            <a:ext cx="4275137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DABD5-9BFB-EB49-BD9E-C2DC985A81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7518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93688"/>
            <a:ext cx="864235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636713"/>
            <a:ext cx="4243388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425" y="2319338"/>
            <a:ext cx="4243388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0" y="1636713"/>
            <a:ext cx="4244975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2319338"/>
            <a:ext cx="4244975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FA91A-B606-E641-BD4F-B19FA8724D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8827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DBADB-5EDE-4E4E-9AC2-0CD91190F2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8382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B965A-E766-9B4F-A3DC-6A46E84C9A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0933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90513"/>
            <a:ext cx="3159125" cy="12398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438" y="290513"/>
            <a:ext cx="5367337" cy="62436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425" y="1530350"/>
            <a:ext cx="3159125" cy="5003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A0E61-0F01-5A40-917E-F29FE9F7B7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7256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188" y="5121275"/>
            <a:ext cx="5761037" cy="603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188" y="654050"/>
            <a:ext cx="5761037" cy="43894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188" y="5724525"/>
            <a:ext cx="5761037" cy="8588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390A5-28F3-344F-8496-D1524C3103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8163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870267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2"/>
            <a:r>
              <a:rPr lang="en-US" altLang="en-US"/>
              <a:t>Fourth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0725" y="6664325"/>
            <a:ext cx="2000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9775" y="6664325"/>
            <a:ext cx="30416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37425" y="6664325"/>
            <a:ext cx="2000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FF0033"/>
                </a:solidFill>
              </a:defRPr>
            </a:lvl1pPr>
          </a:lstStyle>
          <a:p>
            <a:pPr>
              <a:defRPr/>
            </a:pPr>
            <a:fld id="{7FB971DD-F639-0646-8F71-A363D1E35A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81000"/>
            <a:ext cx="9067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pitchFamily="-111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pitchFamily="-111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pitchFamily="-111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pitchFamily="-111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pitchFamily="-111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pitchFamily="-111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pitchFamily="-111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11" charset="0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-111" charset="0"/>
          <a:ea typeface="ＭＳ Ｐゴシック" pitchFamily="-111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-111" charset="0"/>
          <a:ea typeface="ＭＳ Ｐゴシック" pitchFamily="-111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-111" charset="0"/>
          <a:ea typeface="ＭＳ Ｐゴシック" pitchFamily="-111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-111" charset="0"/>
          <a:ea typeface="ＭＳ Ｐゴシック" pitchFamily="-111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-111" charset="0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BD7966FD-E585-2649-AC5B-E97A6653BC2B}" type="slidenum">
              <a:rPr lang="en-US" altLang="en-US" sz="1400">
                <a:solidFill>
                  <a:srgbClr val="FF0033"/>
                </a:solidFill>
              </a:rPr>
              <a:pPr/>
              <a:t>1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sp>
        <p:nvSpPr>
          <p:cNvPr id="15362" name="Rectangle 1036"/>
          <p:cNvSpPr>
            <a:spLocks noChangeArrowheads="1"/>
          </p:cNvSpPr>
          <p:nvPr/>
        </p:nvSpPr>
        <p:spPr bwMode="auto">
          <a:xfrm>
            <a:off x="720725" y="427038"/>
            <a:ext cx="8159750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3200" dirty="0">
                <a:solidFill>
                  <a:srgbClr val="FF0033"/>
                </a:solidFill>
              </a:rPr>
              <a:t>CSC 221: Introduction to Programming</a:t>
            </a:r>
            <a:br>
              <a:rPr lang="en-US" altLang="en-US" sz="3200" dirty="0">
                <a:solidFill>
                  <a:srgbClr val="FF0033"/>
                </a:solidFill>
              </a:rPr>
            </a:br>
            <a:br>
              <a:rPr lang="en-US" altLang="en-US" dirty="0">
                <a:solidFill>
                  <a:srgbClr val="FF0033"/>
                </a:solidFill>
              </a:rPr>
            </a:br>
            <a:r>
              <a:rPr lang="en-US" altLang="en-US" sz="3200" dirty="0">
                <a:solidFill>
                  <a:srgbClr val="FF0033"/>
                </a:solidFill>
              </a:rPr>
              <a:t>Fall 2023</a:t>
            </a:r>
          </a:p>
        </p:txBody>
      </p:sp>
      <p:sp>
        <p:nvSpPr>
          <p:cNvPr id="15363" name="Rectangle 1038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514600"/>
            <a:ext cx="8458200" cy="4191000"/>
          </a:xfrm>
          <a:noFill/>
        </p:spPr>
        <p:txBody>
          <a:bodyPr/>
          <a:lstStyle/>
          <a:p>
            <a:pPr marL="0" indent="0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Functions </a:t>
            </a:r>
          </a:p>
          <a:p>
            <a:pPr marL="458788" lvl="1" indent="-230188"/>
            <a:r>
              <a:rPr lang="en-US" dirty="0"/>
              <a:t>modules: math, random, turtle</a:t>
            </a:r>
          </a:p>
          <a:p>
            <a:pPr marL="858838" lvl="2" indent="-230188"/>
            <a:r>
              <a:rPr lang="en-US" dirty="0"/>
              <a:t>sneak peek: for loops</a:t>
            </a:r>
          </a:p>
          <a:p>
            <a:pPr marL="458788" lvl="1" indent="-230188"/>
            <a:r>
              <a:rPr lang="en-US" dirty="0"/>
              <a:t>user-defined functions, computational abstraction</a:t>
            </a:r>
          </a:p>
          <a:p>
            <a:pPr marL="458788" lvl="1" indent="-230188"/>
            <a:r>
              <a:rPr lang="en-US" dirty="0"/>
              <a:t>parameters, local variables</a:t>
            </a:r>
          </a:p>
          <a:p>
            <a:pPr marL="458788" lvl="1" indent="-230188"/>
            <a:r>
              <a:rPr lang="en-US" dirty="0"/>
              <a:t>return statements</a:t>
            </a:r>
          </a:p>
          <a:p>
            <a:pPr marL="458788" lvl="1" indent="-230188"/>
            <a:r>
              <a:rPr lang="en-US" dirty="0"/>
              <a:t>function doc strings using """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Turtle graphics module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488950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Python comes with a built-in module for turtle graphics</a:t>
            </a: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fld id="{8E0D29DF-AFA0-B84F-BEF9-1642CFF13FBF}" type="slidenum">
              <a:rPr lang="en-US" altLang="en-US" sz="1400">
                <a:solidFill>
                  <a:srgbClr val="FF0033"/>
                </a:solidFill>
              </a:rPr>
              <a:pPr/>
              <a:t>10</a:t>
            </a:fld>
            <a:endParaRPr lang="en-US" altLang="en-US" sz="1400">
              <a:solidFill>
                <a:srgbClr val="FF0033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EA8E47-553D-8C8B-DA10-C0B4CC33A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1708150"/>
            <a:ext cx="6705600" cy="54773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72F8FC-1961-8B43-C6AD-5A3614C4E1E7}"/>
              </a:ext>
            </a:extLst>
          </p:cNvPr>
          <p:cNvSpPr txBox="1"/>
          <p:nvPr/>
        </p:nvSpPr>
        <p:spPr>
          <a:xfrm>
            <a:off x="5522912" y="4444388"/>
            <a:ext cx="3697288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note: # denotes a </a:t>
            </a:r>
            <a:r>
              <a:rPr lang="en-US" sz="2000" i="1" dirty="0">
                <a:solidFill>
                  <a:schemeClr val="tx2"/>
                </a:solidFill>
              </a:rPr>
              <a:t>comment</a:t>
            </a:r>
            <a:r>
              <a:rPr lang="en-US" sz="2000" dirty="0">
                <a:solidFill>
                  <a:schemeClr val="tx2"/>
                </a:solidFill>
              </a:rPr>
              <a:t> in Python</a:t>
            </a:r>
          </a:p>
          <a:p>
            <a:endParaRPr lang="en-US" sz="2000" dirty="0">
              <a:solidFill>
                <a:schemeClr val="tx2"/>
              </a:solidFill>
            </a:endParaRPr>
          </a:p>
          <a:p>
            <a:r>
              <a:rPr lang="en-US" sz="2000" dirty="0">
                <a:solidFill>
                  <a:schemeClr val="tx2"/>
                </a:solidFill>
              </a:rPr>
              <a:t>anything after # is ignored by the interpreter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3D3AC-CEB4-E487-880E-896BEEE8D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Again, why the prefix?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A7CD8-D45D-8FF4-3F86-FB3D92776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668" y="1295400"/>
            <a:ext cx="8702675" cy="914400"/>
          </a:xfrm>
        </p:spPr>
        <p:txBody>
          <a:bodyPr/>
          <a:lstStyle/>
          <a:p>
            <a:r>
              <a:rPr lang="en-US" dirty="0"/>
              <a:t>it is possible to create multiple turtles, that move independently</a:t>
            </a:r>
          </a:p>
          <a:p>
            <a:pPr lvl="1"/>
            <a:r>
              <a:rPr lang="en-US" dirty="0"/>
              <a:t>specifying the turtle name in the prefix makes clear which one is being used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BC6784-0AEF-995E-852E-6257BE0F5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889491-2024-674B-B8B7-7D505A2329AE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8FE889-5250-DA7E-CF0E-FF091386E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209801"/>
            <a:ext cx="2925299" cy="49459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3E0F3D-5B71-A841-D877-B2BC713FDAC0}"/>
              </a:ext>
            </a:extLst>
          </p:cNvPr>
          <p:cNvSpPr txBox="1"/>
          <p:nvPr/>
        </p:nvSpPr>
        <p:spPr>
          <a:xfrm>
            <a:off x="5257800" y="2743200"/>
            <a:ext cx="3962400" cy="224676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we will learn more about this later in the course</a:t>
            </a:r>
          </a:p>
          <a:p>
            <a:endParaRPr lang="en-US" sz="2000" dirty="0">
              <a:solidFill>
                <a:schemeClr val="tx2"/>
              </a:solidFill>
            </a:endParaRPr>
          </a:p>
          <a:p>
            <a:r>
              <a:rPr lang="en-US" sz="2000" dirty="0">
                <a:solidFill>
                  <a:schemeClr val="tx2"/>
                </a:solidFill>
              </a:rPr>
              <a:t>technically, each turtle is an </a:t>
            </a:r>
            <a:r>
              <a:rPr lang="en-US" sz="2000" i="1" dirty="0">
                <a:solidFill>
                  <a:schemeClr val="tx2"/>
                </a:solidFill>
              </a:rPr>
              <a:t>object</a:t>
            </a:r>
          </a:p>
          <a:p>
            <a:endParaRPr lang="en-US" sz="2000" dirty="0">
              <a:solidFill>
                <a:schemeClr val="tx2"/>
              </a:solidFill>
            </a:endParaRPr>
          </a:p>
          <a:p>
            <a:r>
              <a:rPr lang="en-US" sz="2000" dirty="0">
                <a:solidFill>
                  <a:schemeClr val="tx2"/>
                </a:solidFill>
              </a:rPr>
              <a:t>a function that is applied to an object is called a </a:t>
            </a:r>
            <a:r>
              <a:rPr lang="en-US" sz="2000" i="1" dirty="0">
                <a:solidFill>
                  <a:schemeClr val="tx2"/>
                </a:solidFill>
              </a:rPr>
              <a:t>method</a:t>
            </a:r>
          </a:p>
        </p:txBody>
      </p:sp>
    </p:spTree>
    <p:extLst>
      <p:ext uri="{BB962C8B-B14F-4D97-AF65-F5344CB8AC3E}">
        <p14:creationId xmlns:p14="http://schemas.microsoft.com/office/powerpoint/2010/main" val="2316072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0CFD0-4B9C-91FC-6518-43F5846A6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Turtle play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F179E-783A-B891-4EDC-66F77F94A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668" y="1295400"/>
            <a:ext cx="8702675" cy="685800"/>
          </a:xfrm>
        </p:spPr>
        <p:txBody>
          <a:bodyPr/>
          <a:lstStyle/>
          <a:p>
            <a:r>
              <a:rPr lang="en-US" dirty="0"/>
              <a:t>explore the turtle graphics functions</a:t>
            </a:r>
          </a:p>
          <a:p>
            <a:pPr lvl="1"/>
            <a:r>
              <a:rPr lang="en-US" dirty="0"/>
              <a:t>try to draw interesting shapes, such as the ones below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9C155F-9527-1446-7CF2-492BDCAA4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889491-2024-674B-B8B7-7D505A2329AE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1429F1-D395-6804-652C-B9CC9EF25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6550" y="3079750"/>
            <a:ext cx="1384300" cy="2197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F35E1F-1C95-AD08-D874-9C97758BC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3628" y="3079750"/>
            <a:ext cx="1547593" cy="2197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BA3074-6D2C-25D0-476F-BD6F6B2FFF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3079750"/>
            <a:ext cx="1625600" cy="21971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22137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0CFD0-4B9C-91FC-6518-43F5846A6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Turtles &amp; loops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F179E-783A-B891-4EDC-66F77F94A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669" y="1295400"/>
            <a:ext cx="4772932" cy="685800"/>
          </a:xfrm>
        </p:spPr>
        <p:txBody>
          <a:bodyPr/>
          <a:lstStyle/>
          <a:p>
            <a:r>
              <a:rPr lang="en-US" dirty="0"/>
              <a:t>suppose we wanted to draw a square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9C155F-9527-1446-7CF2-492BDCAA4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889491-2024-674B-B8B7-7D505A2329AE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FEA334-99BB-0FFA-D878-C0465F286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514350"/>
            <a:ext cx="1612900" cy="15621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BEF7F161-41DE-D16C-D017-15A0AEB2D238}"/>
              </a:ext>
            </a:extLst>
          </p:cNvPr>
          <p:cNvGrpSpPr/>
          <p:nvPr/>
        </p:nvGrpSpPr>
        <p:grpSpPr>
          <a:xfrm>
            <a:off x="228600" y="2438400"/>
            <a:ext cx="3962400" cy="3278626"/>
            <a:chOff x="228600" y="2438400"/>
            <a:chExt cx="3962400" cy="327862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3B3F994-5097-92BB-A7A8-951343760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0652" y="2971800"/>
              <a:ext cx="3520348" cy="2745226"/>
            </a:xfrm>
            <a:prstGeom prst="rect">
              <a:avLst/>
            </a:prstGeom>
          </p:spPr>
        </p:pic>
        <p:sp>
          <p:nvSpPr>
            <p:cNvPr id="12" name="Content Placeholder 2">
              <a:extLst>
                <a:ext uri="{FF2B5EF4-FFF2-40B4-BE49-F238E27FC236}">
                  <a16:creationId xmlns:a16="http://schemas.microsoft.com/office/drawing/2014/main" id="{3D7D3E2E-E29E-6E1B-D901-A516957A446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28600" y="2438400"/>
              <a:ext cx="38100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2075" tIns="46038" rIns="92075" bIns="46038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+mn-lt"/>
                  <a:ea typeface="ＭＳ Ｐゴシック" charset="-128"/>
                  <a:cs typeface="ＭＳ Ｐゴシック" charset="-128"/>
                </a:defRPr>
              </a:lvl1pPr>
              <a:lvl2pPr marL="742950" indent="-285750"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+mn-lt"/>
                  <a:ea typeface="ＭＳ Ｐゴシック" pitchFamily="-111" charset="-128"/>
                </a:defRPr>
              </a:lvl2pPr>
              <a:lvl3pPr marL="1143000" indent="-228600"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+mn-lt"/>
                  <a:ea typeface="ＭＳ Ｐゴシック" pitchFamily="-111" charset="-128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Times New Roman" pitchFamily="-111" charset="0"/>
                  <a:ea typeface="ＭＳ Ｐゴシック" pitchFamily="-111" charset="-128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-111" charset="0"/>
                  <a:ea typeface="ＭＳ Ｐゴシック" pitchFamily="-111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-111" charset="0"/>
                  <a:ea typeface="ＭＳ Ｐゴシック" pitchFamily="-111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-111" charset="0"/>
                  <a:ea typeface="ＭＳ Ｐゴシック" pitchFamily="-111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-111" charset="0"/>
                  <a:ea typeface="ＭＳ Ｐゴシック" pitchFamily="-111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-111" charset="0"/>
                  <a:ea typeface="ＭＳ Ｐゴシック" pitchFamily="-111" charset="-128"/>
                </a:defRPr>
              </a:lvl9pPr>
            </a:lstStyle>
            <a:p>
              <a:pPr marL="457200" lvl="1" indent="0">
                <a:buNone/>
              </a:pPr>
              <a:r>
                <a:rPr lang="en-US" kern="0" dirty="0"/>
                <a:t>we could do it with 8 function calls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871C97B-509E-07B5-1126-086F91960BC6}"/>
              </a:ext>
            </a:extLst>
          </p:cNvPr>
          <p:cNvGrpSpPr/>
          <p:nvPr/>
        </p:nvGrpSpPr>
        <p:grpSpPr>
          <a:xfrm>
            <a:off x="4633052" y="2438400"/>
            <a:ext cx="3956530" cy="3235563"/>
            <a:chOff x="4633052" y="2438400"/>
            <a:chExt cx="3956530" cy="323556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5E2F053-B06B-ECA5-CDDB-BB3C36F2BB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80000" y="2971800"/>
              <a:ext cx="3509582" cy="2702163"/>
            </a:xfrm>
            <a:prstGeom prst="rect">
              <a:avLst/>
            </a:prstGeom>
          </p:spPr>
        </p:pic>
        <p:sp>
          <p:nvSpPr>
            <p:cNvPr id="14" name="Content Placeholder 2">
              <a:extLst>
                <a:ext uri="{FF2B5EF4-FFF2-40B4-BE49-F238E27FC236}">
                  <a16:creationId xmlns:a16="http://schemas.microsoft.com/office/drawing/2014/main" id="{7E4547F4-3E96-F76D-CD2B-4BBC40FA016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633052" y="2438400"/>
              <a:ext cx="38100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2075" tIns="46038" rIns="92075" bIns="46038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+mn-lt"/>
                  <a:ea typeface="ＭＳ Ｐゴシック" charset="-128"/>
                  <a:cs typeface="ＭＳ Ｐゴシック" charset="-128"/>
                </a:defRPr>
              </a:lvl1pPr>
              <a:lvl2pPr marL="742950" indent="-285750"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+mn-lt"/>
                  <a:ea typeface="ＭＳ Ｐゴシック" pitchFamily="-111" charset="-128"/>
                </a:defRPr>
              </a:lvl2pPr>
              <a:lvl3pPr marL="1143000" indent="-228600" algn="l" rtl="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+mn-lt"/>
                  <a:ea typeface="ＭＳ Ｐゴシック" pitchFamily="-111" charset="-128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Times New Roman" pitchFamily="-111" charset="0"/>
                  <a:ea typeface="ＭＳ Ｐゴシック" pitchFamily="-111" charset="-128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-111" charset="0"/>
                  <a:ea typeface="ＭＳ Ｐゴシック" pitchFamily="-111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-111" charset="0"/>
                  <a:ea typeface="ＭＳ Ｐゴシック" pitchFamily="-111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-111" charset="0"/>
                  <a:ea typeface="ＭＳ Ｐゴシック" pitchFamily="-111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-111" charset="0"/>
                  <a:ea typeface="ＭＳ Ｐゴシック" pitchFamily="-111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-111" charset="0"/>
                  <a:ea typeface="ＭＳ Ｐゴシック" pitchFamily="-111" charset="-128"/>
                </a:defRPr>
              </a:lvl9pPr>
            </a:lstStyle>
            <a:p>
              <a:pPr marL="457200" lvl="1" indent="0">
                <a:buNone/>
              </a:pPr>
              <a:r>
                <a:rPr lang="en-US" kern="0" dirty="0"/>
                <a:t>or better yet, use a for loop</a:t>
              </a:r>
            </a:p>
          </p:txBody>
        </p: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A95C86E-5D51-6D06-57CD-CC7828DC70AA}"/>
              </a:ext>
            </a:extLst>
          </p:cNvPr>
          <p:cNvSpPr txBox="1">
            <a:spLocks/>
          </p:cNvSpPr>
          <p:nvPr/>
        </p:nvSpPr>
        <p:spPr bwMode="auto">
          <a:xfrm>
            <a:off x="914401" y="6115050"/>
            <a:ext cx="69342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9pPr>
          </a:lstStyle>
          <a:p>
            <a:r>
              <a:rPr lang="en-US" kern="0" dirty="0"/>
              <a:t>EXERCISE: what would need to change to draw a triangle? a pentagon? a hexagon?</a:t>
            </a:r>
          </a:p>
        </p:txBody>
      </p:sp>
    </p:spTree>
    <p:extLst>
      <p:ext uri="{BB962C8B-B14F-4D97-AF65-F5344CB8AC3E}">
        <p14:creationId xmlns:p14="http://schemas.microsoft.com/office/powerpoint/2010/main" val="236941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452E8-98AC-F2AA-A0EB-950599FB5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Turtles &amp;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D99C6-D1F1-9033-6303-140C7D39B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668" y="1295400"/>
            <a:ext cx="8702675" cy="838200"/>
          </a:xfrm>
        </p:spPr>
        <p:txBody>
          <a:bodyPr/>
          <a:lstStyle/>
          <a:p>
            <a:r>
              <a:rPr lang="en-US" dirty="0"/>
              <a:t>could generalize drawing an N-sided polygon using a variable</a:t>
            </a:r>
          </a:p>
          <a:p>
            <a:pPr lvl="1"/>
            <a:r>
              <a:rPr lang="en-US" dirty="0"/>
              <a:t>need to loop N times (once for each side)</a:t>
            </a:r>
          </a:p>
          <a:p>
            <a:pPr lvl="1"/>
            <a:r>
              <a:rPr lang="en-US" dirty="0"/>
              <a:t>the turn angle must be 360/N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D6B149-47CF-9D48-7A27-39A911DF5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889491-2024-674B-B8B7-7D505A2329AE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3C9D7E-0945-1A09-630B-67592FFDA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2656571"/>
            <a:ext cx="2643008" cy="42528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F7A34D-442C-010F-9678-8B2C3F14E4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967" y="2643742"/>
            <a:ext cx="2643008" cy="4260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C41D1D-58E8-FDD2-FDD8-C7A4CFFD39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2681590"/>
            <a:ext cx="2635000" cy="420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95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919B6-4AEC-28D8-3D30-4F4C4558A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Turtles &amp; input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897AF-9CEC-AD9D-71F5-087E6B176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668" y="1295400"/>
            <a:ext cx="8702675" cy="609600"/>
          </a:xfrm>
        </p:spPr>
        <p:txBody>
          <a:bodyPr/>
          <a:lstStyle/>
          <a:p>
            <a:r>
              <a:rPr lang="en-US" dirty="0"/>
              <a:t>could even have the number of sides input by the user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330404-930E-EE34-A055-8BB0A6582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889491-2024-674B-B8B7-7D505A2329AE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0592D6-FF49-E6F5-DD8F-974544F52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668" y="1970564"/>
            <a:ext cx="3619500" cy="496914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CFC946E-1C00-F019-9BDE-B1C2AA08CAAF}"/>
              </a:ext>
            </a:extLst>
          </p:cNvPr>
          <p:cNvGrpSpPr/>
          <p:nvPr/>
        </p:nvGrpSpPr>
        <p:grpSpPr>
          <a:xfrm>
            <a:off x="5638800" y="2209800"/>
            <a:ext cx="3200400" cy="4191000"/>
            <a:chOff x="5638800" y="2209800"/>
            <a:chExt cx="3200400" cy="4191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5F995FE-847B-A785-725B-A17FC782CE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10350" y="4724400"/>
              <a:ext cx="1727200" cy="16764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2CA2063-17D8-ADE3-2DD3-043A8327BAFF}"/>
                </a:ext>
              </a:extLst>
            </p:cNvPr>
            <p:cNvSpPr txBox="1"/>
            <p:nvPr/>
          </p:nvSpPr>
          <p:spPr>
            <a:xfrm>
              <a:off x="5638800" y="2209800"/>
              <a:ext cx="3200400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EXERCISE: modify this code to draw stairs, with the number of steps input by the user</a:t>
              </a:r>
            </a:p>
            <a:p>
              <a:endParaRPr lang="en-US" dirty="0">
                <a:solidFill>
                  <a:schemeClr val="tx2"/>
                </a:solidFill>
              </a:endParaRPr>
            </a:p>
            <a:p>
              <a:r>
                <a:rPr lang="en-US" dirty="0">
                  <a:solidFill>
                    <a:schemeClr val="tx2"/>
                  </a:solidFill>
                </a:rPr>
                <a:t>e.g., the following has 4 steps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58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User-defined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5791200"/>
          </a:xfrm>
        </p:spPr>
        <p:txBody>
          <a:bodyPr/>
          <a:lstStyle/>
          <a:p>
            <a:r>
              <a:rPr lang="en-US" dirty="0"/>
              <a:t>as we saw earlier, you can define your own modules with code</a:t>
            </a:r>
          </a:p>
          <a:p>
            <a:pPr lvl="1"/>
            <a:r>
              <a:rPr lang="en-US" dirty="0"/>
              <a:t>recall the population growth code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sz="2000" dirty="0"/>
              <a:t>as is, you have to rerun the module each time you want to calculate a new growth estimate</a:t>
            </a:r>
          </a:p>
          <a:p>
            <a:pPr lvl="1"/>
            <a:r>
              <a:rPr lang="en-US" sz="2000" dirty="0"/>
              <a:t>better solution – package the code into a function, then can call that function repeatedly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E2408B-5454-714E-B3D9-FC786DEB7A4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0CDE4E-9446-D97D-3D4C-273AC7104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" y="1752600"/>
            <a:ext cx="8191500" cy="397959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5CD1AF-E634-2682-F8E5-39B058865E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886" y="3767921"/>
            <a:ext cx="8595514" cy="20994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Simple functions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8702675" cy="1600200"/>
          </a:xfrm>
        </p:spPr>
        <p:txBody>
          <a:bodyPr/>
          <a:lstStyle/>
          <a:p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in its simplest form, a Python function is a sequence of statements grouped together into a block</a:t>
            </a:r>
          </a:p>
          <a:p>
            <a:pPr lvl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general form:	</a:t>
            </a:r>
            <a:r>
              <a:rPr lang="en-US" sz="1600" dirty="0">
                <a:latin typeface="Lucida Console" panose="020B0609040504020204" pitchFamily="49" charset="0"/>
                <a:ea typeface="Courier New" pitchFamily="-84" charset="0"/>
                <a:cs typeface="Courier New" pitchFamily="-84" charset="0"/>
              </a:rPr>
              <a:t>def FUNC_NAME():</a:t>
            </a:r>
          </a:p>
          <a:p>
            <a:pPr lvl="1">
              <a:buFont typeface="Wingdings" pitchFamily="-84" charset="2"/>
              <a:buNone/>
            </a:pPr>
            <a:r>
              <a:rPr lang="en-US" sz="1600" dirty="0">
                <a:latin typeface="Lucida Console" panose="020B0609040504020204" pitchFamily="49" charset="0"/>
                <a:ea typeface="Courier New" pitchFamily="-84" charset="0"/>
                <a:cs typeface="Courier New" pitchFamily="-84" charset="0"/>
              </a:rPr>
              <a:t>				    STATEMENT(S)</a:t>
            </a:r>
          </a:p>
          <a:p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6733153-C0C0-4541-9781-8B6B40D01C3B}" type="slidenum">
              <a:rPr lang="en-US" smtClean="0">
                <a:latin typeface="Arial Narrow" pitchFamily="-84" charset="0"/>
              </a:rPr>
              <a:pPr/>
              <a:t>17</a:t>
            </a:fld>
            <a:endParaRPr lang="en-US" dirty="0">
              <a:latin typeface="Arial Narrow" pitchFamily="-8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4600" y="2031960"/>
            <a:ext cx="2704603" cy="286232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2"/>
                </a:solidFill>
                <a:ea typeface="ＭＳ Ｐゴシック" pitchFamily="-84" charset="-128"/>
                <a:cs typeface="ＭＳ Ｐゴシック" pitchFamily="-84" charset="-128"/>
              </a:rPr>
              <a:t>the statements that make up the function block must be indented (consistently)</a:t>
            </a:r>
          </a:p>
          <a:p>
            <a:endParaRPr lang="en-US" sz="1800" dirty="0">
              <a:solidFill>
                <a:schemeClr val="tx2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r>
              <a:rPr lang="en-US" sz="1800" dirty="0">
                <a:solidFill>
                  <a:schemeClr val="tx2"/>
                </a:solidFill>
                <a:ea typeface="ＭＳ Ｐゴシック" pitchFamily="-84" charset="-128"/>
                <a:cs typeface="ＭＳ Ｐゴシック" pitchFamily="-84" charset="-128"/>
              </a:rPr>
              <a:t>you can have blank lines inside the function for readability</a:t>
            </a:r>
          </a:p>
          <a:p>
            <a:endParaRPr lang="en-US" sz="1800" dirty="0">
              <a:solidFill>
                <a:schemeClr val="tx2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r>
              <a:rPr lang="en-US" sz="1800" dirty="0">
                <a:solidFill>
                  <a:schemeClr val="tx2"/>
                </a:solidFill>
                <a:ea typeface="ＭＳ Ｐゴシック" pitchFamily="-84" charset="-128"/>
                <a:cs typeface="ＭＳ Ｐゴシック" pitchFamily="-84" charset="-128"/>
              </a:rPr>
              <a:t>consecutive blank lines will end the function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914400"/>
          </a:xfrm>
        </p:spPr>
        <p:txBody>
          <a:bodyPr/>
          <a:lstStyle/>
          <a:p>
            <a:r>
              <a:rPr lang="en-US" dirty="0"/>
              <a:t>functions encapsulate a series of statements under a name</a:t>
            </a:r>
          </a:p>
          <a:p>
            <a:pPr lvl="1"/>
            <a:r>
              <a:rPr lang="en-US" dirty="0"/>
              <a:t>once defined, a function can be called over and over without rerunning the module</a:t>
            </a:r>
          </a:p>
          <a:p>
            <a:pPr lvl="1"/>
            <a:endParaRPr lang="en-US" sz="1100" dirty="0"/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 bwMode="auto">
          <a:xfrm>
            <a:off x="7337425" y="6664325"/>
            <a:ext cx="2000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733153-C0C0-4541-9781-8B6B40D01C3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0033"/>
                </a:solidFill>
                <a:effectLst/>
                <a:uLnTx/>
                <a:uFillTx/>
                <a:latin typeface="Arial Narrow" pitchFamily="-8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0033"/>
              </a:solidFill>
              <a:effectLst/>
              <a:uLnTx/>
              <a:uFillTx/>
              <a:latin typeface="Arial Narrow" pitchFamily="-84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92882" y="-2258008"/>
            <a:ext cx="184731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3F9731-7C86-BFD4-185C-58B449C1A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321583"/>
            <a:ext cx="7772400" cy="267203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Exercise: FORCAST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685800" y="2590800"/>
            <a:ext cx="8702675" cy="1752600"/>
          </a:xfrm>
        </p:spPr>
        <p:txBody>
          <a:bodyPr/>
          <a:lstStyle/>
          <a:p>
            <a:pPr lvl="1"/>
            <a:r>
              <a:rPr lang="en-US" dirty="0"/>
              <a:t>encapsulate the code under a function name, e.g., </a:t>
            </a:r>
            <a:r>
              <a:rPr lang="en-US" sz="1800" dirty="0" err="1">
                <a:latin typeface="Lucida Sans Typewriter"/>
                <a:cs typeface="Lucida Sans Typewriter"/>
              </a:rPr>
              <a:t>readingLevel</a:t>
            </a:r>
            <a:endParaRPr lang="en-US" dirty="0"/>
          </a:p>
          <a:p>
            <a:pPr lvl="1"/>
            <a:r>
              <a:rPr lang="en-US" dirty="0"/>
              <a:t>test your function by running the module and then doing multiple reading level calculations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ED6F26E-95B2-2744-BBE9-89653492C59C}" type="slidenum">
              <a:rPr lang="en-US" smtClean="0">
                <a:latin typeface="Arial Narrow" pitchFamily="-84" charset="0"/>
              </a:rPr>
              <a:pPr/>
              <a:t>19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85800" y="3962400"/>
            <a:ext cx="87026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simple functions like these are units of 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computational</a:t>
            </a:r>
            <a:r>
              <a:rPr kumimoji="0" lang="en-US" sz="2400" b="0" i="1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 abstraction</a:t>
            </a:r>
            <a:endParaRPr kumimoji="0" lang="en-US" sz="2400" b="0" i="1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84" charset="-128"/>
              <a:cs typeface="ＭＳ Ｐゴシック" pitchFamily="-84" charset="-128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84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7" charset="-128"/>
              </a:rPr>
              <a:t>the function encapsulates a sequence of computations into a single unit</a:t>
            </a:r>
          </a:p>
          <a:p>
            <a:pPr marL="742950" marR="0" lvl="1" indent="-28575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84" charset="2"/>
              <a:buChar char="§"/>
              <a:tabLst/>
              <a:defRPr/>
            </a:pPr>
            <a:r>
              <a:rPr lang="en-US" sz="2000" kern="0" noProof="0" dirty="0">
                <a:latin typeface="+mn-lt"/>
                <a:ea typeface="ＭＳ Ｐゴシック" pitchFamily="-107" charset="-128"/>
              </a:rPr>
              <a:t>once you know the name you no longer need to remember how it works (i.e., you abstract away the details and focus on the overall effect)</a:t>
            </a:r>
          </a:p>
          <a:p>
            <a:pPr marL="285750" indent="-285750">
              <a:lnSpc>
                <a:spcPct val="80000"/>
              </a:lnSpc>
              <a:spcBef>
                <a:spcPct val="20000"/>
              </a:spcBef>
            </a:pPr>
            <a:endParaRPr kumimoji="0" lang="en-US" sz="2000" b="0" i="0" u="none" strike="noStrike" kern="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7" charset="-128"/>
            </a:endParaRPr>
          </a:p>
          <a:p>
            <a:pPr marL="285750" indent="-285750">
              <a:lnSpc>
                <a:spcPct val="80000"/>
              </a:lnSpc>
              <a:spcBef>
                <a:spcPct val="20000"/>
              </a:spcBef>
            </a:pPr>
            <a:r>
              <a:rPr lang="en-US" kern="0" dirty="0">
                <a:solidFill>
                  <a:schemeClr val="accent2"/>
                </a:solidFill>
                <a:latin typeface="+mn-lt"/>
                <a:ea typeface="ＭＳ Ｐゴシック" pitchFamily="-84" charset="-128"/>
                <a:cs typeface="ＭＳ Ｐゴシック" pitchFamily="-84" charset="-128"/>
              </a:rPr>
              <a:t>but they don't resemble math functions very closely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sz="2000" kern="0" dirty="0">
                <a:latin typeface="+mn-lt"/>
                <a:ea typeface="ＭＳ Ｐゴシック" pitchFamily="-84" charset="-128"/>
                <a:cs typeface="ＭＳ Ｐゴシック" pitchFamily="-84" charset="-128"/>
              </a:rPr>
              <a:t>no inputs &amp; no explicit output</a:t>
            </a:r>
          </a:p>
          <a:p>
            <a:pPr marL="285750" indent="-285750">
              <a:lnSpc>
                <a:spcPct val="80000"/>
              </a:lnSpc>
              <a:spcBef>
                <a:spcPct val="20000"/>
              </a:spcBef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7" charset="-128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85801" y="1676400"/>
            <a:ext cx="4038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pitchFamily="-84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07" charset="0"/>
                <a:ea typeface="ＭＳ Ｐゴシック" pitchFamily="-107" charset="-128"/>
              </a:defRPr>
            </a:lvl9pPr>
          </a:lstStyle>
          <a:p>
            <a:r>
              <a:rPr lang="en-US" kern="0" dirty="0">
                <a:ea typeface="ＭＳ Ｐゴシック" pitchFamily="-84" charset="-128"/>
                <a:cs typeface="ＭＳ Ｐゴシック" pitchFamily="-84" charset="-128"/>
              </a:rPr>
              <a:t>convert the FORCAST reading level code into a function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A97CEE-6368-FC00-1F8C-F107B3A11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875" y="168726"/>
            <a:ext cx="5181600" cy="2649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Built-in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914400"/>
          </a:xfrm>
        </p:spPr>
        <p:txBody>
          <a:bodyPr/>
          <a:lstStyle/>
          <a:p>
            <a:pPr>
              <a:defRPr/>
            </a:pPr>
            <a:r>
              <a:rPr lang="en-US" dirty="0"/>
              <a:t>recall: Python provides many built-in functions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dirty="0"/>
              <a:t>mathematically, a function is a mapping from some number of </a:t>
            </a:r>
            <a:r>
              <a:rPr lang="en-US" i="1" dirty="0"/>
              <a:t>inputs </a:t>
            </a:r>
            <a:r>
              <a:rPr lang="en-US" dirty="0"/>
              <a:t>to an </a:t>
            </a:r>
            <a:r>
              <a:rPr lang="en-US" i="1" dirty="0"/>
              <a:t>output</a:t>
            </a:r>
          </a:p>
          <a:p>
            <a:pPr lvl="1">
              <a:buFont typeface="Wingdings" charset="2"/>
              <a:buChar char="§"/>
              <a:defRPr/>
            </a:pPr>
            <a:endParaRPr lang="en-US" sz="1200" dirty="0"/>
          </a:p>
          <a:p>
            <a:pPr lvl="1">
              <a:buFont typeface="Wingdings" charset="2"/>
              <a:buChar char="§"/>
              <a:defRPr/>
            </a:pPr>
            <a:endParaRPr lang="en-US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C2AD4A-AB32-454B-8C9B-8ECC2E9B60BC}" type="slidenum">
              <a:rPr lang="en-US" smtClean="0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85800" y="5943600"/>
            <a:ext cx="87026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kern="0" dirty="0">
                <a:solidFill>
                  <a:schemeClr val="accent2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note that these functions do not </a:t>
            </a:r>
            <a:r>
              <a:rPr lang="en-US" i="1" kern="0" dirty="0">
                <a:solidFill>
                  <a:schemeClr val="accent2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print </a:t>
            </a:r>
            <a:r>
              <a:rPr lang="en-US" kern="0" dirty="0">
                <a:solidFill>
                  <a:schemeClr val="accent2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the output, they </a:t>
            </a:r>
            <a:r>
              <a:rPr lang="en-US" i="1" kern="0" dirty="0">
                <a:solidFill>
                  <a:schemeClr val="accent2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return </a:t>
            </a:r>
            <a:r>
              <a:rPr lang="en-US" kern="0" dirty="0">
                <a:solidFill>
                  <a:schemeClr val="accent2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it</a:t>
            </a:r>
          </a:p>
          <a:p>
            <a:pPr marL="800100" lvl="1" indent="-342900">
              <a:spcBef>
                <a:spcPct val="20000"/>
              </a:spcBef>
              <a:buFont typeface="Wingdings" charset="2"/>
              <a:buChar char="§"/>
              <a:defRPr/>
            </a:pPr>
            <a:r>
              <a:rPr lang="en-US" sz="2000" dirty="0">
                <a:latin typeface="+mn-lt"/>
                <a:ea typeface="ＭＳ Ｐゴシック" pitchFamily="-107" charset="-128"/>
              </a:rPr>
              <a:t>that is, a function call can appear in an expression, its value is the output value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FEFB7F-0B96-B3ED-3741-42BB62DC5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209800"/>
            <a:ext cx="7772400" cy="346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57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20843D-5331-8AF4-9422-2D6868B76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217" y="4356004"/>
            <a:ext cx="8473008" cy="18451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with inputs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1676400"/>
          </a:xfrm>
        </p:spPr>
        <p:txBody>
          <a:bodyPr/>
          <a:lstStyle/>
          <a:p>
            <a:r>
              <a:rPr lang="en-US" dirty="0"/>
              <a:t>to generalize a function so that it can take inputs, must add </a:t>
            </a:r>
            <a:r>
              <a:rPr lang="en-US" i="1" dirty="0"/>
              <a:t>parameters</a:t>
            </a:r>
          </a:p>
          <a:p>
            <a:pPr lvl="1"/>
            <a:r>
              <a:rPr lang="en-US" dirty="0"/>
              <a:t>a parameter is a variable that appears in the heading of a function definition (inside the parentheses)</a:t>
            </a:r>
          </a:p>
          <a:p>
            <a:pPr lvl="1"/>
            <a:r>
              <a:rPr lang="en-US" dirty="0"/>
              <a:t>when the function is called, you must provide an input value for each parameter</a:t>
            </a:r>
          </a:p>
          <a:p>
            <a:pPr lvl="1"/>
            <a:r>
              <a:rPr lang="en-US" dirty="0"/>
              <a:t>these input values are automatically assigned to the parameter variables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E2408B-5454-714E-B3D9-FC786DEB7A4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8594E0-3B34-6FB8-084D-3D4C384D6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9025" y="3266573"/>
            <a:ext cx="4267200" cy="6985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0" name="Straight Arrow Connector 9"/>
          <p:cNvCxnSpPr>
            <a:cxnSpLocks/>
          </p:cNvCxnSpPr>
          <p:nvPr/>
        </p:nvCxnSpPr>
        <p:spPr bwMode="auto">
          <a:xfrm flipH="1">
            <a:off x="2514600" y="3365653"/>
            <a:ext cx="3657600" cy="990351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chemeClr val="accent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1" name="Straight Arrow Connector 10"/>
          <p:cNvCxnSpPr>
            <a:cxnSpLocks/>
          </p:cNvCxnSpPr>
          <p:nvPr/>
        </p:nvCxnSpPr>
        <p:spPr bwMode="auto">
          <a:xfrm flipH="1">
            <a:off x="2743200" y="3734550"/>
            <a:ext cx="3429000" cy="720534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chemeClr val="accent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Exercise: </a:t>
            </a:r>
            <a:r>
              <a:rPr lang="en-US" dirty="0" err="1">
                <a:ea typeface="ＭＳ Ｐゴシック" pitchFamily="-84" charset="-128"/>
                <a:cs typeface="ＭＳ Ｐゴシック" pitchFamily="-84" charset="-128"/>
              </a:rPr>
              <a:t>parameterizing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FORCAST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2362200"/>
          </a:xfrm>
        </p:spPr>
        <p:txBody>
          <a:bodyPr/>
          <a:lstStyle/>
          <a:p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modify your </a:t>
            </a:r>
            <a:r>
              <a:rPr lang="en-US" sz="2000" dirty="0" err="1">
                <a:latin typeface="Lucida Sans Typewriter"/>
                <a:ea typeface="ＭＳ Ｐゴシック" pitchFamily="-84" charset="-128"/>
                <a:cs typeface="Lucida Sans Typewriter"/>
              </a:rPr>
              <a:t>readingLevel</a:t>
            </a:r>
            <a:r>
              <a:rPr lang="en-US" sz="2000" dirty="0">
                <a:latin typeface="Lucida Sans Typewriter"/>
                <a:ea typeface="ＭＳ Ｐゴシック" pitchFamily="-84" charset="-128"/>
                <a:cs typeface="Lucida Sans Typewriter"/>
              </a:rPr>
              <a:t>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function to have two parameters</a:t>
            </a:r>
          </a:p>
          <a:p>
            <a:pPr lvl="1"/>
            <a:endParaRPr lang="en-US" dirty="0"/>
          </a:p>
          <a:p>
            <a:pPr lvl="1">
              <a:buNone/>
            </a:pPr>
            <a:r>
              <a:rPr lang="en-US" sz="1800" dirty="0">
                <a:latin typeface="Lucida Sans Typewriter"/>
                <a:cs typeface="Lucida Sans Typewriter"/>
              </a:rPr>
              <a:t>	</a:t>
            </a:r>
            <a:r>
              <a:rPr lang="en-US" sz="1800" dirty="0">
                <a:solidFill>
                  <a:srgbClr val="FF0000"/>
                </a:solidFill>
                <a:latin typeface="Lucida Sans Typewriter"/>
                <a:cs typeface="Lucida Sans Typewriter"/>
              </a:rPr>
              <a:t>def </a:t>
            </a:r>
            <a:r>
              <a:rPr lang="en-US" sz="1800" dirty="0" err="1">
                <a:solidFill>
                  <a:srgbClr val="FF0000"/>
                </a:solidFill>
                <a:latin typeface="Lucida Sans Typewriter"/>
                <a:cs typeface="Lucida Sans Typewriter"/>
              </a:rPr>
              <a:t>readingLevel</a:t>
            </a:r>
            <a:r>
              <a:rPr lang="en-US" sz="1800" dirty="0">
                <a:solidFill>
                  <a:srgbClr val="FF0000"/>
                </a:solidFill>
                <a:latin typeface="Lucida Sans Typewriter"/>
                <a:cs typeface="Lucida Sans Typewriter"/>
              </a:rPr>
              <a:t>(</a:t>
            </a:r>
            <a:r>
              <a:rPr lang="en-US" sz="1800" dirty="0" err="1">
                <a:solidFill>
                  <a:srgbClr val="FF0000"/>
                </a:solidFill>
                <a:latin typeface="Lucida Sans Typewriter"/>
                <a:cs typeface="Lucida Sans Typewriter"/>
              </a:rPr>
              <a:t>singleWords</a:t>
            </a:r>
            <a:r>
              <a:rPr lang="en-US" sz="1800" dirty="0">
                <a:solidFill>
                  <a:srgbClr val="FF0000"/>
                </a:solidFill>
                <a:latin typeface="Lucida Sans Typewriter"/>
                <a:cs typeface="Lucida Sans Typewriter"/>
              </a:rPr>
              <a:t>, </a:t>
            </a:r>
            <a:r>
              <a:rPr lang="en-US" sz="1800" dirty="0" err="1">
                <a:solidFill>
                  <a:srgbClr val="FF0000"/>
                </a:solidFill>
                <a:latin typeface="Lucida Sans Typewriter"/>
                <a:cs typeface="Lucida Sans Typewriter"/>
              </a:rPr>
              <a:t>totalWords</a:t>
            </a:r>
            <a:r>
              <a:rPr lang="en-US" sz="1800" dirty="0">
                <a:solidFill>
                  <a:srgbClr val="FF0000"/>
                </a:solidFill>
                <a:latin typeface="Lucida Sans Typewriter"/>
                <a:cs typeface="Lucida Sans Typewriter"/>
              </a:rPr>
              <a:t>):</a:t>
            </a:r>
            <a:endParaRPr lang="en-US" dirty="0">
              <a:solidFill>
                <a:srgbClr val="FF0000"/>
              </a:solidFill>
              <a:latin typeface="Lucida Sans Typewriter"/>
              <a:cs typeface="Lucida Sans Typewriter"/>
            </a:endParaRPr>
          </a:p>
          <a:p>
            <a:pPr lvl="1"/>
            <a:endParaRPr lang="en-US" dirty="0"/>
          </a:p>
          <a:p>
            <a:pPr lvl="1"/>
            <a:r>
              <a:rPr lang="en-US" dirty="0"/>
              <a:t>note that the input values match up with parameters in the order provided</a:t>
            </a:r>
          </a:p>
          <a:p>
            <a:pPr lvl="1"/>
            <a:endParaRPr lang="en-US" dirty="0"/>
          </a:p>
          <a:p>
            <a:pPr lvl="1">
              <a:buNone/>
            </a:pPr>
            <a:r>
              <a:rPr lang="en-US" sz="1800" dirty="0">
                <a:latin typeface="Lucida Sans Typewriter"/>
                <a:cs typeface="Lucida Sans Typewriter"/>
              </a:rPr>
              <a:t>	&gt;&gt;&gt; </a:t>
            </a:r>
            <a:r>
              <a:rPr lang="en-US" sz="1800" dirty="0" err="1">
                <a:solidFill>
                  <a:srgbClr val="FF0000"/>
                </a:solidFill>
                <a:latin typeface="Lucida Sans Typewriter"/>
                <a:cs typeface="Lucida Sans Typewriter"/>
              </a:rPr>
              <a:t>readingLevel</a:t>
            </a:r>
            <a:r>
              <a:rPr lang="en-US" sz="1800" dirty="0">
                <a:solidFill>
                  <a:srgbClr val="FF0000"/>
                </a:solidFill>
                <a:latin typeface="Lucida Sans Typewriter"/>
                <a:cs typeface="Lucida Sans Typewriter"/>
              </a:rPr>
              <a:t>(104, 380)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ED6F26E-95B2-2744-BBE9-89653492C59C}" type="slidenum">
              <a:rPr lang="en-US" smtClean="0">
                <a:latin typeface="Arial Narrow" pitchFamily="-84" charset="0"/>
              </a:rPr>
              <a:pPr/>
              <a:t>21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85800" y="3962400"/>
            <a:ext cx="87026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prompts vs. </a:t>
            </a:r>
            <a:r>
              <a:rPr lang="en-US" kern="0" dirty="0">
                <a:solidFill>
                  <a:schemeClr val="accent2"/>
                </a:solidFill>
                <a:latin typeface="+mn-lt"/>
                <a:ea typeface="ＭＳ Ｐゴシック" pitchFamily="-84" charset="-128"/>
                <a:cs typeface="ＭＳ Ｐゴシック" pitchFamily="-84" charset="-128"/>
              </a:rPr>
              <a:t>inputs?</a:t>
            </a:r>
            <a:endParaRPr kumimoji="0" lang="en-US" sz="2400" b="0" i="1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84" charset="-128"/>
              <a:cs typeface="ＭＳ Ｐゴシック" pitchFamily="-84" charset="-128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84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7" charset="-128"/>
              </a:rPr>
              <a:t>if your code requires many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7" charset="-128"/>
              </a:rPr>
              <a:t> different input values, then having a </a:t>
            </a:r>
            <a:r>
              <a:rPr lang="en-US" sz="2000" kern="0" dirty="0">
                <a:latin typeface="+mn-lt"/>
                <a:ea typeface="ＭＳ Ｐゴシック" pitchFamily="-107" charset="-128"/>
              </a:rPr>
              <a:t>function that prompts for each value is often simpler (prompts remind the user of what to enter)</a:t>
            </a:r>
          </a:p>
          <a:p>
            <a:pPr marL="742950" marR="0" lvl="1" indent="-28575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84" charset="2"/>
              <a:buChar char="§"/>
              <a:tabLst/>
              <a:defRPr/>
            </a:pPr>
            <a:endParaRPr lang="en-US" sz="2000" kern="0" noProof="0" dirty="0">
              <a:latin typeface="+mn-lt"/>
              <a:ea typeface="ＭＳ Ｐゴシック" pitchFamily="-107" charset="-128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84" charset="2"/>
              <a:buChar char="§"/>
              <a:tabLst/>
              <a:defRPr/>
            </a:pPr>
            <a:r>
              <a:rPr lang="en-US" sz="2000" kern="0" dirty="0">
                <a:latin typeface="+mn-lt"/>
                <a:ea typeface="ＭＳ Ｐゴシック" pitchFamily="-107" charset="-128"/>
              </a:rPr>
              <a:t>if there are few inputs, then often simpler &amp; quicker to provide them as inputs</a:t>
            </a:r>
          </a:p>
          <a:p>
            <a:pPr marL="1200150" lvl="2" indent="-285750">
              <a:lnSpc>
                <a:spcPct val="80000"/>
              </a:lnSpc>
              <a:spcBef>
                <a:spcPct val="20000"/>
              </a:spcBef>
              <a:buFont typeface="Wingdings" charset="2"/>
              <a:buChar char="ü"/>
            </a:pPr>
            <a:r>
              <a:rPr lang="en-US" sz="2000" kern="0" noProof="0" dirty="0">
                <a:latin typeface="+mn-lt"/>
                <a:ea typeface="ＭＳ Ｐゴシック" pitchFamily="-107" charset="-128"/>
              </a:rPr>
              <a:t>avoids the prompts and allows the user to enter the values </a:t>
            </a:r>
            <a:r>
              <a:rPr lang="en-US" sz="2000" kern="0" dirty="0">
                <a:latin typeface="+mn-lt"/>
                <a:ea typeface="ＭＳ Ｐゴシック" pitchFamily="-107" charset="-128"/>
              </a:rPr>
              <a:t>directly</a:t>
            </a:r>
          </a:p>
          <a:p>
            <a:pPr marL="1200150" lvl="2" indent="-285750">
              <a:lnSpc>
                <a:spcPct val="80000"/>
              </a:lnSpc>
              <a:spcBef>
                <a:spcPct val="20000"/>
              </a:spcBef>
              <a:buFont typeface="Wingdings" charset="2"/>
              <a:buChar char="ü"/>
            </a:pPr>
            <a:r>
              <a:rPr lang="en-US" sz="2000" kern="0" noProof="0" dirty="0">
                <a:latin typeface="+mn-lt"/>
                <a:ea typeface="ＭＳ Ｐゴシック" pitchFamily="-107" charset="-128"/>
              </a:rPr>
              <a:t>allows you to determine the inputs some other way (e.g., </a:t>
            </a:r>
            <a:r>
              <a:rPr lang="en-US" sz="2000" kern="0" dirty="0">
                <a:latin typeface="+mn-lt"/>
                <a:ea typeface="ＭＳ Ｐゴシック" pitchFamily="-107" charset="-128"/>
              </a:rPr>
              <a:t>another function to calculate the input values)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7" charset="-128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rot="5400000" flipH="1" flipV="1">
            <a:off x="3886200" y="2514600"/>
            <a:ext cx="838200" cy="38100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accent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4953000" y="2286000"/>
            <a:ext cx="1219200" cy="83820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accent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750BEC-D081-4755-0121-19B9560D0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83" y="3785595"/>
            <a:ext cx="8496633" cy="19453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A39ECB-87C1-CD73-768F-5E081F081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outputs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4CB0E3-536F-9857-61F7-C198C1ED5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668" y="1295400"/>
            <a:ext cx="8702675" cy="2234205"/>
          </a:xfrm>
        </p:spPr>
        <p:txBody>
          <a:bodyPr/>
          <a:lstStyle/>
          <a:p>
            <a:r>
              <a:rPr lang="en-US" dirty="0"/>
              <a:t>suppose we wanted to use the results of the function calculation</a:t>
            </a:r>
          </a:p>
          <a:p>
            <a:pPr lvl="1"/>
            <a:r>
              <a:rPr lang="en-US" dirty="0"/>
              <a:t>e.g., we wanted a 10% margin of error on population estimate</a:t>
            </a:r>
          </a:p>
          <a:p>
            <a:pPr lvl="1"/>
            <a:r>
              <a:rPr lang="en-US" dirty="0"/>
              <a:t>we could build that into the function code &amp; print (as before), but not generalizable</a:t>
            </a:r>
          </a:p>
          <a:p>
            <a:pPr lvl="1"/>
            <a:r>
              <a:rPr lang="en-US" dirty="0"/>
              <a:t>better option – have the function return the estimate instead of print it</a:t>
            </a:r>
          </a:p>
          <a:p>
            <a:pPr lvl="1"/>
            <a:endParaRPr lang="en-US" dirty="0"/>
          </a:p>
          <a:p>
            <a:r>
              <a:rPr lang="en-US" dirty="0"/>
              <a:t>a </a:t>
            </a:r>
            <a:r>
              <a:rPr lang="en-US" sz="2000" dirty="0">
                <a:latin typeface="Lucida Console" panose="020B0609040504020204" pitchFamily="49" charset="0"/>
              </a:rPr>
              <a:t>return</a:t>
            </a:r>
            <a:r>
              <a:rPr lang="en-US" dirty="0"/>
              <a:t> statement specifies the output value of the function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95FDF5-1971-E9C8-F314-2199B782B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889491-2024-674B-B8B7-7D505A2329AE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DF4EEF-3108-7F5B-A861-0A30468906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227" y="5562600"/>
            <a:ext cx="2146300" cy="990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978009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79290-38F3-07C1-F9E7-175FC0A58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(Optional) input/output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4AADA-3E50-A123-4E97-ED3E9DD73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aid readability, Python allows you to add types to inputs &amp; outputs</a:t>
            </a:r>
          </a:p>
          <a:p>
            <a:pPr lvl="1"/>
            <a:r>
              <a:rPr lang="en-US" dirty="0"/>
              <a:t>makes it clear to the reader what the intended types are</a:t>
            </a:r>
          </a:p>
          <a:p>
            <a:pPr lvl="1"/>
            <a:r>
              <a:rPr lang="en-US" i="1" dirty="0">
                <a:solidFill>
                  <a:schemeClr val="tx2"/>
                </a:solidFill>
              </a:rPr>
              <a:t>if types are known, it is good practice to specify them in function definitions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note: you can always provide an </a:t>
            </a:r>
            <a:r>
              <a:rPr lang="en-US" sz="1800" dirty="0">
                <a:latin typeface="Lucida Console" panose="020B0609040504020204" pitchFamily="49" charset="0"/>
              </a:rPr>
              <a:t>int</a:t>
            </a:r>
            <a:r>
              <a:rPr lang="en-US" dirty="0"/>
              <a:t> when a </a:t>
            </a:r>
            <a:r>
              <a:rPr lang="en-US" sz="1800" dirty="0">
                <a:latin typeface="Lucida Console" panose="020B0609040504020204" pitchFamily="49" charset="0"/>
              </a:rPr>
              <a:t>float</a:t>
            </a:r>
            <a:r>
              <a:rPr lang="en-US" dirty="0"/>
              <a:t> is expected</a:t>
            </a:r>
          </a:p>
          <a:p>
            <a:pPr lvl="1"/>
            <a:r>
              <a:rPr lang="en-US" dirty="0"/>
              <a:t>for a function with no return value, the </a:t>
            </a:r>
            <a:r>
              <a:rPr lang="en-US" sz="1800" dirty="0">
                <a:latin typeface="Lucida Console" panose="020B0609040504020204" pitchFamily="49" charset="0"/>
              </a:rPr>
              <a:t>None</a:t>
            </a:r>
            <a:r>
              <a:rPr lang="en-US" dirty="0"/>
              <a:t> type can be specified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8FD84C-AD6D-6A13-8CFF-2D059B2FE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889491-2024-674B-B8B7-7D505A2329AE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038F3E-8AEF-2500-ACCE-A5772B7E9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871" y="2971800"/>
            <a:ext cx="8319658" cy="18589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086342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EA6EC-6F8E-26DC-0C41-C60C6D861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E194F-8458-8A5B-F060-6338178F5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668" y="1295400"/>
            <a:ext cx="8702675" cy="838200"/>
          </a:xfrm>
        </p:spPr>
        <p:txBody>
          <a:bodyPr/>
          <a:lstStyle/>
          <a:p>
            <a:r>
              <a:rPr lang="en-US" dirty="0"/>
              <a:t>modify your </a:t>
            </a:r>
            <a:r>
              <a:rPr lang="en-US" sz="2000" dirty="0" err="1">
                <a:latin typeface="Lucida Console" panose="020B0609040504020204" pitchFamily="49" charset="0"/>
              </a:rPr>
              <a:t>readingLevel</a:t>
            </a:r>
            <a:r>
              <a:rPr lang="en-US" dirty="0"/>
              <a:t> function to utilize inputs and outputs</a:t>
            </a:r>
          </a:p>
          <a:p>
            <a:pPr lvl="1"/>
            <a:r>
              <a:rPr lang="en-US" dirty="0"/>
              <a:t>what types should the inputs and output be?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BCA44B-7331-89AF-A403-C3972939B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889491-2024-674B-B8B7-7D505A2329AE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7CA76D-F01A-52FA-9C97-8BDA9867D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064" y="2727325"/>
            <a:ext cx="7883071" cy="15049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032609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8C6C1-E530-4375-1D73-340C665E1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Metric module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34D9244-D1FF-081F-E614-5D5CEEA6E9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8575" y="-76200"/>
            <a:ext cx="6956425" cy="797726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17F425-17ED-2622-D8A9-5C9796DAE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889491-2024-674B-B8B7-7D505A2329AE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10FF983-1B8A-AECA-3B8A-D6CA417D4EAB}"/>
              </a:ext>
            </a:extLst>
          </p:cNvPr>
          <p:cNvSpPr txBox="1">
            <a:spLocks/>
          </p:cNvSpPr>
          <p:nvPr/>
        </p:nvSpPr>
        <p:spPr bwMode="auto">
          <a:xfrm>
            <a:off x="533399" y="1295400"/>
            <a:ext cx="2514601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9pPr>
          </a:lstStyle>
          <a:p>
            <a:pPr marL="9525" indent="0"/>
            <a:r>
              <a:rPr lang="en-US" sz="2000" kern="0" dirty="0">
                <a:solidFill>
                  <a:schemeClr val="tx1"/>
                </a:solidFill>
              </a:rPr>
              <a:t>can define a module that contains related functions, e.g., metric conversions</a:t>
            </a:r>
          </a:p>
          <a:p>
            <a:pPr marL="409575" lvl="1" indent="-234950"/>
            <a:r>
              <a:rPr lang="en-US" sz="1800" kern="0" dirty="0">
                <a:solidFill>
                  <a:schemeClr val="tx1"/>
                </a:solidFill>
              </a:rPr>
              <a:t>always have a comment block at the top describing the module</a:t>
            </a:r>
          </a:p>
          <a:p>
            <a:pPr marL="409575" lvl="1" indent="-234950"/>
            <a:r>
              <a:rPr lang="en-US" sz="1800" kern="0" dirty="0">
                <a:solidFill>
                  <a:schemeClr val="tx1"/>
                </a:solidFill>
              </a:rPr>
              <a:t>each function should begin with a </a:t>
            </a:r>
            <a:r>
              <a:rPr lang="en-US" sz="1800" i="1" kern="0" dirty="0">
                <a:solidFill>
                  <a:schemeClr val="tx1"/>
                </a:solidFill>
              </a:rPr>
              <a:t>doc string </a:t>
            </a:r>
            <a:r>
              <a:rPr lang="en-US" sz="1800" kern="0" dirty="0">
                <a:solidFill>
                  <a:schemeClr val="tx1"/>
                </a:solidFill>
              </a:rPr>
              <a:t>that describes its behavior (specified with triple quotes)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AD8913-B37C-65F4-8EE9-F2B760586B15}"/>
              </a:ext>
            </a:extLst>
          </p:cNvPr>
          <p:cNvSpPr txBox="1"/>
          <p:nvPr/>
        </p:nvSpPr>
        <p:spPr>
          <a:xfrm>
            <a:off x="533399" y="5389400"/>
            <a:ext cx="2362201" cy="92333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2"/>
                </a:solidFill>
              </a:rPr>
              <a:t>download </a:t>
            </a:r>
            <a:r>
              <a:rPr lang="en-US" sz="160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metric.py</a:t>
            </a:r>
            <a:r>
              <a:rPr lang="en-US" sz="1600" dirty="0">
                <a:solidFill>
                  <a:schemeClr val="tx2"/>
                </a:solidFill>
                <a:latin typeface="Lucida Console" panose="020B0609040504020204" pitchFamily="49" charset="0"/>
              </a:rPr>
              <a:t> </a:t>
            </a:r>
            <a:r>
              <a:rPr lang="en-US" sz="1800" dirty="0">
                <a:solidFill>
                  <a:schemeClr val="tx2"/>
                </a:solidFill>
              </a:rPr>
              <a:t>from the class directory, open in IDLE, explore</a:t>
            </a:r>
          </a:p>
        </p:txBody>
      </p:sp>
    </p:spTree>
    <p:extLst>
      <p:ext uri="{BB962C8B-B14F-4D97-AF65-F5344CB8AC3E}">
        <p14:creationId xmlns:p14="http://schemas.microsoft.com/office/powerpoint/2010/main" val="29690721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4905E-11D7-BCB3-48B5-1E5A81226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Modules &amp; 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27D46-499D-6822-041B-CF57AE525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399" y="1295400"/>
            <a:ext cx="2514601" cy="5410200"/>
          </a:xfrm>
        </p:spPr>
        <p:txBody>
          <a:bodyPr/>
          <a:lstStyle/>
          <a:p>
            <a:pPr marL="9525" indent="0"/>
            <a:r>
              <a:rPr lang="en-US" sz="2000" dirty="0">
                <a:solidFill>
                  <a:schemeClr val="tx1"/>
                </a:solidFill>
              </a:rPr>
              <a:t>the comment block at the top of a module and the function comments are used by </a:t>
            </a:r>
            <a:r>
              <a:rPr lang="en-US" sz="1800" dirty="0">
                <a:solidFill>
                  <a:schemeClr val="tx1"/>
                </a:solidFill>
                <a:latin typeface="Lucida Console" panose="020B0609040504020204" pitchFamily="49" charset="0"/>
              </a:rPr>
              <a:t>help</a:t>
            </a:r>
            <a:r>
              <a:rPr lang="en-US" sz="2000" dirty="0">
                <a:solidFill>
                  <a:schemeClr val="tx1"/>
                </a:solidFill>
              </a:rPr>
              <a:t> to provide documentation</a:t>
            </a:r>
          </a:p>
          <a:p>
            <a:pPr marL="9525" indent="0"/>
            <a:endParaRPr lang="en-US" sz="2000" dirty="0">
              <a:solidFill>
                <a:schemeClr val="tx1"/>
              </a:solidFill>
            </a:endParaRPr>
          </a:p>
          <a:p>
            <a:pPr marL="9525" indent="0"/>
            <a:r>
              <a:rPr lang="en-US" sz="1800" dirty="0">
                <a:solidFill>
                  <a:schemeClr val="tx1"/>
                </a:solidFill>
                <a:latin typeface="Lucida Console" panose="020B0609040504020204" pitchFamily="49" charset="0"/>
              </a:rPr>
              <a:t>help(MODULE) </a:t>
            </a:r>
            <a:r>
              <a:rPr lang="en-US" sz="2000" dirty="0">
                <a:solidFill>
                  <a:schemeClr val="tx1"/>
                </a:solidFill>
              </a:rPr>
              <a:t>displays a full description of the module and its functions</a:t>
            </a:r>
          </a:p>
          <a:p>
            <a:pPr marL="9525" indent="0"/>
            <a:endParaRPr lang="en-US" sz="2000" dirty="0">
              <a:solidFill>
                <a:schemeClr val="tx1"/>
              </a:solidFill>
            </a:endParaRPr>
          </a:p>
          <a:p>
            <a:pPr marL="9525" indent="0"/>
            <a:r>
              <a:rPr lang="en-US" sz="1800" dirty="0">
                <a:solidFill>
                  <a:schemeClr val="tx1"/>
                </a:solidFill>
                <a:latin typeface="Lucida Console" panose="020B0609040504020204" pitchFamily="49" charset="0"/>
              </a:rPr>
              <a:t>help(FUNCTION) </a:t>
            </a:r>
            <a:r>
              <a:rPr lang="en-US" sz="2000" dirty="0">
                <a:solidFill>
                  <a:schemeClr val="tx1"/>
                </a:solidFill>
              </a:rPr>
              <a:t>displays a description of the specific function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486EED-18AB-B329-8821-82518363D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889491-2024-674B-B8B7-7D505A2329AE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F822E8-C753-8E52-BDAD-E4D70F02C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380999"/>
            <a:ext cx="5699760" cy="676242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736713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292B3-8672-4774-5A8B-BD5432BFD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9181A-F665-B351-9E2F-BF16AF418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668" y="1295400"/>
            <a:ext cx="8702675" cy="533400"/>
          </a:xfrm>
        </p:spPr>
        <p:txBody>
          <a:bodyPr/>
          <a:lstStyle/>
          <a:p>
            <a:r>
              <a:rPr lang="en-US" dirty="0"/>
              <a:t>note: functions can call other functions (often to avoid redundancy)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6F2E75-EAB1-720F-728E-2283ECDC9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889491-2024-674B-B8B7-7D505A2329AE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EDB848-784D-5A24-8FE8-86E121DF8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828800"/>
            <a:ext cx="4813300" cy="635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3760D9D-666D-1A41-45C5-8E6195E688E8}"/>
              </a:ext>
            </a:extLst>
          </p:cNvPr>
          <p:cNvSpPr txBox="1">
            <a:spLocks/>
          </p:cNvSpPr>
          <p:nvPr/>
        </p:nvSpPr>
        <p:spPr bwMode="auto">
          <a:xfrm>
            <a:off x="789667" y="2819400"/>
            <a:ext cx="87026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9pPr>
          </a:lstStyle>
          <a:p>
            <a:r>
              <a:rPr lang="en-US" kern="0" dirty="0"/>
              <a:t>suppose we wanted to conduct simulations using dice</a:t>
            </a:r>
          </a:p>
          <a:p>
            <a:pPr lvl="1"/>
            <a:r>
              <a:rPr lang="en-US" kern="0" dirty="0"/>
              <a:t>we could just use </a:t>
            </a:r>
            <a:r>
              <a:rPr lang="en-US" sz="1800" kern="0" dirty="0" err="1">
                <a:latin typeface="Lucida Console" panose="020B0609040504020204" pitchFamily="49" charset="0"/>
              </a:rPr>
              <a:t>random.randint</a:t>
            </a:r>
            <a:r>
              <a:rPr lang="en-US" sz="1800" kern="0" dirty="0">
                <a:latin typeface="Lucida Console" panose="020B0609040504020204" pitchFamily="49" charset="0"/>
              </a:rPr>
              <a:t>(1, 6) </a:t>
            </a:r>
            <a:r>
              <a:rPr lang="en-US" kern="0" dirty="0"/>
              <a:t>to simulate a die roll</a:t>
            </a:r>
          </a:p>
          <a:p>
            <a:pPr lvl="1"/>
            <a:r>
              <a:rPr lang="en-US" kern="0" dirty="0"/>
              <a:t>better to define functions with easily recognizable names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621AE5-5575-BAC7-553C-DF3901E24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100" y="4233537"/>
            <a:ext cx="4533900" cy="1676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B7D4654-96B3-9FF6-2865-7A184A229099}"/>
              </a:ext>
            </a:extLst>
          </p:cNvPr>
          <p:cNvSpPr txBox="1">
            <a:spLocks/>
          </p:cNvSpPr>
          <p:nvPr/>
        </p:nvSpPr>
        <p:spPr bwMode="auto">
          <a:xfrm>
            <a:off x="789666" y="6406308"/>
            <a:ext cx="87026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9pPr>
          </a:lstStyle>
          <a:p>
            <a:pPr lvl="1"/>
            <a:r>
              <a:rPr lang="en-US" kern="0" dirty="0"/>
              <a:t>but what if we want dice with varying numbers of sides?</a:t>
            </a:r>
          </a:p>
        </p:txBody>
      </p:sp>
    </p:spTree>
    <p:extLst>
      <p:ext uri="{BB962C8B-B14F-4D97-AF65-F5344CB8AC3E}">
        <p14:creationId xmlns:p14="http://schemas.microsoft.com/office/powerpoint/2010/main" val="289788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F0137-C6EF-2054-6689-79D804266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Parameterized dice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5DBA0-401E-1BBC-1C0F-5FD2698DB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668" y="1295400"/>
            <a:ext cx="8702675" cy="488950"/>
          </a:xfrm>
        </p:spPr>
        <p:txBody>
          <a:bodyPr/>
          <a:lstStyle/>
          <a:p>
            <a:r>
              <a:rPr lang="en-US" dirty="0"/>
              <a:t>we could add parameters to the dice functions to generalize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7BC35C-FEE6-0763-7C9F-DC14796F7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889491-2024-674B-B8B7-7D505A2329AE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006445-3CAC-21F3-5C46-6AB5488FA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955800"/>
            <a:ext cx="4622800" cy="1701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6F8B14C-189B-D2DF-D222-17F02C64B52D}"/>
              </a:ext>
            </a:extLst>
          </p:cNvPr>
          <p:cNvSpPr txBox="1">
            <a:spLocks/>
          </p:cNvSpPr>
          <p:nvPr/>
        </p:nvSpPr>
        <p:spPr bwMode="auto">
          <a:xfrm>
            <a:off x="789667" y="3996693"/>
            <a:ext cx="87026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9pPr>
          </a:lstStyle>
          <a:p>
            <a:r>
              <a:rPr lang="en-US" kern="0" dirty="0"/>
              <a:t>this works, but inconvenient since most dice are 6-sided</a:t>
            </a:r>
          </a:p>
          <a:p>
            <a:pPr lvl="1"/>
            <a:r>
              <a:rPr lang="en-US" kern="0" dirty="0"/>
              <a:t>we would like to have 6 be the default, assumed if no number is provided</a:t>
            </a:r>
          </a:p>
          <a:p>
            <a:pPr lvl="1"/>
            <a:r>
              <a:rPr lang="en-US" kern="0" dirty="0"/>
              <a:t>but, if a number is provided, it is used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EBCCD1-EE84-CA93-008E-321C0211A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5295900"/>
            <a:ext cx="4572000" cy="16383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8C6087-83AF-D8E3-8D6A-01AD9883C5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1955800"/>
            <a:ext cx="1651000" cy="736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6D5201-3DAD-A459-EFF6-D5ECD8ABDD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7749" y="5295900"/>
            <a:ext cx="1625600" cy="736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0326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53FEE57-ACA1-CD46-6672-545154D03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09800"/>
            <a:ext cx="7772400" cy="46463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4292B3-8672-4774-5A8B-BD5432BFD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Casino module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9181A-F665-B351-9E2F-BF16AF418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668" y="1295400"/>
            <a:ext cx="8702675" cy="685800"/>
          </a:xfrm>
        </p:spPr>
        <p:txBody>
          <a:bodyPr/>
          <a:lstStyle/>
          <a:p>
            <a:r>
              <a:rPr lang="en-US" dirty="0"/>
              <a:t>the dice functions might be part of a larger casino-related module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6F2E75-EAB1-720F-728E-2283ECDC9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889491-2024-674B-B8B7-7D505A2329AE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BC3A71-B5FB-486B-3EDA-7268922F4BF5}"/>
              </a:ext>
            </a:extLst>
          </p:cNvPr>
          <p:cNvSpPr txBox="1"/>
          <p:nvPr/>
        </p:nvSpPr>
        <p:spPr>
          <a:xfrm>
            <a:off x="6975474" y="3513733"/>
            <a:ext cx="2362201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2"/>
                </a:solidFill>
              </a:rPr>
              <a:t>download </a:t>
            </a:r>
            <a:r>
              <a:rPr lang="en-US" sz="1600" dirty="0" err="1">
                <a:solidFill>
                  <a:schemeClr val="tx2"/>
                </a:solidFill>
                <a:latin typeface="Lucida Console" panose="020B0609040504020204" pitchFamily="49" charset="0"/>
              </a:rPr>
              <a:t>casino.py</a:t>
            </a:r>
            <a:r>
              <a:rPr lang="en-US" sz="1600" dirty="0">
                <a:solidFill>
                  <a:schemeClr val="tx2"/>
                </a:solidFill>
                <a:latin typeface="Lucida Console" panose="020B0609040504020204" pitchFamily="49" charset="0"/>
              </a:rPr>
              <a:t> </a:t>
            </a:r>
            <a:r>
              <a:rPr lang="en-US" sz="1800" dirty="0">
                <a:solidFill>
                  <a:schemeClr val="tx2"/>
                </a:solidFill>
              </a:rPr>
              <a:t>from the class directory, open in IDLE, explore</a:t>
            </a:r>
          </a:p>
        </p:txBody>
      </p:sp>
    </p:spTree>
    <p:extLst>
      <p:ext uri="{BB962C8B-B14F-4D97-AF65-F5344CB8AC3E}">
        <p14:creationId xmlns:p14="http://schemas.microsoft.com/office/powerpoint/2010/main" val="4121466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E91F41-4849-1DB9-89C3-550475FFC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812" y="2667000"/>
            <a:ext cx="7210778" cy="4374155"/>
          </a:xfrm>
          <a:prstGeom prst="rect">
            <a:avLst/>
          </a:prstGeom>
        </p:spPr>
      </p:pic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Modules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1295400"/>
          </a:xfrm>
        </p:spPr>
        <p:txBody>
          <a:bodyPr/>
          <a:lstStyle/>
          <a:p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in addition to these basic functions, Python provides special-purpose functions packaged into modules </a:t>
            </a:r>
          </a:p>
          <a:p>
            <a:pPr lvl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e.g., the </a:t>
            </a:r>
            <a:r>
              <a:rPr lang="en-US" sz="1800" dirty="0">
                <a:latin typeface="Lucida Console" panose="020B0609040504020204" pitchFamily="49" charset="0"/>
                <a:ea typeface="ＭＳ Ｐゴシック" pitchFamily="-84" charset="-128"/>
                <a:cs typeface="ＭＳ Ｐゴシック" pitchFamily="-84" charset="-128"/>
              </a:rPr>
              <a:t>math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module contains math functions and constants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E567D72-CA6C-564F-BAF6-2FA1338B4B87}" type="slidenum">
              <a:rPr lang="en-US" smtClean="0">
                <a:latin typeface="Arial Narrow" pitchFamily="-84" charset="0"/>
              </a:rPr>
              <a:pPr/>
              <a:t>3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8" name="TextBox 5"/>
          <p:cNvSpPr txBox="1">
            <a:spLocks noChangeArrowheads="1"/>
          </p:cNvSpPr>
          <p:nvPr/>
        </p:nvSpPr>
        <p:spPr bwMode="auto">
          <a:xfrm>
            <a:off x="5334000" y="3505200"/>
            <a:ext cx="3810000" cy="2523768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you load a module using </a:t>
            </a:r>
            <a:r>
              <a:rPr lang="en-US" sz="1800" dirty="0">
                <a:solidFill>
                  <a:srgbClr val="FF0000"/>
                </a:solidFill>
                <a:latin typeface="Lucida Sans Typewriter" pitchFamily="-84" charset="0"/>
                <a:ea typeface="Lucida Sans Typewriter" pitchFamily="-84" charset="0"/>
                <a:cs typeface="Lucida Sans Typewriter" pitchFamily="-84" charset="0"/>
              </a:rPr>
              <a:t>import</a:t>
            </a:r>
          </a:p>
          <a:p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rgbClr val="FF0000"/>
                </a:solidFill>
              </a:rPr>
              <a:t>can then call functions from the module as </a:t>
            </a:r>
            <a:r>
              <a:rPr lang="en-US" sz="1800" dirty="0">
                <a:solidFill>
                  <a:srgbClr val="FF0000"/>
                </a:solidFill>
                <a:latin typeface="Lucida Sans Typewriter" pitchFamily="-84" charset="0"/>
              </a:rPr>
              <a:t>MODULE</a:t>
            </a:r>
            <a:r>
              <a:rPr lang="en-US" sz="1800" dirty="0">
                <a:solidFill>
                  <a:srgbClr val="FF0000"/>
                </a:solidFill>
                <a:latin typeface="Lucida Sans Typewriter" pitchFamily="-84" charset="0"/>
                <a:ea typeface="Lucida Sans Typewriter" pitchFamily="-84" charset="0"/>
                <a:cs typeface="Lucida Sans Typewriter" pitchFamily="-84" charset="0"/>
              </a:rPr>
              <a:t>.FUNC(…)</a:t>
            </a:r>
          </a:p>
          <a:p>
            <a:endParaRPr lang="en-US" sz="1800" dirty="0">
              <a:solidFill>
                <a:srgbClr val="FF0000"/>
              </a:solidFill>
              <a:latin typeface="Lucida Sans Typewriter" pitchFamily="-84" charset="0"/>
              <a:ea typeface="Lucida Sans Typewriter" pitchFamily="-84" charset="0"/>
              <a:cs typeface="Lucida Sans Typewriter" pitchFamily="-84" charset="0"/>
            </a:endParaRPr>
          </a:p>
          <a:p>
            <a:r>
              <a:rPr lang="en-US" sz="1800" dirty="0" err="1">
                <a:solidFill>
                  <a:srgbClr val="FF0000"/>
                </a:solidFill>
                <a:latin typeface="Lucida Sans Typewriter" pitchFamily="-84" charset="0"/>
                <a:ea typeface="Lucida Sans Typewriter" pitchFamily="-84" charset="0"/>
                <a:cs typeface="Lucida Sans Typewriter" pitchFamily="-84" charset="0"/>
              </a:rPr>
              <a:t>math.inf</a:t>
            </a:r>
            <a:r>
              <a:rPr lang="en-US" sz="1800" dirty="0">
                <a:solidFill>
                  <a:srgbClr val="FF0000"/>
                </a:solidFill>
                <a:latin typeface="Lucida Sans Typewriter" pitchFamily="-84" charset="0"/>
                <a:ea typeface="Lucida Sans Typewriter" pitchFamily="-84" charset="0"/>
                <a:cs typeface="Lucida Sans Typewriter" pitchFamily="-84" charset="0"/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and</a:t>
            </a:r>
            <a:r>
              <a:rPr lang="en-US" sz="1800" dirty="0">
                <a:solidFill>
                  <a:srgbClr val="FF0000"/>
                </a:solidFill>
                <a:latin typeface="Lucida Sans Typewriter" pitchFamily="-84" charset="0"/>
                <a:ea typeface="Lucida Sans Typewriter" pitchFamily="-84" charset="0"/>
                <a:cs typeface="Lucida Sans Typewriter" pitchFamily="-8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Lucida Sans Typewriter" pitchFamily="-84" charset="0"/>
                <a:ea typeface="Lucida Sans Typewriter" pitchFamily="-84" charset="0"/>
                <a:cs typeface="Lucida Sans Typewriter" pitchFamily="-84" charset="0"/>
              </a:rPr>
              <a:t>math.nan</a:t>
            </a:r>
            <a:r>
              <a:rPr lang="en-US" sz="1800" dirty="0">
                <a:solidFill>
                  <a:srgbClr val="FF0000"/>
                </a:solidFill>
                <a:latin typeface="Lucida Sans Typewriter" pitchFamily="-84" charset="0"/>
                <a:ea typeface="Lucida Sans Typewriter" pitchFamily="-84" charset="0"/>
                <a:cs typeface="Lucida Sans Typewriter" pitchFamily="-84" charset="0"/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are useful constants for representing infinity and not-a-number</a:t>
            </a:r>
            <a:endParaRPr lang="en-US" sz="2000" dirty="0">
              <a:solidFill>
                <a:srgbClr val="FF0000"/>
              </a:solidFill>
              <a:latin typeface="Lucida Sans Typewriter" pitchFamily="-84" charset="0"/>
              <a:ea typeface="Lucida Sans Typewriter" pitchFamily="-84" charset="0"/>
              <a:cs typeface="Lucida Sans Typewriter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80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Why the prefix?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1143000"/>
          </a:xfrm>
        </p:spPr>
        <p:txBody>
          <a:bodyPr/>
          <a:lstStyle/>
          <a:p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sz="2000" dirty="0">
                <a:latin typeface="Lucida Console" panose="020B0609040504020204" pitchFamily="49" charset="0"/>
                <a:ea typeface="ＭＳ Ｐゴシック" pitchFamily="-84" charset="-128"/>
                <a:cs typeface="ＭＳ Ｐゴシック" pitchFamily="-84" charset="-128"/>
              </a:rPr>
              <a:t>round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function does not have a prefix:	</a:t>
            </a:r>
            <a:r>
              <a:rPr lang="en-US" sz="2000" dirty="0">
                <a:solidFill>
                  <a:schemeClr val="tx1"/>
                </a:solidFill>
                <a:latin typeface="Lucida Sans Typewriter" pitchFamily="-84" charset="0"/>
                <a:ea typeface="Lucida Sans Typewriter" pitchFamily="-84" charset="0"/>
                <a:cs typeface="Lucida Sans Typewriter" pitchFamily="-84" charset="0"/>
              </a:rPr>
              <a:t>round(3.2)</a:t>
            </a:r>
            <a:endParaRPr lang="en-US" dirty="0">
              <a:solidFill>
                <a:schemeClr val="tx1"/>
              </a:solidFill>
              <a:latin typeface="Lucida Sans Typewriter" pitchFamily="-84" charset="0"/>
              <a:ea typeface="Lucida Sans Typewriter" pitchFamily="-84" charset="0"/>
              <a:cs typeface="Lucida Sans Typewriter" pitchFamily="-84" charset="0"/>
            </a:endParaRPr>
          </a:p>
          <a:p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but the </a:t>
            </a:r>
            <a:r>
              <a:rPr lang="en-US" sz="2000" dirty="0">
                <a:latin typeface="Lucida Console" panose="020B0609040504020204" pitchFamily="49" charset="0"/>
                <a:ea typeface="ＭＳ Ｐゴシック" pitchFamily="-84" charset="-128"/>
                <a:cs typeface="ＭＳ Ｐゴシック" pitchFamily="-84" charset="-128"/>
              </a:rPr>
              <a:t>sqrt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function does:			</a:t>
            </a:r>
            <a:r>
              <a:rPr lang="en-US" sz="2000" dirty="0" err="1">
                <a:solidFill>
                  <a:schemeClr val="tx1"/>
                </a:solidFill>
                <a:latin typeface="Lucida Sans Typewriter" pitchFamily="-84" charset="0"/>
                <a:ea typeface="Lucida Sans Typewriter" pitchFamily="-84" charset="0"/>
                <a:cs typeface="Lucida Sans Typewriter" pitchFamily="-84" charset="0"/>
              </a:rPr>
              <a:t>math.sqrt</a:t>
            </a:r>
            <a:r>
              <a:rPr lang="en-US" sz="2000" dirty="0">
                <a:solidFill>
                  <a:schemeClr val="tx1"/>
                </a:solidFill>
                <a:latin typeface="Lucida Sans Typewriter" pitchFamily="-84" charset="0"/>
                <a:ea typeface="Lucida Sans Typewriter" pitchFamily="-84" charset="0"/>
                <a:cs typeface="Lucida Sans Typewriter" pitchFamily="-84" charset="0"/>
              </a:rPr>
              <a:t>(9)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19ACEA-D779-7E45-9524-E20A21EDD2EF}" type="slidenum">
              <a:rPr lang="en-US" smtClean="0">
                <a:latin typeface="Arial Narrow" pitchFamily="-84" charset="0"/>
              </a:rPr>
              <a:pPr/>
              <a:t>4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69925" y="2438400"/>
            <a:ext cx="870267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marL="455613" lvl="1" indent="-228600">
              <a:spcBef>
                <a:spcPct val="20000"/>
              </a:spcBef>
              <a:buFont typeface="Wingdings" charset="2"/>
              <a:buChar char="§"/>
              <a:defRPr/>
            </a:pPr>
            <a:r>
              <a:rPr lang="en-US" sz="2000" dirty="0">
                <a:latin typeface="+mn-lt"/>
                <a:ea typeface="ＭＳ Ｐゴシック" pitchFamily="-107" charset="-128"/>
                <a:cs typeface="ＭＳ Ｐゴシック" pitchFamily="-107" charset="-128"/>
              </a:rPr>
              <a:t>it is possible (and often useful) to import multiple modules in a program</a:t>
            </a:r>
          </a:p>
          <a:p>
            <a:pPr marL="1027113" lvl="2" indent="-34290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1800" dirty="0">
                <a:latin typeface="Lucida Console" panose="020B0609040504020204" pitchFamily="49" charset="0"/>
                <a:ea typeface="ＭＳ Ｐゴシック" pitchFamily="-107" charset="-128"/>
                <a:cs typeface="ＭＳ Ｐゴシック" pitchFamily="-107" charset="-128"/>
              </a:rPr>
              <a:t>math</a:t>
            </a:r>
            <a:r>
              <a:rPr lang="en-US" sz="2000" dirty="0">
                <a:latin typeface="+mn-lt"/>
                <a:ea typeface="ＭＳ Ｐゴシック" pitchFamily="-107" charset="-128"/>
                <a:cs typeface="ＭＳ Ｐゴシック" pitchFamily="-107" charset="-128"/>
              </a:rPr>
              <a:t> module has a </a:t>
            </a:r>
            <a:r>
              <a:rPr lang="en-US" sz="1800" dirty="0">
                <a:latin typeface="Lucida Console" panose="020B0609040504020204" pitchFamily="49" charset="0"/>
                <a:ea typeface="ＭＳ Ｐゴシック" pitchFamily="-107" charset="-128"/>
                <a:cs typeface="ＭＳ Ｐゴシック" pitchFamily="-107" charset="-128"/>
              </a:rPr>
              <a:t>floor</a:t>
            </a:r>
            <a:r>
              <a:rPr lang="en-US" sz="2000" dirty="0">
                <a:latin typeface="+mn-lt"/>
                <a:ea typeface="ＭＳ Ｐゴシック" pitchFamily="-107" charset="-128"/>
                <a:cs typeface="ＭＳ Ｐゴシック" pitchFamily="-107" charset="-128"/>
              </a:rPr>
              <a:t> function that rounds down</a:t>
            </a:r>
          </a:p>
          <a:p>
            <a:pPr marL="1027113" lvl="2" indent="-34290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2000" dirty="0">
                <a:latin typeface="+mn-lt"/>
                <a:ea typeface="ＭＳ Ｐゴシック" pitchFamily="-107" charset="-128"/>
                <a:cs typeface="ＭＳ Ｐゴシック" pitchFamily="-107" charset="-128"/>
              </a:rPr>
              <a:t>suppose a </a:t>
            </a:r>
            <a:r>
              <a:rPr lang="en-US" sz="1800" dirty="0">
                <a:latin typeface="Lucida Console" panose="020B0609040504020204" pitchFamily="49" charset="0"/>
                <a:ea typeface="ＭＳ Ｐゴシック" pitchFamily="-107" charset="-128"/>
                <a:cs typeface="ＭＳ Ｐゴシック" pitchFamily="-107" charset="-128"/>
              </a:rPr>
              <a:t>construction</a:t>
            </a:r>
            <a:r>
              <a:rPr lang="en-US" sz="2000" dirty="0">
                <a:latin typeface="+mn-lt"/>
                <a:ea typeface="ＭＳ Ｐゴシック" pitchFamily="-107" charset="-128"/>
                <a:cs typeface="ＭＳ Ｐゴシック" pitchFamily="-107" charset="-128"/>
              </a:rPr>
              <a:t> module has a </a:t>
            </a:r>
            <a:r>
              <a:rPr lang="en-US" sz="1800" dirty="0">
                <a:latin typeface="Lucida Console" panose="020B0609040504020204" pitchFamily="49" charset="0"/>
                <a:ea typeface="ＭＳ Ｐゴシック" pitchFamily="-107" charset="-128"/>
                <a:cs typeface="ＭＳ Ｐゴシック" pitchFamily="-107" charset="-128"/>
              </a:rPr>
              <a:t>floor</a:t>
            </a:r>
            <a:r>
              <a:rPr lang="en-US" sz="2000" dirty="0">
                <a:latin typeface="+mn-lt"/>
                <a:ea typeface="ＭＳ Ｐゴシック" pitchFamily="-107" charset="-128"/>
                <a:cs typeface="ＭＳ Ｐゴシック" pitchFamily="-107" charset="-128"/>
              </a:rPr>
              <a:t> function for suggesting flooring materials</a:t>
            </a:r>
          </a:p>
          <a:p>
            <a:pPr marL="1027113" lvl="2" indent="-342900">
              <a:spcBef>
                <a:spcPct val="20000"/>
              </a:spcBef>
              <a:buFont typeface="Wingdings" pitchFamily="2" charset="2"/>
              <a:buChar char="ü"/>
              <a:defRPr/>
            </a:pPr>
            <a:endParaRPr lang="en-US" sz="2000" dirty="0">
              <a:latin typeface="+mn-lt"/>
              <a:ea typeface="ＭＳ Ｐゴシック" pitchFamily="-107" charset="-128"/>
              <a:cs typeface="ＭＳ Ｐゴシック" pitchFamily="-107" charset="-128"/>
            </a:endParaRPr>
          </a:p>
          <a:p>
            <a:pPr marL="1027113" lvl="2" indent="-342900">
              <a:spcBef>
                <a:spcPct val="20000"/>
              </a:spcBef>
              <a:buFont typeface="Wingdings" pitchFamily="2" charset="2"/>
              <a:buChar char="ü"/>
              <a:defRPr/>
            </a:pPr>
            <a:endParaRPr lang="en-US" sz="2000" dirty="0">
              <a:latin typeface="+mn-lt"/>
              <a:ea typeface="ＭＳ Ｐゴシック" pitchFamily="-107" charset="-128"/>
              <a:cs typeface="ＭＳ Ｐゴシック" pitchFamily="-107" charset="-128"/>
            </a:endParaRPr>
          </a:p>
          <a:p>
            <a:pPr marL="1027113" lvl="2" indent="-342900">
              <a:spcBef>
                <a:spcPct val="20000"/>
              </a:spcBef>
              <a:buFont typeface="Wingdings" pitchFamily="2" charset="2"/>
              <a:buChar char="ü"/>
              <a:defRPr/>
            </a:pPr>
            <a:endParaRPr lang="en-US" sz="2000" dirty="0">
              <a:latin typeface="+mn-lt"/>
              <a:ea typeface="ＭＳ Ｐゴシック" pitchFamily="-107" charset="-128"/>
              <a:cs typeface="ＭＳ Ｐゴシック" pitchFamily="-107" charset="-128"/>
            </a:endParaRPr>
          </a:p>
          <a:p>
            <a:pPr marL="684213" lvl="2">
              <a:spcBef>
                <a:spcPct val="20000"/>
              </a:spcBef>
              <a:defRPr/>
            </a:pPr>
            <a:endParaRPr lang="en-US" sz="2000" dirty="0">
              <a:latin typeface="+mn-lt"/>
              <a:ea typeface="ＭＳ Ｐゴシック" pitchFamily="-107" charset="-128"/>
              <a:cs typeface="ＭＳ Ｐゴシック" pitchFamily="-107" charset="-128"/>
            </a:endParaRPr>
          </a:p>
          <a:p>
            <a:pPr marL="458788" lvl="1" indent="-230188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dirty="0">
                <a:latin typeface="+mn-lt"/>
                <a:ea typeface="ＭＳ Ｐゴシック" pitchFamily="-107" charset="-128"/>
                <a:cs typeface="ＭＳ Ｐゴシック" pitchFamily="-107" charset="-128"/>
              </a:rPr>
              <a:t>the module prefix is required to clearly identify which function is intended</a:t>
            </a:r>
          </a:p>
          <a:p>
            <a:pPr marL="458788" lvl="1" indent="-230188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2000" dirty="0">
              <a:ea typeface="ＭＳ Ｐゴシック" pitchFamily="-107" charset="-128"/>
              <a:cs typeface="ＭＳ Ｐゴシック" pitchFamily="-107" charset="-128"/>
            </a:endParaRPr>
          </a:p>
          <a:p>
            <a:pPr marL="455613" lvl="1" indent="-228600">
              <a:spcBef>
                <a:spcPct val="20000"/>
              </a:spcBef>
              <a:buFont typeface="Wingdings" charset="2"/>
              <a:buChar char="§"/>
              <a:defRPr/>
            </a:pPr>
            <a:r>
              <a:rPr lang="en-US" sz="2000" dirty="0">
                <a:ea typeface="ＭＳ Ｐゴシック" pitchFamily="-107" charset="-128"/>
                <a:cs typeface="ＭＳ Ｐゴシック" pitchFamily="-107" charset="-128"/>
              </a:rPr>
              <a:t>note that this is not an issue for the built-in functions (e.g., </a:t>
            </a:r>
            <a:r>
              <a:rPr lang="en-US" sz="1800" dirty="0">
                <a:latin typeface="Lucida Console" panose="020B0609040504020204" pitchFamily="49" charset="0"/>
                <a:ea typeface="ＭＳ Ｐゴシック" pitchFamily="-107" charset="-128"/>
                <a:cs typeface="ＭＳ Ｐゴシック" pitchFamily="-107" charset="-128"/>
              </a:rPr>
              <a:t>round</a:t>
            </a:r>
            <a:r>
              <a:rPr lang="en-US" sz="2000" dirty="0">
                <a:ea typeface="ＭＳ Ｐゴシック" pitchFamily="-107" charset="-128"/>
                <a:cs typeface="ＭＳ Ｐゴシック" pitchFamily="-107" charset="-128"/>
              </a:rPr>
              <a:t>, </a:t>
            </a:r>
            <a:r>
              <a:rPr lang="en-US" sz="1800" dirty="0">
                <a:latin typeface="Lucida Console" panose="020B0609040504020204" pitchFamily="49" charset="0"/>
                <a:ea typeface="ＭＳ Ｐゴシック" pitchFamily="-107" charset="-128"/>
                <a:cs typeface="ＭＳ Ｐゴシック" pitchFamily="-107" charset="-128"/>
              </a:rPr>
              <a:t>type</a:t>
            </a:r>
            <a:r>
              <a:rPr lang="en-US" sz="2000" dirty="0">
                <a:ea typeface="ＭＳ Ｐゴシック" pitchFamily="-107" charset="-128"/>
                <a:cs typeface="ＭＳ Ｐゴシック" pitchFamily="-107" charset="-128"/>
              </a:rPr>
              <a:t>) since those are reserved words and can't be redefined in a module</a:t>
            </a:r>
            <a:endParaRPr lang="en-US" sz="2000" kern="0" dirty="0">
              <a:latin typeface="Lucida Sans Typewriter"/>
              <a:ea typeface="ＭＳ Ｐゴシック" pitchFamily="-107" charset="-128"/>
              <a:cs typeface="Lucida Sans Typewriter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D1ACAE-1702-0F2B-E917-E6D4B6209C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43"/>
          <a:stretch/>
        </p:blipFill>
        <p:spPr>
          <a:xfrm>
            <a:off x="2667000" y="4152900"/>
            <a:ext cx="38481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04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Lucida Sans Typewriter" pitchFamily="-84" charset="0"/>
                <a:ea typeface="Lucida Sans Typewriter" pitchFamily="-84" charset="0"/>
                <a:cs typeface="Lucida Sans Typewriter" pitchFamily="-84" charset="0"/>
              </a:rPr>
              <a:t>random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module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838201" y="1219200"/>
            <a:ext cx="8534400" cy="1828800"/>
          </a:xfrm>
        </p:spPr>
        <p:txBody>
          <a:bodyPr/>
          <a:lstStyle/>
          <a:p>
            <a:pPr marL="0" indent="0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sz="2000" dirty="0">
                <a:latin typeface="Lucida Sans Typewriter" pitchFamily="-84" charset="0"/>
                <a:ea typeface="Lucida Sans Typewriter" pitchFamily="-84" charset="0"/>
                <a:cs typeface="Lucida Sans Typewriter" pitchFamily="-84" charset="0"/>
              </a:rPr>
              <a:t>random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module contains functions for generating random values</a:t>
            </a:r>
          </a:p>
          <a:p>
            <a:pPr marL="400050" lvl="1" indent="0">
              <a:buNone/>
            </a:pPr>
            <a:r>
              <a:rPr lang="en-US" sz="1600" dirty="0" err="1">
                <a:latin typeface="Lucida Console" panose="020B0609040504020204" pitchFamily="49" charset="0"/>
                <a:ea typeface="ＭＳ Ｐゴシック" pitchFamily="-84" charset="-128"/>
                <a:cs typeface="ＭＳ Ｐゴシック" pitchFamily="-84" charset="-128"/>
              </a:rPr>
              <a:t>random.random</a:t>
            </a:r>
            <a:r>
              <a:rPr lang="en-US" sz="1600" dirty="0">
                <a:latin typeface="Lucida Console" panose="020B0609040504020204" pitchFamily="49" charset="0"/>
                <a:ea typeface="ＭＳ Ｐゴシック" pitchFamily="-84" charset="-128"/>
                <a:cs typeface="ＭＳ Ｐゴシック" pitchFamily="-84" charset="-128"/>
              </a:rPr>
              <a:t>()</a:t>
            </a: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	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	returns a random number from the range [0, 1)</a:t>
            </a:r>
          </a:p>
          <a:p>
            <a:pPr marL="400050" lvl="1" indent="0">
              <a:buNone/>
            </a:pPr>
            <a:r>
              <a:rPr lang="en-US" sz="1600" dirty="0" err="1">
                <a:latin typeface="Lucida Console" panose="020B0609040504020204" pitchFamily="49" charset="0"/>
                <a:ea typeface="ＭＳ Ｐゴシック" pitchFamily="-84" charset="-128"/>
              </a:rPr>
              <a:t>random.randint</a:t>
            </a:r>
            <a:r>
              <a:rPr lang="en-US" sz="1600" dirty="0">
                <a:latin typeface="Lucida Console" panose="020B0609040504020204" pitchFamily="49" charset="0"/>
                <a:ea typeface="ＭＳ Ｐゴシック" pitchFamily="-84" charset="-128"/>
              </a:rPr>
              <a:t>(LOW, HIGH)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	returns a random int from the range [LOW, HIGH]</a:t>
            </a:r>
          </a:p>
          <a:p>
            <a:pPr marL="400050" lvl="1" indent="0">
              <a:buNone/>
            </a:pPr>
            <a:r>
              <a:rPr lang="en-US" sz="1600" dirty="0" err="1">
                <a:latin typeface="Lucida Console" panose="020B0609040504020204" pitchFamily="49" charset="0"/>
                <a:ea typeface="ＭＳ Ｐゴシック" pitchFamily="-84" charset="-128"/>
              </a:rPr>
              <a:t>random.choice</a:t>
            </a:r>
            <a:r>
              <a:rPr lang="en-US" sz="1600" dirty="0">
                <a:latin typeface="Lucida Console" panose="020B0609040504020204" pitchFamily="49" charset="0"/>
                <a:ea typeface="ＭＳ Ｐゴシック" pitchFamily="-84" charset="-128"/>
              </a:rPr>
              <a:t>(S)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		returns a random char from the string S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A99F5A9-FA40-424E-9128-A6048049177F}" type="slidenum">
              <a:rPr lang="en-US" smtClean="0">
                <a:latin typeface="Arial Narrow" pitchFamily="-84" charset="0"/>
              </a:rPr>
              <a:pPr/>
              <a:t>5</a:t>
            </a:fld>
            <a:endParaRPr lang="en-US">
              <a:latin typeface="Arial Narrow" pitchFamily="-8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265894-2AC0-7DCC-C380-1918B6454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3075542"/>
            <a:ext cx="7772400" cy="340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088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FCADF-F06B-8DE5-72CF-B330531BC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Sneak peek: for loop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148E8-234F-2C25-9403-783B8196D6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we want to try out the random functions, may want to make many calls</a:t>
            </a:r>
          </a:p>
          <a:p>
            <a:pPr lvl="1"/>
            <a:r>
              <a:rPr lang="en-US" dirty="0"/>
              <a:t>instead of copy-pasting each call, we can use a </a:t>
            </a:r>
            <a:r>
              <a:rPr lang="en-US" i="1" dirty="0"/>
              <a:t>for loop</a:t>
            </a:r>
          </a:p>
          <a:p>
            <a:pPr lvl="1"/>
            <a:endParaRPr lang="en-US" i="1" dirty="0"/>
          </a:p>
          <a:p>
            <a:pPr marL="857250" lvl="2" indent="0"/>
            <a:r>
              <a:rPr lang="en-US" sz="1800" dirty="0">
                <a:latin typeface="Lucida Console" panose="020B0609040504020204" pitchFamily="49" charset="0"/>
              </a:rPr>
              <a:t>for VAR in range(N):</a:t>
            </a:r>
          </a:p>
          <a:p>
            <a:pPr marL="857250" lvl="2" indent="0"/>
            <a:r>
              <a:rPr lang="en-US" sz="1800" dirty="0">
                <a:latin typeface="Lucida Console" panose="020B0609040504020204" pitchFamily="49" charset="0"/>
              </a:rPr>
              <a:t>	    STATEMENT(S)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729730-D2DC-18F9-B3C4-1D5CAF8B8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889491-2024-674B-B8B7-7D505A2329AE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B00372-A577-2DCF-DF4F-0800C1FEC5AE}"/>
              </a:ext>
            </a:extLst>
          </p:cNvPr>
          <p:cNvSpPr txBox="1"/>
          <p:nvPr/>
        </p:nvSpPr>
        <p:spPr>
          <a:xfrm>
            <a:off x="5568659" y="2209800"/>
            <a:ext cx="3422941" cy="70788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will execute the </a:t>
            </a:r>
            <a:r>
              <a:rPr lang="en-US" sz="2000" i="1" dirty="0">
                <a:solidFill>
                  <a:schemeClr val="tx2"/>
                </a:solidFill>
              </a:rPr>
              <a:t>indented</a:t>
            </a:r>
            <a:r>
              <a:rPr lang="en-US" sz="2000" dirty="0">
                <a:solidFill>
                  <a:schemeClr val="tx2"/>
                </a:solidFill>
              </a:rPr>
              <a:t> statement(s) N times in succession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7E9588-CC48-F5A9-BB84-7664EF017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278663"/>
            <a:ext cx="7772400" cy="33893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1963831-184C-7D68-C675-AFE91803A286}"/>
              </a:ext>
            </a:extLst>
          </p:cNvPr>
          <p:cNvSpPr txBox="1"/>
          <p:nvPr/>
        </p:nvSpPr>
        <p:spPr>
          <a:xfrm>
            <a:off x="5568659" y="4393117"/>
            <a:ext cx="3422941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BE CAREFUL: the statement(s) controlled by the loop MUST be indented</a:t>
            </a:r>
          </a:p>
        </p:txBody>
      </p:sp>
    </p:spTree>
    <p:extLst>
      <p:ext uri="{BB962C8B-B14F-4D97-AF65-F5344CB8AC3E}">
        <p14:creationId xmlns:p14="http://schemas.microsoft.com/office/powerpoint/2010/main" val="162545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73BF1-42C5-BC80-8E77-CFD9B1F1E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Looping &amp; strings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EF6AF-B58F-BAE2-5523-B944E3A8B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668" y="1295400"/>
            <a:ext cx="8702675" cy="685800"/>
          </a:xfrm>
        </p:spPr>
        <p:txBody>
          <a:bodyPr/>
          <a:lstStyle/>
          <a:p>
            <a:r>
              <a:rPr lang="en-US" dirty="0"/>
              <a:t>can combine a loop with string concatenation to build strings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4C9C29-B474-8DFF-2011-4505FAD1D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889491-2024-674B-B8B7-7D505A2329AE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773C63-1EE5-92A4-2808-D71E489B2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981200"/>
            <a:ext cx="7010400" cy="3100599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DF3B0E1-3447-0CA5-A616-0D3AB20A0F53}"/>
              </a:ext>
            </a:extLst>
          </p:cNvPr>
          <p:cNvSpPr txBox="1">
            <a:spLocks/>
          </p:cNvSpPr>
          <p:nvPr/>
        </p:nvSpPr>
        <p:spPr bwMode="auto">
          <a:xfrm>
            <a:off x="789668" y="5334000"/>
            <a:ext cx="8354333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9pPr>
          </a:lstStyle>
          <a:p>
            <a:r>
              <a:rPr lang="en-US" kern="0" dirty="0"/>
              <a:t>EXERCISE: modify the above code to generate a 3-letter sequence (using only letters). How many sequences to get an English word?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DB6EA4-8BF1-D7B6-D361-DF812EAC9CF1}"/>
              </a:ext>
            </a:extLst>
          </p:cNvPr>
          <p:cNvSpPr txBox="1"/>
          <p:nvPr/>
        </p:nvSpPr>
        <p:spPr>
          <a:xfrm>
            <a:off x="1295399" y="6310382"/>
            <a:ext cx="708660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/>
              <a:t>note: the Scrabble dictionary recognizes 1,065 3-letter words</a:t>
            </a:r>
          </a:p>
          <a:p>
            <a:r>
              <a:rPr lang="en-US" sz="1800" dirty="0"/>
              <a:t>since there are 26</a:t>
            </a:r>
            <a:r>
              <a:rPr lang="en-US" sz="1800" baseline="30000" dirty="0"/>
              <a:t>3</a:t>
            </a:r>
            <a:r>
              <a:rPr lang="en-US" sz="1800" dirty="0"/>
              <a:t> different 3-letter sequences, roughly 1/17 sequences is a word</a:t>
            </a:r>
          </a:p>
        </p:txBody>
      </p:sp>
    </p:spTree>
    <p:extLst>
      <p:ext uri="{BB962C8B-B14F-4D97-AF65-F5344CB8AC3E}">
        <p14:creationId xmlns:p14="http://schemas.microsoft.com/office/powerpoint/2010/main" val="1798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73BF1-42C5-BC80-8E77-CFD9B1F1E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Looping &amp; strings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EF6AF-B58F-BAE2-5523-B944E3A8B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668" y="1295400"/>
            <a:ext cx="8702675" cy="685800"/>
          </a:xfrm>
        </p:spPr>
        <p:txBody>
          <a:bodyPr/>
          <a:lstStyle/>
          <a:p>
            <a:r>
              <a:rPr lang="en-US" dirty="0"/>
              <a:t>can combine a loop with string concatenation to build strings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4C9C29-B474-8DFF-2011-4505FAD1D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889491-2024-674B-B8B7-7D505A2329AE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773C63-1EE5-92A4-2808-D71E489B2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981200"/>
            <a:ext cx="7010400" cy="3100599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DF3B0E1-3447-0CA5-A616-0D3AB20A0F53}"/>
              </a:ext>
            </a:extLst>
          </p:cNvPr>
          <p:cNvSpPr txBox="1">
            <a:spLocks/>
          </p:cNvSpPr>
          <p:nvPr/>
        </p:nvSpPr>
        <p:spPr bwMode="auto">
          <a:xfrm>
            <a:off x="789668" y="5334000"/>
            <a:ext cx="8354333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9pPr>
          </a:lstStyle>
          <a:p>
            <a:r>
              <a:rPr lang="en-US" kern="0" dirty="0"/>
              <a:t>EXERCISE: modify the above code to generate a 4-letter sequence (using only letters). How many sequences to get an English word?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EECDA3-180C-9889-059F-5EC3E6560CB9}"/>
              </a:ext>
            </a:extLst>
          </p:cNvPr>
          <p:cNvSpPr txBox="1"/>
          <p:nvPr/>
        </p:nvSpPr>
        <p:spPr>
          <a:xfrm>
            <a:off x="1221037" y="6287869"/>
            <a:ext cx="715912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/>
              <a:t>note: the Scrabble dictionary recognizes 3,996 4-letter words</a:t>
            </a:r>
          </a:p>
          <a:p>
            <a:r>
              <a:rPr lang="en-US" sz="1800" dirty="0"/>
              <a:t>since there are 26</a:t>
            </a:r>
            <a:r>
              <a:rPr lang="en-US" sz="1800" baseline="30000" dirty="0"/>
              <a:t>4</a:t>
            </a:r>
            <a:r>
              <a:rPr lang="en-US" sz="1800" dirty="0"/>
              <a:t> different 4-letter sequences, roughly 1/114 sequences is a word</a:t>
            </a:r>
          </a:p>
        </p:txBody>
      </p:sp>
    </p:spTree>
    <p:extLst>
      <p:ext uri="{BB962C8B-B14F-4D97-AF65-F5344CB8AC3E}">
        <p14:creationId xmlns:p14="http://schemas.microsoft.com/office/powerpoint/2010/main" val="161606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73BF1-42C5-BC80-8E77-CFD9B1F1E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Looping &amp; strings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EF6AF-B58F-BAE2-5523-B944E3A8B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668" y="1295400"/>
            <a:ext cx="8702675" cy="685800"/>
          </a:xfrm>
        </p:spPr>
        <p:txBody>
          <a:bodyPr/>
          <a:lstStyle/>
          <a:p>
            <a:r>
              <a:rPr lang="en-US" dirty="0"/>
              <a:t>can combine a loop with string concatenation to build strings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4C9C29-B474-8DFF-2011-4505FAD1D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889491-2024-674B-B8B7-7D505A2329AE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773C63-1EE5-92A4-2808-D71E489B2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981200"/>
            <a:ext cx="7010400" cy="3100599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DF3B0E1-3447-0CA5-A616-0D3AB20A0F53}"/>
              </a:ext>
            </a:extLst>
          </p:cNvPr>
          <p:cNvSpPr txBox="1">
            <a:spLocks/>
          </p:cNvSpPr>
          <p:nvPr/>
        </p:nvSpPr>
        <p:spPr bwMode="auto">
          <a:xfrm>
            <a:off x="789668" y="5334000"/>
            <a:ext cx="8354333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-111" charset="0"/>
                <a:ea typeface="ＭＳ Ｐゴシック" pitchFamily="-111" charset="-128"/>
              </a:defRPr>
            </a:lvl9pPr>
          </a:lstStyle>
          <a:p>
            <a:r>
              <a:rPr lang="en-US" kern="0" dirty="0"/>
              <a:t>EXERCISE: </a:t>
            </a:r>
            <a:r>
              <a:rPr lang="en-US" dirty="0"/>
              <a:t>now modify your code so that only the letters "</a:t>
            </a:r>
            <a:r>
              <a:rPr lang="en-US" dirty="0" err="1"/>
              <a:t>etaoinshrd</a:t>
            </a:r>
            <a:r>
              <a:rPr lang="en-US" dirty="0"/>
              <a:t>" are used. Does that drastically change the odds?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440293253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FF0033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6699FF"/>
      </a:hlink>
      <a:folHlink>
        <a:srgbClr val="B2B2B2"/>
      </a:folHlink>
    </a:clrScheme>
    <a:fontScheme name="Blank Presentatio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" pitchFamily="-11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3903</TotalTime>
  <Words>1670</Words>
  <Application>Microsoft Macintosh PowerPoint</Application>
  <PresentationFormat>Custom</PresentationFormat>
  <Paragraphs>228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 Narrow</vt:lpstr>
      <vt:lpstr>Lucida Console</vt:lpstr>
      <vt:lpstr>Lucida Sans Typewriter</vt:lpstr>
      <vt:lpstr>Times New Roman</vt:lpstr>
      <vt:lpstr>Wingdings</vt:lpstr>
      <vt:lpstr>Blank Presentation</vt:lpstr>
      <vt:lpstr>PowerPoint Presentation</vt:lpstr>
      <vt:lpstr>Built-in functions</vt:lpstr>
      <vt:lpstr>Modules</vt:lpstr>
      <vt:lpstr>Why the prefix?</vt:lpstr>
      <vt:lpstr>random module</vt:lpstr>
      <vt:lpstr>Sneak peek: for loop</vt:lpstr>
      <vt:lpstr>Looping &amp; strings</vt:lpstr>
      <vt:lpstr>Looping &amp; strings (cont.)</vt:lpstr>
      <vt:lpstr>Looping &amp; strings (cont.)</vt:lpstr>
      <vt:lpstr>Turtle graphics module</vt:lpstr>
      <vt:lpstr>Again, why the prefix?</vt:lpstr>
      <vt:lpstr>Turtle play</vt:lpstr>
      <vt:lpstr>Turtles &amp; loops</vt:lpstr>
      <vt:lpstr>Turtles &amp; variables</vt:lpstr>
      <vt:lpstr>Turtles &amp; input</vt:lpstr>
      <vt:lpstr>User-defined functions</vt:lpstr>
      <vt:lpstr>Simple functions</vt:lpstr>
      <vt:lpstr>Advantages of functions</vt:lpstr>
      <vt:lpstr>Exercise: FORCAST</vt:lpstr>
      <vt:lpstr>Functions with inputs</vt:lpstr>
      <vt:lpstr>Exercise: parameterizing FORCAST</vt:lpstr>
      <vt:lpstr>Function outputs</vt:lpstr>
      <vt:lpstr>(Optional) input/output types</vt:lpstr>
      <vt:lpstr>Exercise</vt:lpstr>
      <vt:lpstr>Metric module</vt:lpstr>
      <vt:lpstr>Modules &amp; help</vt:lpstr>
      <vt:lpstr>Another example</vt:lpstr>
      <vt:lpstr>Parameterized dice</vt:lpstr>
      <vt:lpstr>Casino module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and History</dc:title>
  <dc:creator>Dave Reed</dc:creator>
  <cp:lastModifiedBy>Reed, Dave</cp:lastModifiedBy>
  <cp:revision>91</cp:revision>
  <cp:lastPrinted>2001-08-21T21:07:44Z</cp:lastPrinted>
  <dcterms:created xsi:type="dcterms:W3CDTF">2013-08-13T20:20:27Z</dcterms:created>
  <dcterms:modified xsi:type="dcterms:W3CDTF">2023-08-27T15:20:05Z</dcterms:modified>
</cp:coreProperties>
</file>