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4" r:id="rId3"/>
    <p:sldId id="399" r:id="rId4"/>
    <p:sldId id="389" r:id="rId5"/>
    <p:sldId id="386" r:id="rId6"/>
    <p:sldId id="361" r:id="rId7"/>
    <p:sldId id="387" r:id="rId8"/>
    <p:sldId id="400" r:id="rId9"/>
    <p:sldId id="390" r:id="rId10"/>
    <p:sldId id="391" r:id="rId11"/>
    <p:sldId id="393" r:id="rId12"/>
    <p:sldId id="401" r:id="rId13"/>
    <p:sldId id="402" r:id="rId14"/>
    <p:sldId id="392" r:id="rId15"/>
    <p:sldId id="394" r:id="rId16"/>
    <p:sldId id="395" r:id="rId17"/>
    <p:sldId id="396" r:id="rId18"/>
    <p:sldId id="397" r:id="rId19"/>
    <p:sldId id="398" r:id="rId2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76"/>
    <p:restoredTop sz="50000"/>
  </p:normalViewPr>
  <p:slideViewPr>
    <p:cSldViewPr>
      <p:cViewPr varScale="1">
        <p:scale>
          <a:sx n="87" d="100"/>
          <a:sy n="87" d="100"/>
        </p:scale>
        <p:origin x="192" y="85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D7966FD-E585-2649-AC5B-E97A6653BC2B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5362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5363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8458200" cy="4191000"/>
          </a:xfrm>
          <a:noFill/>
        </p:spPr>
        <p:txBody>
          <a:bodyPr/>
          <a:lstStyle/>
          <a:p>
            <a:pPr marL="0" indent="0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Iteration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counter-driven vs. logic driven loops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for loop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loops &amp; counters, shorthand assignments</a:t>
            </a:r>
          </a:p>
          <a:p>
            <a:pPr marL="571500" lvl="2" indent="-342900">
              <a:buFont typeface="Wingdings" pitchFamily="2" charset="2"/>
              <a:buChar char="§"/>
            </a:pPr>
            <a:r>
              <a:rPr lang="en-US" dirty="0"/>
              <a:t>while loop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black-hole loops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counters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listener loop, input validation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simulations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Generating a hailstone sequence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need to be able to distinguish between even and odd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recall the remainder operator, %</a:t>
            </a:r>
          </a:p>
          <a:p>
            <a:pPr lvl="1"/>
            <a:r>
              <a:rPr lang="en-US" altLang="en-US">
                <a:ea typeface="ＭＳ Ｐゴシック" charset="-128"/>
              </a:rPr>
              <a:t>(x % y) evaluates to the remainder after dividing x by 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thus, (x % 2) evaluates to 0 if x is even, 1 if x is odd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3C97F52-78B3-D54F-9DE8-73E8294223D8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9436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modify so that it also prints the length of the sequence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4D6F73-BC63-B8A7-0480-97AB59E1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76" y="3429000"/>
            <a:ext cx="6667847" cy="2022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A5C157-6491-544E-AFA6-2CEA38245858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Beware of "black holes"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since while loops repeatedly execute as long as the loop test is true, infinite loops are possible (a.k.a. </a:t>
            </a:r>
            <a:r>
              <a:rPr lang="en-US" altLang="en-US" i="1">
                <a:ea typeface="ＭＳ Ｐゴシック" charset="-128"/>
              </a:rPr>
              <a:t>black hole</a:t>
            </a:r>
            <a:r>
              <a:rPr lang="en-US" altLang="en-US">
                <a:ea typeface="ＭＳ Ｐゴシック" charset="-128"/>
              </a:rPr>
              <a:t> loops)</a:t>
            </a:r>
          </a:p>
          <a:p>
            <a:pPr marL="0" indent="0">
              <a:lnSpc>
                <a:spcPct val="90000"/>
              </a:lnSpc>
            </a:pPr>
            <a:endParaRPr lang="en-US" altLang="en-US" sz="1400">
              <a:ea typeface="ＭＳ Ｐゴシック" charset="-12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010400" y="2247900"/>
            <a:ext cx="1752600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PROBLEM?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85800" y="4114800"/>
            <a:ext cx="8702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spcBef>
                <a:spcPct val="0"/>
              </a:spcBef>
            </a:pPr>
            <a:r>
              <a:rPr lang="en-US" altLang="en-US" dirty="0"/>
              <a:t>a necessary condition for loop termination is that some value relevant to the loop test must change inside the loop</a:t>
            </a:r>
          </a:p>
          <a:p>
            <a:pPr lvl="2"/>
            <a:r>
              <a:rPr lang="en-US" altLang="en-US" dirty="0"/>
              <a:t>in the above example, </a:t>
            </a:r>
            <a:r>
              <a:rPr lang="en-US" altLang="en-US" sz="1600" dirty="0">
                <a:latin typeface="Courier New" charset="0"/>
              </a:rPr>
              <a:t>flip </a:t>
            </a:r>
            <a:r>
              <a:rPr lang="en-US" altLang="en-US" dirty="0"/>
              <a:t>doesn't change inside the loop</a:t>
            </a:r>
          </a:p>
          <a:p>
            <a:pPr lvl="3">
              <a:buFont typeface="Wingdings" charset="2"/>
              <a:buChar char="à"/>
            </a:pPr>
            <a:r>
              <a:rPr lang="en-US" altLang="en-US" dirty="0">
                <a:latin typeface="Arial Narrow" charset="0"/>
                <a:sym typeface="Wingdings" charset="2"/>
              </a:rPr>
              <a:t>if the test succeeds once, it succeeds forever!</a:t>
            </a:r>
          </a:p>
          <a:p>
            <a:pPr lvl="2">
              <a:buFont typeface="Wingdings" charset="2"/>
              <a:buChar char="à"/>
            </a:pPr>
            <a:endParaRPr lang="en-US" altLang="en-US" sz="800" dirty="0"/>
          </a:p>
          <a:p>
            <a:pPr lvl="1"/>
            <a:r>
              <a:rPr lang="en-US" altLang="en-US" dirty="0"/>
              <a:t>is it a sufficient condition?  that is, does changing a variable from the loop test guarantee termination?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685800" y="60960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2"/>
            <a:r>
              <a:rPr lang="en-US" altLang="en-US" dirty="0"/>
              <a:t>NO – "With great power comes great responsibility."</a:t>
            </a:r>
          </a:p>
          <a:p>
            <a:pPr lvl="2"/>
            <a:endParaRPr lang="en-US" alt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B7102-3518-0562-0678-478D7FA6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247900"/>
            <a:ext cx="57785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068B-9A9A-D226-DA01-766133A1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Listener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978A-A373-82A4-B52D-EA8FDFE1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a common use of a while loop is in processing a sequence of inputs</a:t>
            </a:r>
          </a:p>
          <a:p>
            <a:pPr lvl="1"/>
            <a:r>
              <a:rPr lang="en-US" dirty="0"/>
              <a:t>loop to read in values, stop when a special value is entered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18A7F-6EC1-4D82-7879-BB2BD8B9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EE979-FFD6-B0CC-8DA4-76D66435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3009"/>
            <a:ext cx="7772400" cy="2789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4E929-F2CB-CF65-4C6C-D362D29E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05" y="2524081"/>
            <a:ext cx="7772400" cy="46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068B-9A9A-D226-DA01-766133A1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978A-A373-82A4-B52D-EA8FDFE1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a while loop can also be used to keep reading inputs until a valid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18A7F-6EC1-4D82-7879-BB2BD8B9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CE04-A160-D68A-5EBF-19EA1CF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772400" cy="43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Example: Pig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Pig is a 2-player dice game in which the players take turns rolling a die. </a:t>
            </a:r>
          </a:p>
          <a:p>
            <a:r>
              <a:rPr lang="en-US" altLang="en-US" dirty="0">
                <a:ea typeface="ＭＳ Ｐゴシック" charset="-128"/>
              </a:rPr>
              <a:t>On a given turn, a player rolls until either </a:t>
            </a:r>
          </a:p>
          <a:p>
            <a:pPr marL="681038" lvl="1" indent="-227013">
              <a:buFont typeface="Arial Narrow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he/she rolls a 1, in which case his/her turn is over and no points are awarded, or </a:t>
            </a:r>
          </a:p>
          <a:p>
            <a:pPr marL="681038" lvl="1" indent="-227013">
              <a:buFont typeface="Arial Narrow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he/she chooses to hold, in which case the sum of the rolls from that player's turn are added to his/her score. </a:t>
            </a:r>
          </a:p>
          <a:p>
            <a:r>
              <a:rPr lang="en-US" altLang="en-US" dirty="0">
                <a:ea typeface="ＭＳ Ｐゴシック" charset="-128"/>
              </a:rPr>
              <a:t>The winner of the game is the first player to reach 100 points.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for example: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SCORE = 0 to start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TURN 1: rolls 5, 2, 4, 6, holds </a:t>
            </a:r>
            <a:r>
              <a:rPr lang="en-US" altLang="en-US" dirty="0">
                <a:ea typeface="ＭＳ Ｐゴシック" charset="-128"/>
                <a:sym typeface="Wingdings" charset="2"/>
              </a:rPr>
              <a:t> SCORE += 17 </a:t>
            </a:r>
            <a:r>
              <a:rPr lang="en-US" altLang="en-US" dirty="0">
                <a:ea typeface="ＭＳ Ｐゴシック" charset="-128"/>
                <a:sym typeface="Wingdings"/>
              </a:rPr>
              <a:t></a:t>
            </a:r>
            <a:r>
              <a:rPr lang="en-US" altLang="en-US" dirty="0">
                <a:ea typeface="ＭＳ Ｐゴシック" charset="-128"/>
                <a:sym typeface="Wingdings" charset="2"/>
              </a:rPr>
              <a:t> 17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TURN 2: rolls 4, 1, done  SCORE += 0 </a:t>
            </a:r>
            <a:r>
              <a:rPr lang="en-US" altLang="en-US" dirty="0">
                <a:ea typeface="ＭＳ Ｐゴシック" charset="-128"/>
                <a:sym typeface="Wingdings"/>
              </a:rPr>
              <a:t></a:t>
            </a:r>
            <a:r>
              <a:rPr lang="en-US" altLang="en-US" dirty="0">
                <a:ea typeface="ＭＳ Ｐゴシック" charset="-128"/>
                <a:sym typeface="Wingdings" charset="2"/>
              </a:rPr>
              <a:t> 17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TURN 3: rolls 6, 2, 3, hold  SCORE += 11 </a:t>
            </a:r>
            <a:r>
              <a:rPr lang="en-US" altLang="en-US" dirty="0">
                <a:ea typeface="ＭＳ Ｐゴシック" charset="-128"/>
                <a:sym typeface="Wingdings"/>
              </a:rPr>
              <a:t></a:t>
            </a:r>
            <a:r>
              <a:rPr lang="en-US" altLang="en-US" dirty="0">
                <a:ea typeface="ＭＳ Ｐゴシック" charset="-128"/>
                <a:sym typeface="Wingdings" charset="2"/>
              </a:rPr>
              <a:t> 28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…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A79651-F74B-7444-9DD9-504958942A6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5FADE-3B57-E580-120D-9B3441F2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92834"/>
            <a:ext cx="7998086" cy="2676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we want to simulate Pig to determine the best strategy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i.e., determine the optimal cutoff such that you should keep rolling until the score for a round reaches the cutoff, then hold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i.e., what is the optimal cutoff that minimizes the expected number of turns 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	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95CA6C-0CF8-8148-BB4E-6144D59B446B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Bent Arrow 6"/>
          <p:cNvSpPr/>
          <p:nvPr/>
        </p:nvSpPr>
        <p:spPr bwMode="auto">
          <a:xfrm flipH="1">
            <a:off x="2895600" y="3733800"/>
            <a:ext cx="5181600" cy="609600"/>
          </a:xfrm>
          <a:prstGeom prst="bentArrow">
            <a:avLst>
              <a:gd name="adj1" fmla="val 10828"/>
              <a:gd name="adj2" fmla="val 23110"/>
              <a:gd name="adj3" fmla="val 25000"/>
              <a:gd name="adj4" fmla="val 43750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pitchFamily="-107" charset="0"/>
              <a:ea typeface="+mn-ea"/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867400" y="4343400"/>
            <a:ext cx="3505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why is roll set to 0 before the loop?  why not set it to </a:t>
            </a:r>
            <a:r>
              <a:rPr lang="en-US" altLang="en-US" sz="2000" dirty="0" err="1">
                <a:solidFill>
                  <a:srgbClr val="FF0000"/>
                </a:solidFill>
              </a:rPr>
              <a:t>roll_die</a:t>
            </a:r>
            <a:r>
              <a:rPr lang="en-US" altLang="en-US" sz="2000" dirty="0">
                <a:solidFill>
                  <a:srgbClr val="FF0000"/>
                </a:solidFill>
              </a:rPr>
              <a:t>(6)?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867400"/>
            <a:ext cx="8702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modify the </a:t>
            </a:r>
            <a:r>
              <a:rPr lang="en-US" sz="2000" kern="0" dirty="0" err="1">
                <a:solidFill>
                  <a:schemeClr val="accent2"/>
                </a:solidFill>
                <a:latin typeface="Lucida Console" panose="020B0609040504020204" pitchFamily="49" charset="0"/>
                <a:ea typeface="ＭＳ Ｐゴシック" pitchFamily="-107" charset="-128"/>
                <a:cs typeface="Courier New"/>
              </a:rPr>
              <a:t>pigTurn</a:t>
            </a:r>
            <a:r>
              <a:rPr lang="en-US" sz="2000" kern="0" dirty="0">
                <a:solidFill>
                  <a:schemeClr val="accent2"/>
                </a:solidFill>
                <a:latin typeface="Courier New"/>
                <a:ea typeface="ＭＳ Ｐゴシック" pitchFamily="-107" charset="-128"/>
                <a:cs typeface="Courier New"/>
              </a:rPr>
              <a:t>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function so that it returns the score for the round (as opposed to printing rolls/scores)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1D7317-4443-6846-99E8-221C7993BF2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447800"/>
            <a:ext cx="870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define a </a:t>
            </a:r>
            <a:r>
              <a:rPr lang="en-US" sz="2000" dirty="0" err="1">
                <a:solidFill>
                  <a:schemeClr val="accent2"/>
                </a:solidFill>
                <a:latin typeface="Lucida Console" panose="020B0609040504020204" pitchFamily="49" charset="0"/>
                <a:ea typeface="ＭＳ Ｐゴシック" pitchFamily="-107" charset="-128"/>
                <a:cs typeface="Courier New"/>
              </a:rPr>
              <a:t>pigGame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function that simulates a Pig game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has 1 input, the cutoff value for each turn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it repeatedly calls the </a:t>
            </a:r>
            <a:r>
              <a:rPr lang="en-US" sz="1800" kern="0" dirty="0" err="1">
                <a:latin typeface="Lucida Console" panose="020B0609040504020204" pitchFamily="49" charset="0"/>
                <a:ea typeface="ＭＳ Ｐゴシック" pitchFamily="-107" charset="-128"/>
                <a:cs typeface="Courier New"/>
              </a:rPr>
              <a:t>pigTurn</a:t>
            </a:r>
            <a:r>
              <a:rPr lang="en-US" sz="1800" kern="0" dirty="0">
                <a:latin typeface="Courier New"/>
                <a:ea typeface="ＭＳ Ｐゴシック" pitchFamily="-107" charset="-128"/>
                <a:cs typeface="Courier New"/>
              </a:rPr>
              <a:t>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function, totaling up the score for each turn (and displaying the turn # and updated score)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it stops when the score total reaches 100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19F91-99E7-4A4B-7817-A55B437B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54" y="3504682"/>
            <a:ext cx="1739900" cy="318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A6226-59FC-8786-6EF9-A863B240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3504682"/>
            <a:ext cx="1625600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48E0A-C835-3B24-DDA3-FA48721A0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346" y="3504682"/>
            <a:ext cx="17780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6F3A7BB-2A9C-394A-9727-F4AB2BAC806A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447800"/>
            <a:ext cx="870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what can we conclude from running several experiments?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Simulation 1: a cutoff of 15 yields a game of 18 turns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Simulation 2: a cutoff of 20 yields a game of 7 turns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can we conclude that a cutoff of 20 is </a:t>
            </a: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better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than a cutoff of 15?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3810000"/>
            <a:ext cx="8702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because of the randomness of the die, there can be wide variability in the simulations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note: a single roll of a die is unpredictable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however: given a </a:t>
            </a: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large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number of die rolls, the distribution of the rolls can be predicted (since each die face is equally likely, each should appear ~ 1/6 of time)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Law of Large Numbers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states that as the number of repetitions increases to ∞, the percentages should get closer and closer to the expected values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257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in order to draw reasonable conclusions, will need to perform many experiments and average the results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EXERCISE: modify the </a:t>
            </a:r>
            <a:r>
              <a:rPr lang="en-US" altLang="en-US" sz="2000" dirty="0" err="1">
                <a:latin typeface="Lucida Console" panose="020B0609040504020204" pitchFamily="49" charset="0"/>
              </a:rPr>
              <a:t>pigGame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 so that it returns the number of turns (as opposed to printing turns/scores)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EXERCISE: define a </a:t>
            </a:r>
            <a:r>
              <a:rPr lang="en-US" altLang="en-US" sz="2000" dirty="0" err="1">
                <a:latin typeface="Lucida Console" panose="020B0609040504020204" pitchFamily="49" charset="0"/>
              </a:rPr>
              <a:t>pigStats</a:t>
            </a:r>
            <a:r>
              <a:rPr lang="en-US" altLang="en-US" dirty="0">
                <a:ea typeface="ＭＳ Ｐゴシック" charset="-128"/>
              </a:rPr>
              <a:t> function that simulates numerous games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has 2 inputs, the number of games and the cutoff value for each turn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it repeatedly calls the 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</a:rPr>
              <a:t>pigGame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 the specified number of times, totaling up the number of turns for each game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it returns the average number of turns over all the games</a:t>
            </a:r>
          </a:p>
          <a:p>
            <a:pPr marL="800100" lvl="1" indent="-342900"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QUESTION: what is the optimal cutoff that minimizes the number of turns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how many games do you need to simulate in order to be confident in your answer?</a:t>
            </a:r>
          </a:p>
          <a:p>
            <a:endParaRPr lang="en-US" altLang="en-US" dirty="0">
              <a:ea typeface="ＭＳ Ｐゴシック" charset="-128"/>
            </a:endParaRPr>
          </a:p>
          <a:p>
            <a:pPr marL="800100" lvl="1" indent="-342900"/>
            <a:endParaRPr lang="en-US" altLang="en-US" dirty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3ED4C3-9D0F-2C49-89FA-D789F308450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Control summary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if statements provide for conditional execution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make choices in the code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is based on a Boolean (True/False) test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1-way: if (with no else) 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2-way: if-else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multi-way: if-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-…-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-else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for loops provide for counter-driven repetition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repeat a task a set number of times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utilizes the range function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while loops provide for conditional repetition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repeat a task but you don't know how many times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is based on a Boolean (True/False) test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 long as test continues to be True, the indented code will be executed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beware of infinite (black hole) loops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72DE88E-C099-FA43-B8E8-DFE9D3A6D08D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Iteration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2766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an if statement provides for conditional execution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make a choice between alternatives, choose which (if any to execute)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if we want to repeatedly execute a block of code, need a loop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loops can be counter-driven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e.g., roll a die 10 times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loops can be condition-driven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e.g., roll dice until doubles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8FDE06-5E64-EA44-84E6-9A5E7FA8BB9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724400"/>
            <a:ext cx="8702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we already saw a simple for loop for counter-driven iteration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kern="0" dirty="0">
              <a:solidFill>
                <a:schemeClr val="accent2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800" kern="0" dirty="0">
                <a:latin typeface="Lucida Console" panose="020B0609040504020204" pitchFamily="49" charset="0"/>
                <a:ea typeface="ＭＳ Ｐゴシック" pitchFamily="-107" charset="-128"/>
                <a:cs typeface="Courier New"/>
              </a:rPr>
              <a:t>for VAR in range(NUM_REPS):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800" kern="0" dirty="0">
                <a:latin typeface="Lucida Console" panose="020B0609040504020204" pitchFamily="49" charset="0"/>
                <a:ea typeface="ＭＳ Ｐゴシック" pitchFamily="-107" charset="-128"/>
                <a:cs typeface="Courier New"/>
              </a:rPr>
              <a:t>	STATEMENTS_TO_BE_REPEATED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Simple for loops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suppose we wanted to simulate a set number of dice rolls &amp; display them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8FDE06-5E64-EA44-84E6-9A5E7FA8BB9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191000"/>
            <a:ext cx="8702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to make it more readable, can add more text to the display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C1689-002F-0BE2-C7EB-CC899452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53" y="1905000"/>
            <a:ext cx="7008767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D7CB6-F588-51BD-6F95-8BBA401C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59" y="2120901"/>
            <a:ext cx="1676400" cy="189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FDDB5-4D5E-5C70-A553-2988FA037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53" y="4876800"/>
            <a:ext cx="7061589" cy="1088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B10D2-70C1-0422-C73C-A77924884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459" y="5062326"/>
            <a:ext cx="1625600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1EA9E-AF58-18BE-DC36-CE717E8948DA}"/>
              </a:ext>
            </a:extLst>
          </p:cNvPr>
          <p:cNvSpPr txBox="1"/>
          <p:nvPr/>
        </p:nvSpPr>
        <p:spPr>
          <a:xfrm>
            <a:off x="1532753" y="6305490"/>
            <a:ext cx="547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QUESTION: what if we wanted the roll #s to start at 1?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32D35-1382-4FE2-0A19-96DEF6CDF789}"/>
              </a:ext>
            </a:extLst>
          </p:cNvPr>
          <p:cNvSpPr txBox="1"/>
          <p:nvPr/>
        </p:nvSpPr>
        <p:spPr>
          <a:xfrm>
            <a:off x="1532753" y="6708745"/>
            <a:ext cx="547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QUESTION: what if we didn’t want a space before :</a:t>
            </a:r>
          </a:p>
        </p:txBody>
      </p:sp>
    </p:spTree>
    <p:extLst>
      <p:ext uri="{BB962C8B-B14F-4D97-AF65-F5344CB8AC3E}">
        <p14:creationId xmlns:p14="http://schemas.microsoft.com/office/powerpoint/2010/main" val="175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sum the dice rolls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84F928-C542-9D42-8FFF-768316B494E6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suppose we wanted to define a function to sum up dice rolls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need to initialize a variable to keep track of the sum (starting at 0)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inside the loop, add each roll to the sum variable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done with the loop, display the sum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149850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QUESTION: what modifications would be needed to return the average?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F4F14-3E33-65B3-100F-DEC459C4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82" y="3130550"/>
            <a:ext cx="8028709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Loops &amp; counters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82000" cy="1981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for loops can be combined with if statements</a:t>
            </a:r>
          </a:p>
          <a:p>
            <a:pPr lvl="1"/>
            <a:r>
              <a:rPr lang="en-US" altLang="en-US">
                <a:ea typeface="ＭＳ Ｐゴシック" charset="-128"/>
              </a:rPr>
              <a:t>common pattern: perform multiple repetitions and count the number of times some event occurs</a:t>
            </a:r>
          </a:p>
          <a:p>
            <a:pPr lvl="1"/>
            <a:r>
              <a:rPr lang="en-US" altLang="en-US">
                <a:ea typeface="ＭＳ Ｐゴシック" charset="-128"/>
              </a:rPr>
              <a:t>e.g., flip a coin and count the number of heads</a:t>
            </a:r>
          </a:p>
          <a:p>
            <a:pPr lvl="1"/>
            <a:r>
              <a:rPr lang="en-US" altLang="en-US">
                <a:ea typeface="ＭＳ Ｐゴシック" charset="-128"/>
              </a:rPr>
              <a:t>e.g., roll dice and count the number of doubles</a:t>
            </a:r>
          </a:p>
          <a:p>
            <a:pPr lvl="1"/>
            <a:r>
              <a:rPr lang="en-US" altLang="en-US">
                <a:ea typeface="ＭＳ Ｐゴシック" charset="-128"/>
              </a:rPr>
              <a:t>e.g., traverse an employee database and find all employees making &gt; $100K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0CF5CE-0907-F440-BDAC-09A2952346C4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35C31-C362-200A-B6BD-F2C48FC7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31" y="3352800"/>
            <a:ext cx="7636338" cy="1726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E6710-BA76-E816-6DC3-8D934642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31" y="5199981"/>
            <a:ext cx="7636338" cy="1858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9A0973-A24A-E549-9769-ECCADC477107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Shorthand assignments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702675" cy="1219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variable that is used to keep track of how many times some event occurs is known as a </a:t>
            </a:r>
            <a:r>
              <a:rPr lang="en-US" altLang="en-US" i="1">
                <a:ea typeface="ＭＳ Ｐゴシック" charset="-128"/>
              </a:rPr>
              <a:t>counter</a:t>
            </a:r>
          </a:p>
          <a:p>
            <a:pPr lvl="1"/>
            <a:r>
              <a:rPr lang="en-US" altLang="en-US">
                <a:ea typeface="ＭＳ Ｐゴシック" charset="-128"/>
              </a:rPr>
              <a:t>a counter must be initialized to 0, then incremented each time the event occurs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05400" y="2743200"/>
            <a:ext cx="4206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17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shorthand notation</a:t>
            </a: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+= 1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+ 1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700">
              <a:latin typeface="Courier New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-= 1</a:t>
            </a:r>
            <a:r>
              <a:rPr lang="en-US" altLang="en-US" sz="160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600">
                <a:solidFill>
                  <a:schemeClr val="tx2"/>
                </a:solidFill>
                <a:latin typeface="Courier New" charset="0"/>
              </a:rPr>
              <a:t>	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= number - 1</a:t>
            </a:r>
            <a:endParaRPr lang="en-US" altLang="en-US"/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other shorthand assignments can be used for updating variables</a:t>
            </a:r>
          </a:p>
          <a:p>
            <a:endParaRPr lang="en-US" altLang="en-US" sz="800"/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+= 5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+ 5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 altLang="en-US" sz="700">
              <a:solidFill>
                <a:schemeClr val="accent2"/>
              </a:solidFill>
              <a:latin typeface="Courier New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*= 2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* 2</a:t>
            </a:r>
            <a:r>
              <a:rPr lang="en-US" altLang="en-US" sz="1400">
                <a:solidFill>
                  <a:schemeClr val="accent2"/>
                </a:solidFill>
                <a:latin typeface="Courier New" charset="0"/>
              </a:rPr>
              <a:t>	</a:t>
            </a:r>
            <a:endParaRPr lang="en-US" altLang="en-US" sz="1400">
              <a:solidFill>
                <a:schemeClr val="tx2"/>
              </a:solidFill>
              <a:latin typeface="Courier New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1092D-E3C4-B0C4-3D0E-DB36F128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68"/>
          <a:stretch/>
        </p:blipFill>
        <p:spPr>
          <a:xfrm>
            <a:off x="715298" y="2899919"/>
            <a:ext cx="3810000" cy="1613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31FE8-33AA-45C0-6834-FC6ADFD3D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68"/>
          <a:stretch/>
        </p:blipFill>
        <p:spPr>
          <a:xfrm>
            <a:off x="715298" y="4724400"/>
            <a:ext cx="3810000" cy="1802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While loops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other type of repetition in Python is the </a:t>
            </a:r>
            <a:r>
              <a:rPr lang="en-US" altLang="en-US" i="1" dirty="0">
                <a:ea typeface="ＭＳ Ｐゴシック" charset="-128"/>
              </a:rPr>
              <a:t>condition-driven </a:t>
            </a:r>
            <a:r>
              <a:rPr lang="en-US" altLang="en-US" dirty="0">
                <a:ea typeface="ＭＳ Ｐゴシック" charset="-128"/>
              </a:rPr>
              <a:t>while loop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similar to an if statement, it is controlled by a Boolean test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unlike an if, a while loop </a:t>
            </a:r>
            <a:r>
              <a:rPr lang="en-US" altLang="en-US" i="1" dirty="0">
                <a:ea typeface="ＭＳ Ｐゴシック" charset="-128"/>
              </a:rPr>
              <a:t>repeatedly </a:t>
            </a:r>
            <a:r>
              <a:rPr lang="en-US" altLang="en-US" dirty="0">
                <a:ea typeface="ＭＳ Ｐゴシック" charset="-128"/>
              </a:rPr>
              <a:t>executes its block of code as long as the test is true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while </a:t>
            </a:r>
            <a:r>
              <a:rPr lang="en-US" altLang="en-US" sz="1800" dirty="0">
                <a:solidFill>
                  <a:schemeClr val="tx2"/>
                </a:solidFill>
                <a:latin typeface="Lucida Console" panose="020B0609040504020204" pitchFamily="49" charset="0"/>
                <a:ea typeface="ＭＳ Ｐゴシック" charset="-128"/>
              </a:rPr>
              <a:t>TEST_CONDITION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:</a:t>
            </a:r>
          </a:p>
          <a:p>
            <a:pPr lvl="1"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	</a:t>
            </a:r>
            <a:r>
              <a:rPr lang="en-US" altLang="en-US" sz="1800" dirty="0">
                <a:solidFill>
                  <a:srgbClr val="FF0033"/>
                </a:solidFill>
                <a:latin typeface="Lucida Console" panose="020B0609040504020204" pitchFamily="49" charset="0"/>
                <a:ea typeface="ＭＳ Ｐゴシック" charset="-128"/>
              </a:rPr>
              <a:t>STATEMENTS_TO EXECUTE_AS_LONG_AS_TEST_IS_TRUE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B91F06-8329-644F-8766-7609D2DC364D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3" y="3802808"/>
            <a:ext cx="2960809" cy="111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3" y="5168900"/>
            <a:ext cx="2933700" cy="154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FF18EA-6C97-2FB4-B5C2-6FF95EC5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48073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FEBD8-7B50-98ED-ABCA-326894C1E6BE}"/>
              </a:ext>
            </a:extLst>
          </p:cNvPr>
          <p:cNvSpPr txBox="1"/>
          <p:nvPr/>
        </p:nvSpPr>
        <p:spPr>
          <a:xfrm>
            <a:off x="4188542" y="80968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6F9E-9167-27A1-C580-4AD59EFC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summing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3F135-2A09-13A2-4A87-AD56B68A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54174-018D-D95D-CE59-AA3F71BA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772400" cy="4485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2DAC8-8BC4-D440-8E9B-78242F151D25}"/>
              </a:ext>
            </a:extLst>
          </p:cNvPr>
          <p:cNvSpPr txBox="1"/>
          <p:nvPr/>
        </p:nvSpPr>
        <p:spPr>
          <a:xfrm>
            <a:off x="914400" y="6019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wanted to sum the integers in a range low…high</a:t>
            </a:r>
          </a:p>
          <a:p>
            <a:pPr lvl="1"/>
            <a:r>
              <a:rPr lang="en-US" dirty="0"/>
              <a:t>e.g., </a:t>
            </a:r>
            <a:r>
              <a:rPr lang="en-US" sz="2000" dirty="0" err="1">
                <a:latin typeface="Lucida Console" panose="020B0609040504020204" pitchFamily="49" charset="0"/>
              </a:rPr>
              <a:t>sumBetween</a:t>
            </a:r>
            <a:r>
              <a:rPr lang="en-US" sz="2000" dirty="0">
                <a:latin typeface="Lucida Console" panose="020B0609040504020204" pitchFamily="49" charset="0"/>
              </a:rPr>
              <a:t>(3, 6) </a:t>
            </a:r>
            <a:r>
              <a:rPr lang="en-US" sz="2000" dirty="0">
                <a:latin typeface="Lucida Console" panose="020B0609040504020204" pitchFamily="49" charset="0"/>
                <a:sym typeface="Wingdings" pitchFamily="2" charset="2"/>
              </a:rPr>
              <a:t> 3+4+5+6  18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6F940-4BA8-3815-4C43-BFB9F8E3BD06}"/>
              </a:ext>
            </a:extLst>
          </p:cNvPr>
          <p:cNvSpPr txBox="1"/>
          <p:nvPr/>
        </p:nvSpPr>
        <p:spPr>
          <a:xfrm>
            <a:off x="6274642" y="2527636"/>
            <a:ext cx="2057400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 Chapter 6.2, use the </a:t>
            </a:r>
            <a:r>
              <a:rPr lang="en-US" sz="2000" dirty="0" err="1">
                <a:solidFill>
                  <a:schemeClr val="tx2"/>
                </a:solidFill>
              </a:rPr>
              <a:t>CodeLab</a:t>
            </a:r>
            <a:r>
              <a:rPr lang="en-US" sz="2000" dirty="0">
                <a:solidFill>
                  <a:schemeClr val="tx2"/>
                </a:solidFill>
              </a:rPr>
              <a:t> to trace this code</a:t>
            </a:r>
          </a:p>
        </p:txBody>
      </p:sp>
    </p:spTree>
    <p:extLst>
      <p:ext uri="{BB962C8B-B14F-4D97-AF65-F5344CB8AC3E}">
        <p14:creationId xmlns:p14="http://schemas.microsoft.com/office/powerpoint/2010/main" val="9281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Example: hailstone sequence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interesting problem from mathematics</a:t>
            </a:r>
          </a:p>
          <a:p>
            <a:pPr lvl="1"/>
            <a:r>
              <a:rPr lang="en-US" altLang="en-US">
                <a:ea typeface="ＭＳ Ｐゴシック" charset="-128"/>
              </a:rPr>
              <a:t>start a sequence with some positive integer N</a:t>
            </a:r>
          </a:p>
          <a:p>
            <a:pPr lvl="1"/>
            <a:r>
              <a:rPr lang="en-US" altLang="en-US">
                <a:ea typeface="ＭＳ Ｐゴシック" charset="-128"/>
              </a:rPr>
              <a:t>if that number is even, the next number in the sequence is N/2;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if that number is odd, the next number in the sequence is 3N+1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5 </a:t>
            </a:r>
            <a:r>
              <a:rPr lang="en-US" altLang="en-US">
                <a:ea typeface="ＭＳ Ｐゴシック" charset="-128"/>
                <a:sym typeface="Wingdings" charset="2"/>
              </a:rPr>
              <a:t> 16  8  4  2  1  4  2  1  …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15  46  23  70  35  106  53  160  80  40  20  10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								     </a:t>
            </a:r>
            <a:r>
              <a:rPr lang="en-US" altLang="en-US">
                <a:latin typeface="Wingdings" charset="2"/>
                <a:ea typeface="ＭＳ Ｐゴシック" charset="-128"/>
                <a:sym typeface="Wingdings" charset="2"/>
              </a:rPr>
              <a:t></a:t>
            </a:r>
            <a:r>
              <a:rPr lang="en-US" altLang="en-US">
                <a:ea typeface="ＭＳ Ｐゴシック" charset="-128"/>
                <a:sym typeface="Wingdings" charset="2"/>
              </a:rPr>
              <a:t>	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                                                                  …  1  2  4  8  16  5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r>
              <a:rPr lang="en-US" altLang="en-US">
                <a:ea typeface="ＭＳ Ｐゴシック" charset="-128"/>
                <a:sym typeface="Wingdings" charset="2"/>
              </a:rPr>
              <a:t>it has been conjectured that no matter what number you start with, you will end up stuck in the 4-2-1 loop</a:t>
            </a:r>
          </a:p>
          <a:p>
            <a:pPr lvl="1"/>
            <a:r>
              <a:rPr lang="en-US" altLang="en-US">
                <a:ea typeface="ＭＳ Ｐゴシック" charset="-128"/>
              </a:rPr>
              <a:t>has been shown for all values &lt;= 20 × 2</a:t>
            </a:r>
            <a:r>
              <a:rPr lang="en-US" altLang="en-US" baseline="30000">
                <a:ea typeface="ＭＳ Ｐゴシック" charset="-128"/>
              </a:rPr>
              <a:t>58</a:t>
            </a:r>
            <a:r>
              <a:rPr lang="en-US" altLang="en-US">
                <a:ea typeface="ＭＳ Ｐゴシック" charset="-128"/>
              </a:rPr>
              <a:t> ≈ 5.764 × 10</a:t>
            </a:r>
            <a:r>
              <a:rPr lang="en-US" altLang="en-US" baseline="30000">
                <a:ea typeface="ＭＳ Ｐゴシック" charset="-128"/>
              </a:rPr>
              <a:t>18</a:t>
            </a:r>
          </a:p>
          <a:p>
            <a:pPr lvl="1"/>
            <a:r>
              <a:rPr lang="en-US" altLang="en-US">
                <a:ea typeface="ＭＳ Ｐゴシック" charset="-128"/>
              </a:rPr>
              <a:t>but has not been proven to hold in general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F0412F-4C28-0440-9116-944A58B341D1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3482</TotalTime>
  <Words>1639</Words>
  <Application>Microsoft Macintosh PowerPoint</Application>
  <PresentationFormat>Custom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Courier New</vt:lpstr>
      <vt:lpstr>Lucida Console</vt:lpstr>
      <vt:lpstr>Times New Roman</vt:lpstr>
      <vt:lpstr>Wingdings</vt:lpstr>
      <vt:lpstr>Blank Presentation</vt:lpstr>
      <vt:lpstr>PowerPoint Presentation</vt:lpstr>
      <vt:lpstr>Iteration</vt:lpstr>
      <vt:lpstr>Simple for loops</vt:lpstr>
      <vt:lpstr>Exercise: sum the dice rolls</vt:lpstr>
      <vt:lpstr>Loops &amp; counters</vt:lpstr>
      <vt:lpstr>Shorthand assignments</vt:lpstr>
      <vt:lpstr>While loops</vt:lpstr>
      <vt:lpstr>Example: summing numbers</vt:lpstr>
      <vt:lpstr>Example: hailstone sequence</vt:lpstr>
      <vt:lpstr>Generating a hailstone sequence</vt:lpstr>
      <vt:lpstr>Beware of "black holes"</vt:lpstr>
      <vt:lpstr>Listener loop</vt:lpstr>
      <vt:lpstr>Input validation</vt:lpstr>
      <vt:lpstr>Example: Pig</vt:lpstr>
      <vt:lpstr>Pig simulation</vt:lpstr>
      <vt:lpstr>Pig simulation (cont.)</vt:lpstr>
      <vt:lpstr>Pig simulation (cont.)</vt:lpstr>
      <vt:lpstr>Pig simulation (cont.)</vt:lpstr>
      <vt:lpstr>Control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88</cp:revision>
  <cp:lastPrinted>2001-08-21T21:07:44Z</cp:lastPrinted>
  <dcterms:created xsi:type="dcterms:W3CDTF">2013-08-13T20:20:27Z</dcterms:created>
  <dcterms:modified xsi:type="dcterms:W3CDTF">2023-08-04T19:37:42Z</dcterms:modified>
</cp:coreProperties>
</file>