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91" r:id="rId2"/>
    <p:sldId id="454" r:id="rId3"/>
    <p:sldId id="478" r:id="rId4"/>
    <p:sldId id="479" r:id="rId5"/>
    <p:sldId id="480" r:id="rId6"/>
    <p:sldId id="481" r:id="rId7"/>
    <p:sldId id="482" r:id="rId8"/>
    <p:sldId id="495" r:id="rId9"/>
    <p:sldId id="512" r:id="rId10"/>
    <p:sldId id="511" r:id="rId11"/>
    <p:sldId id="513" r:id="rId12"/>
    <p:sldId id="514" r:id="rId13"/>
    <p:sldId id="508" r:id="rId14"/>
    <p:sldId id="496" r:id="rId15"/>
    <p:sldId id="498" r:id="rId16"/>
    <p:sldId id="499" r:id="rId17"/>
    <p:sldId id="500" r:id="rId18"/>
    <p:sldId id="501" r:id="rId19"/>
    <p:sldId id="509" r:id="rId20"/>
    <p:sldId id="502" r:id="rId21"/>
    <p:sldId id="503" r:id="rId22"/>
    <p:sldId id="504" r:id="rId23"/>
    <p:sldId id="505" r:id="rId24"/>
    <p:sldId id="506" r:id="rId25"/>
    <p:sldId id="507" r:id="rId26"/>
    <p:sldId id="515" r:id="rId27"/>
    <p:sldId id="516" r:id="rId28"/>
    <p:sldId id="517" r:id="rId29"/>
    <p:sldId id="518" r:id="rId30"/>
    <p:sldId id="519" r:id="rId31"/>
    <p:sldId id="520" r:id="rId32"/>
    <p:sldId id="521" r:id="rId33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53"/>
    <p:restoredTop sz="50000"/>
  </p:normalViewPr>
  <p:slideViewPr>
    <p:cSldViewPr>
      <p:cViewPr varScale="1">
        <p:scale>
          <a:sx n="103" d="100"/>
          <a:sy n="103" d="100"/>
        </p:scale>
        <p:origin x="168" y="47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dingba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79E39E0-C37A-BD4E-9482-FAC354754A60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971800"/>
            <a:ext cx="7772400" cy="3657600"/>
          </a:xfrm>
        </p:spPr>
        <p:txBody>
          <a:bodyPr/>
          <a:lstStyle/>
          <a:p>
            <a:pPr marL="0" indent="0"/>
            <a:r>
              <a:rPr lang="en-US" altLang="en-US" dirty="0"/>
              <a:t>Lists</a:t>
            </a:r>
          </a:p>
          <a:p>
            <a:pPr lvl="1"/>
            <a:r>
              <a:rPr lang="en-US" altLang="en-US" dirty="0"/>
              <a:t>lists as sequences</a:t>
            </a:r>
          </a:p>
          <a:p>
            <a:pPr marL="914400" lvl="2" indent="0"/>
            <a:r>
              <a:rPr lang="en-US" altLang="en-US" dirty="0"/>
              <a:t>+, *, </a:t>
            </a:r>
            <a:r>
              <a:rPr lang="en-US" altLang="en-US" dirty="0" err="1"/>
              <a:t>len</a:t>
            </a:r>
            <a:r>
              <a:rPr lang="en-US" altLang="en-US" dirty="0"/>
              <a:t>, indexing, slicing, for-in, in</a:t>
            </a:r>
          </a:p>
          <a:p>
            <a:pPr lvl="1"/>
            <a:r>
              <a:rPr lang="en-US" altLang="en-US" dirty="0"/>
              <a:t>from strings to lists</a:t>
            </a:r>
          </a:p>
          <a:p>
            <a:pPr lvl="2"/>
            <a:r>
              <a:rPr lang="en-US" altLang="en-US" dirty="0"/>
              <a:t>literary fingerprints (HW5)</a:t>
            </a:r>
          </a:p>
          <a:p>
            <a:pPr lvl="1"/>
            <a:r>
              <a:rPr lang="en-US" altLang="en-US" dirty="0"/>
              <a:t>lists of counters</a:t>
            </a:r>
          </a:p>
          <a:p>
            <a:pPr lvl="2"/>
            <a:r>
              <a:rPr lang="en-US" altLang="en-US" dirty="0"/>
              <a:t>dice stats, letter frequencies</a:t>
            </a:r>
          </a:p>
          <a:p>
            <a:pPr lvl="1"/>
            <a:r>
              <a:rPr lang="en-US" altLang="en-US" dirty="0"/>
              <a:t>list methods</a:t>
            </a:r>
          </a:p>
          <a:p>
            <a:pPr marL="914400" lvl="2" indent="0"/>
            <a:r>
              <a:rPr lang="en-US" altLang="en-US" dirty="0"/>
              <a:t>index, count, append, insert, remove, sort, reverse</a:t>
            </a:r>
          </a:p>
          <a:p>
            <a:pPr marL="750888" lvl="1" indent="-282575"/>
            <a:r>
              <a:rPr lang="en-US" altLang="en-US" dirty="0"/>
              <a:t>mutable vs. immutable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using split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2F3C90-9BF8-5D48-A16E-BBD842450FD1}" type="slidenum">
              <a:rPr lang="en-US" altLang="en-US" sz="1400">
                <a:solidFill>
                  <a:srgbClr val="FF0033"/>
                </a:solidFill>
              </a:rPr>
              <a:pPr/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65262"/>
            <a:ext cx="4178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A329B-7E93-3146-973D-FF18C3803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276600"/>
            <a:ext cx="2908300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03F4D-EF55-B7AC-A2D8-89F398DCDFAA}"/>
              </a:ext>
            </a:extLst>
          </p:cNvPr>
          <p:cNvSpPr txBox="1"/>
          <p:nvPr/>
        </p:nvSpPr>
        <p:spPr>
          <a:xfrm>
            <a:off x="5715000" y="1542087"/>
            <a:ext cx="2278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recall:  </a:t>
            </a:r>
          </a:p>
          <a:p>
            <a:r>
              <a:rPr lang="en-US" sz="2000" dirty="0">
                <a:solidFill>
                  <a:srgbClr val="FF0000"/>
                </a:solidFill>
                <a:latin typeface="Lucida Console" panose="020B0609040504020204" pitchFamily="49" charset="0"/>
              </a:rPr>
              <a:t>    X += Y  </a:t>
            </a:r>
          </a:p>
          <a:p>
            <a:r>
              <a:rPr lang="en-US" dirty="0">
                <a:solidFill>
                  <a:srgbClr val="FF0000"/>
                </a:solidFill>
              </a:rPr>
              <a:t>is the same as:  </a:t>
            </a:r>
          </a:p>
          <a:p>
            <a:r>
              <a:rPr lang="en-US" sz="2000" dirty="0">
                <a:solidFill>
                  <a:srgbClr val="FF0000"/>
                </a:solidFill>
                <a:latin typeface="Lucida Console" panose="020B0609040504020204" pitchFamily="49" charset="0"/>
              </a:rPr>
              <a:t>    X = X + 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3B921-5ED1-75E8-A86C-462ED06A1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84" y="5006637"/>
            <a:ext cx="6539041" cy="1750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7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E997-9EE7-341C-49AB-B7320A04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one line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68B1-D3D3-DE66-FFBA-A9C538D8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a file using </a:t>
            </a:r>
            <a:r>
              <a:rPr lang="en-US" sz="2000" dirty="0">
                <a:latin typeface="Lucida Console" panose="020B0609040504020204" pitchFamily="49" charset="0"/>
              </a:rPr>
              <a:t>read() </a:t>
            </a:r>
            <a:r>
              <a:rPr lang="en-US" dirty="0"/>
              <a:t>or </a:t>
            </a:r>
            <a:r>
              <a:rPr lang="en-US" sz="2000" dirty="0" err="1">
                <a:latin typeface="Lucida Console" panose="020B0609040504020204" pitchFamily="49" charset="0"/>
              </a:rPr>
              <a:t>readlines</a:t>
            </a:r>
            <a:r>
              <a:rPr lang="en-US" sz="2000" dirty="0">
                <a:latin typeface="Lucida Console" panose="020B0609040504020204" pitchFamily="49" charset="0"/>
              </a:rPr>
              <a:t>() </a:t>
            </a:r>
            <a:r>
              <a:rPr lang="en-US" dirty="0"/>
              <a:t>has a drawback</a:t>
            </a:r>
          </a:p>
          <a:p>
            <a:pPr lvl="1"/>
            <a:r>
              <a:rPr lang="en-US" dirty="0"/>
              <a:t>the entire contents of the file is read in and stored</a:t>
            </a:r>
          </a:p>
          <a:p>
            <a:pPr lvl="1"/>
            <a:r>
              <a:rPr lang="en-US" dirty="0"/>
              <a:t>for very large files, this is wasteful (and may even exceed memory limits)</a:t>
            </a:r>
          </a:p>
          <a:p>
            <a:pPr lvl="1"/>
            <a:endParaRPr lang="en-US" dirty="0"/>
          </a:p>
          <a:p>
            <a:r>
              <a:rPr lang="en-US" dirty="0"/>
              <a:t>alternatively, can use a for-in loop to read from a file</a:t>
            </a:r>
          </a:p>
          <a:p>
            <a:pPr lvl="1"/>
            <a:r>
              <a:rPr lang="en-US" dirty="0"/>
              <a:t>each pass through the loop, the variable is the next line from the file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1208088" lvl="1" indent="0">
              <a:buNone/>
            </a:pPr>
            <a:r>
              <a:rPr lang="en-US" sz="1600" dirty="0" err="1">
                <a:latin typeface="Lucida Console" panose="020B0609040504020204" pitchFamily="49" charset="0"/>
              </a:rPr>
              <a:t>infile</a:t>
            </a:r>
            <a:r>
              <a:rPr lang="en-US" sz="1600" dirty="0">
                <a:latin typeface="Lucida Console" panose="020B0609040504020204" pitchFamily="49" charset="0"/>
              </a:rPr>
              <a:t> = open(filename, "r")</a:t>
            </a:r>
          </a:p>
          <a:p>
            <a:pPr marL="1208088" lvl="1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for line in </a:t>
            </a:r>
            <a:r>
              <a:rPr lang="en-US" sz="1600" dirty="0" err="1">
                <a:latin typeface="Lucida Console" panose="020B0609040504020204" pitchFamily="49" charset="0"/>
              </a:rPr>
              <a:t>infile</a:t>
            </a:r>
            <a:r>
              <a:rPr lang="en-US" sz="1600" dirty="0">
                <a:latin typeface="Lucida Console" panose="020B0609040504020204" pitchFamily="49" charset="0"/>
              </a:rPr>
              <a:t>:</a:t>
            </a:r>
          </a:p>
          <a:p>
            <a:pPr marL="1208088" lvl="1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    # PROCESS THE LINE </a:t>
            </a:r>
          </a:p>
          <a:p>
            <a:pPr marL="1208088" lvl="1" indent="0">
              <a:buNone/>
            </a:pPr>
            <a:r>
              <a:rPr lang="en-US" sz="1600" dirty="0" err="1">
                <a:latin typeface="Lucida Console" panose="020B0609040504020204" pitchFamily="49" charset="0"/>
              </a:rPr>
              <a:t>infile.close</a:t>
            </a:r>
            <a:r>
              <a:rPr lang="en-US" sz="16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lvl="1"/>
            <a:r>
              <a:rPr lang="en-US" dirty="0"/>
              <a:t>note: only one line is stored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D3A30-3F6C-382C-665B-F4EFE8DF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D40B-0243-22A9-CD88-08A4FFDA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FEAC6-E4BC-229E-4D4A-24BE079E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6BAEA-CE4D-22B4-D7FE-FB866B60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772400" cy="2502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78840-57C4-6A9C-B6C1-97BF07C7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76572"/>
            <a:ext cx="7772400" cy="2510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23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F5199-7294-A899-0D2A-8DA1E4A7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287048"/>
            <a:ext cx="8252755" cy="4266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dirty="0"/>
              <a:t>could generalize into a function that generates file stats</a:t>
            </a:r>
          </a:p>
          <a:p>
            <a:pPr lvl="1"/>
            <a:r>
              <a:rPr lang="en-US" dirty="0"/>
              <a:t>note: calls </a:t>
            </a:r>
            <a:r>
              <a:rPr lang="en-US" sz="1800" dirty="0" err="1">
                <a:latin typeface="Lucida Console" panose="020B0609040504020204" pitchFamily="49" charset="0"/>
              </a:rPr>
              <a:t>rstrip</a:t>
            </a:r>
            <a:r>
              <a:rPr lang="en-US" sz="1800" dirty="0">
                <a:latin typeface="Lucida Console" panose="020B0609040504020204" pitchFamily="49" charset="0"/>
              </a:rPr>
              <a:t>() </a:t>
            </a:r>
            <a:r>
              <a:rPr lang="en-US" dirty="0"/>
              <a:t>to remove the end-of-line character ('\n') from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73C06-A3D9-2FB6-5F7A-61BD7409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200400"/>
            <a:ext cx="2758465" cy="954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15EFC-EE59-2184-3EA2-4975BAC6E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225485"/>
            <a:ext cx="3597275" cy="12371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33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you are to write a function (or functions) that processes a file and produces statistics on the patterns of word and letter usage</a:t>
            </a:r>
          </a:p>
          <a:p>
            <a:pPr lvl="1"/>
            <a:r>
              <a:rPr lang="en-US" dirty="0"/>
              <a:t>could be used to produce </a:t>
            </a:r>
            <a:r>
              <a:rPr lang="en-US" i="1" dirty="0"/>
              <a:t>literary fingerprints </a:t>
            </a:r>
            <a:r>
              <a:rPr lang="en-US" dirty="0"/>
              <a:t>for authors</a:t>
            </a:r>
          </a:p>
          <a:p>
            <a:pPr lvl="1"/>
            <a:r>
              <a:rPr lang="en-US" dirty="0"/>
              <a:t>e.g., for </a:t>
            </a:r>
            <a:r>
              <a:rPr lang="en-US" i="1" dirty="0"/>
              <a:t>Alice's Adventures in Wonderland </a:t>
            </a:r>
            <a:r>
              <a:rPr lang="en-US" dirty="0"/>
              <a:t>(by Lewis Carroll)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3DF2D-07A9-C248-B503-B9D33CC3F732}"/>
                  </a:ext>
                </a:extLst>
              </p:cNvPr>
              <p:cNvSpPr txBox="1"/>
              <p:nvPr/>
            </p:nvSpPr>
            <p:spPr>
              <a:xfrm>
                <a:off x="4724400" y="2895600"/>
                <a:ext cx="47244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are making several simplifying assumptions: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any sequence of characters (surrounded by whitespace) that ends in one of these denotes the end of a sentence:</a:t>
                </a:r>
              </a:p>
              <a:p>
                <a:pPr marL="688975" lvl="1"/>
                <a:r>
                  <a:rPr lang="en-US" sz="1600" dirty="0">
                    <a:latin typeface="Lucida Console" panose="020B0609040504020204" pitchFamily="49" charset="0"/>
                  </a:rPr>
                  <a:t>.  !  ?  .'  !'  ?'  ."  !"  ?"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any sequence of characters (surrounded by whitespace) containing at least one letter is a word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we only count letters (uppercase and lowercase)</a:t>
                </a:r>
              </a:p>
              <a:p>
                <a:pPr marL="457200" indent="-225425">
                  <a:buFont typeface="+mj-lt"/>
                  <a:buAutoNum type="arabicPeriod"/>
                </a:pPr>
                <a:r>
                  <a:rPr lang="en-US" sz="1800" dirty="0"/>
                  <a:t>short words are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 3 letters; long are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800" dirty="0"/>
                  <a:t> 8 letters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23DF2D-07A9-C248-B503-B9D33CC3F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95600"/>
                <a:ext cx="4724400" cy="2862322"/>
              </a:xfrm>
              <a:prstGeom prst="rect">
                <a:avLst/>
              </a:prstGeom>
              <a:blipFill>
                <a:blip r:embed="rId2"/>
                <a:stretch>
                  <a:fillRect l="-1344" t="-1327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0304412-C8FA-0B24-25C0-8D8B5CCC4377}"/>
              </a:ext>
            </a:extLst>
          </p:cNvPr>
          <p:cNvGrpSpPr/>
          <p:nvPr/>
        </p:nvGrpSpPr>
        <p:grpSpPr>
          <a:xfrm>
            <a:off x="1300644" y="5943600"/>
            <a:ext cx="7614756" cy="954853"/>
            <a:chOff x="1300644" y="6124832"/>
            <a:chExt cx="7614756" cy="9548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0FD208-578F-0641-B48B-37808B6FD268}"/>
                </a:ext>
              </a:extLst>
            </p:cNvPr>
            <p:cNvSpPr txBox="1"/>
            <p:nvPr/>
          </p:nvSpPr>
          <p:spPr>
            <a:xfrm>
              <a:off x="5181600" y="6211669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 sentences, 9 words, 34 letters</a:t>
              </a:r>
            </a:p>
            <a:p>
              <a:r>
                <a:rPr lang="en-US" sz="1800" dirty="0"/>
                <a:t>4 short words, 1 long word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BA58BAA3-2CC2-5346-889C-CFF4AFAAC8C9}"/>
                </a:ext>
              </a:extLst>
            </p:cNvPr>
            <p:cNvSpPr/>
            <p:nvPr/>
          </p:nvSpPr>
          <p:spPr bwMode="auto">
            <a:xfrm>
              <a:off x="4495800" y="6329144"/>
              <a:ext cx="457200" cy="415925"/>
            </a:xfrm>
            <a:prstGeom prst="rightArrow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468CF3-398A-268C-332C-FA756C948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644" y="6124832"/>
              <a:ext cx="2758465" cy="95485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43415E-368B-6AF3-A150-45905FA3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91" y="3200400"/>
            <a:ext cx="3270173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3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dice stats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14400"/>
          </a:xfrm>
        </p:spPr>
        <p:txBody>
          <a:bodyPr/>
          <a:lstStyle/>
          <a:p>
            <a:r>
              <a:rPr lang="en-US" altLang="en-US"/>
              <a:t>recall earlier examples involving simulated dice rolls</a:t>
            </a:r>
          </a:p>
          <a:p>
            <a:pPr lvl="1"/>
            <a:r>
              <a:rPr lang="en-US" altLang="en-US"/>
              <a:t>suppose we wanted to perform repeated rolls, keep track of the number of 7's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4F828457-E33F-9043-A234-E847478507BB}" type="slidenum">
              <a:rPr lang="en-US" altLang="en-US" sz="1400">
                <a:solidFill>
                  <a:srgbClr val="FF0033"/>
                </a:solidFill>
              </a:rPr>
              <a:pPr/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2B9EF-6B13-3CA2-D6AA-11F49F0FC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347016"/>
            <a:ext cx="7772400" cy="199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19736"/>
            <a:ext cx="2200858" cy="3203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 stats (cont.)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914400"/>
          </a:xfrm>
        </p:spPr>
        <p:txBody>
          <a:bodyPr/>
          <a:lstStyle/>
          <a:p>
            <a:r>
              <a:rPr lang="en-US" altLang="en-US"/>
              <a:t>we could similarly define functions for the other dice totals</a:t>
            </a:r>
          </a:p>
          <a:p>
            <a:pPr lvl="1"/>
            <a:r>
              <a:rPr lang="en-US" altLang="en-US"/>
              <a:t>or, could generalize by adding a parameter for the desired total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51A98C9-1A21-2242-941F-FB1737CA8852}" type="slidenum">
              <a:rPr lang="en-US" altLang="en-US" sz="1400">
                <a:solidFill>
                  <a:srgbClr val="FF0033"/>
                </a:solidFill>
              </a:rPr>
              <a:pPr/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200" y="4953000"/>
            <a:ext cx="4114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do these totals add up to 10,000?</a:t>
            </a:r>
          </a:p>
          <a:p>
            <a:endParaRPr lang="en-US" altLang="en-US">
              <a:solidFill>
                <a:srgbClr val="FF0033"/>
              </a:solidFill>
            </a:endParaRPr>
          </a:p>
          <a:p>
            <a:r>
              <a:rPr lang="en-US" altLang="en-US">
                <a:solidFill>
                  <a:srgbClr val="FF0033"/>
                </a:solidFill>
              </a:rPr>
              <a:t>should they?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4D23F-AF6D-1C14-2630-9CEC1B2FD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146569"/>
            <a:ext cx="7772400" cy="1718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47F2F-13ED-4294-6C0A-659028C0E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19" y="4140931"/>
            <a:ext cx="3321050" cy="2824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Dice stats (cont.)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1600200"/>
          </a:xfrm>
        </p:spPr>
        <p:txBody>
          <a:bodyPr/>
          <a:lstStyle/>
          <a:p>
            <a:r>
              <a:rPr lang="en-US" altLang="en-US"/>
              <a:t>the problem with separate calls for each dice total is that each call is independent of the others</a:t>
            </a:r>
          </a:p>
          <a:p>
            <a:pPr lvl="1"/>
            <a:r>
              <a:rPr lang="en-US" altLang="en-US"/>
              <a:t>actually simulating 10,000 x 11 different rolls</a:t>
            </a:r>
          </a:p>
          <a:p>
            <a:pPr lvl="1"/>
            <a:r>
              <a:rPr lang="en-US" altLang="en-US"/>
              <a:t>WASTEFUL, and leads to inconsistent results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5C19A42F-1EAC-154F-9EDB-0E011C51304F}" type="slidenum">
              <a:rPr lang="en-US" altLang="en-US" sz="1400">
                <a:solidFill>
                  <a:srgbClr val="FF0033"/>
                </a:solidFill>
              </a:rPr>
              <a:pPr/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352800"/>
            <a:ext cx="8702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what we need is to be able to count all the totals at the same time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could do it by having 11 variables, each keeping count for a dice total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would need an 11-case if-</a:t>
            </a:r>
            <a:r>
              <a:rPr lang="en-US" sz="2000" kern="0" dirty="0" err="1">
                <a:latin typeface="+mn-lt"/>
              </a:rPr>
              <a:t>elif</a:t>
            </a:r>
            <a:r>
              <a:rPr lang="en-US" sz="2000" kern="0" dirty="0">
                <a:latin typeface="+mn-lt"/>
              </a:rPr>
              <a:t>-else to check for each dice total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would then need to return or print each count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UGLY!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2971800" cy="5410200"/>
          </a:xfrm>
        </p:spPr>
        <p:txBody>
          <a:bodyPr/>
          <a:lstStyle/>
          <a:p>
            <a:r>
              <a:rPr lang="en-US" altLang="en-US" dirty="0"/>
              <a:t>extremely tedious</a:t>
            </a:r>
          </a:p>
          <a:p>
            <a:endParaRPr lang="en-US" altLang="en-US" dirty="0"/>
          </a:p>
          <a:p>
            <a:r>
              <a:rPr lang="en-US" altLang="en-US" dirty="0"/>
              <a:t>what if we wanted to extend this example to 8-sided dice?</a:t>
            </a:r>
          </a:p>
          <a:p>
            <a:endParaRPr lang="en-US" altLang="en-US" dirty="0"/>
          </a:p>
          <a:p>
            <a:r>
              <a:rPr lang="en-US" altLang="en-US" dirty="0"/>
              <a:t>what would have to change?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53E7249-79ED-6B45-AC26-2B033636AE6E}" type="slidenum">
              <a:rPr lang="en-US" altLang="en-US" sz="1400">
                <a:solidFill>
                  <a:srgbClr val="FF0033"/>
                </a:solidFill>
              </a:rPr>
              <a:pPr/>
              <a:t>18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4CE17-44E0-DE28-F1C2-F92EA450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9575"/>
            <a:ext cx="4498656" cy="6743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A8BC-1AD5-31AE-AABA-DBD51C68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are mutable!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5E1DC-2E7E-1FCB-24F3-31DDCBC4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838200"/>
          </a:xfrm>
        </p:spPr>
        <p:txBody>
          <a:bodyPr/>
          <a:lstStyle/>
          <a:p>
            <a:r>
              <a:rPr lang="en-US" dirty="0"/>
              <a:t>unlike string, lists are mutable values</a:t>
            </a:r>
          </a:p>
          <a:p>
            <a:pPr marL="857250" lvl="1" indent="-342900">
              <a:buFont typeface="Wingdings" pitchFamily="2" charset="2"/>
              <a:buChar char="§"/>
            </a:pPr>
            <a:r>
              <a:rPr lang="en-US" dirty="0"/>
              <a:t>you can change the contents of a list by assigning to an index or slice</a:t>
            </a:r>
          </a:p>
          <a:p>
            <a:pPr marL="857250" lvl="1" indent="-342900">
              <a:buFont typeface="Wingdings" pitchFamily="2" charset="2"/>
              <a:buChar char="§"/>
            </a:pPr>
            <a:endParaRPr lang="en-US" dirty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A8DF-6952-D03B-6CD5-39B78736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76724-A620-2DF1-5FA8-2EAACE209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86000"/>
            <a:ext cx="2895600" cy="1633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227434-BE62-8333-4EA3-BE755D41ABC6}"/>
              </a:ext>
            </a:extLst>
          </p:cNvPr>
          <p:cNvSpPr txBox="1">
            <a:spLocks/>
          </p:cNvSpPr>
          <p:nvPr/>
        </p:nvSpPr>
        <p:spPr bwMode="auto">
          <a:xfrm>
            <a:off x="789668" y="4343400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marL="857250" lvl="1" indent="-342900">
              <a:buFont typeface="Wingdings" pitchFamily="2" charset="2"/>
              <a:buChar char="§"/>
            </a:pPr>
            <a:r>
              <a:rPr lang="en-US" kern="0" dirty="0"/>
              <a:t>in contrast, trying to change the contents of a string values produces an error</a:t>
            </a:r>
          </a:p>
          <a:p>
            <a:pPr marL="857250" lvl="1" indent="-342900">
              <a:buFont typeface="Wingdings" pitchFamily="2" charset="2"/>
              <a:buChar char="§"/>
            </a:pPr>
            <a:endParaRPr lang="en-US" kern="0" dirty="0"/>
          </a:p>
          <a:p>
            <a:pPr marL="514350" lvl="1" indent="0">
              <a:buFont typeface="Wingdings" charset="2"/>
              <a:buNone/>
            </a:pPr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E99D6-4B18-7E42-D889-0420703F0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405" y="5029200"/>
            <a:ext cx="6664325" cy="1305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01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 review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5410200"/>
          </a:xfrm>
        </p:spPr>
        <p:txBody>
          <a:bodyPr/>
          <a:lstStyle/>
          <a:p>
            <a:r>
              <a:rPr lang="en-US" altLang="en-US" dirty="0"/>
              <a:t>recall that a Python string is a </a:t>
            </a:r>
            <a:r>
              <a:rPr lang="en-US" altLang="en-US" i="1" dirty="0"/>
              <a:t>sequence </a:t>
            </a:r>
            <a:r>
              <a:rPr lang="en-US" altLang="en-US" dirty="0"/>
              <a:t>of characters</a:t>
            </a:r>
          </a:p>
          <a:p>
            <a:endParaRPr lang="en-US" altLang="en-US" dirty="0"/>
          </a:p>
          <a:p>
            <a:r>
              <a:rPr lang="en-US" altLang="en-US" dirty="0"/>
              <a:t>basic operations on strings:</a:t>
            </a:r>
          </a:p>
          <a:p>
            <a:pPr lvl="1"/>
            <a:r>
              <a:rPr lang="en-US" altLang="en-US" dirty="0">
                <a:latin typeface="Courier New" charset="0"/>
              </a:rPr>
              <a:t>+</a:t>
            </a:r>
            <a:r>
              <a:rPr lang="en-US" altLang="en-US" dirty="0"/>
              <a:t> concatenates strings		</a:t>
            </a:r>
            <a:endParaRPr lang="en-US" altLang="en-US" dirty="0">
              <a:solidFill>
                <a:schemeClr val="tx2"/>
              </a:solidFill>
              <a:latin typeface="Courier New" charset="0"/>
            </a:endParaRPr>
          </a:p>
          <a:p>
            <a:pPr lvl="1"/>
            <a:r>
              <a:rPr lang="en-US" altLang="en-US" dirty="0">
                <a:latin typeface="Courier New" charset="0"/>
              </a:rPr>
              <a:t>*</a:t>
            </a:r>
            <a:r>
              <a:rPr lang="en-US" altLang="en-US" dirty="0"/>
              <a:t> concatenates multiple copies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sz="1800" dirty="0" err="1">
                <a:latin typeface="Lucida Console" panose="020B0609040504020204" pitchFamily="49" charset="0"/>
              </a:rPr>
              <a:t>len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function 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indexing via [</a:t>
            </a:r>
            <a:r>
              <a:rPr lang="en-US" altLang="en-US" dirty="0" err="1"/>
              <a:t>i</a:t>
            </a:r>
            <a:r>
              <a:rPr lang="en-US" altLang="en-US" dirty="0"/>
              <a:t>]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slicing via [</a:t>
            </a:r>
            <a:r>
              <a:rPr lang="en-US" altLang="en-US" dirty="0" err="1"/>
              <a:t>s:e</a:t>
            </a:r>
            <a:r>
              <a:rPr lang="en-US" altLang="en-US" dirty="0"/>
              <a:t>], [</a:t>
            </a:r>
            <a:r>
              <a:rPr lang="en-US" altLang="en-US" dirty="0" err="1"/>
              <a:t>s:e:n</a:t>
            </a:r>
            <a:r>
              <a:rPr lang="en-US" altLang="en-US" dirty="0"/>
              <a:t>], [:e], [s:], …</a:t>
            </a:r>
          </a:p>
          <a:p>
            <a:endParaRPr lang="en-US" altLang="en-US" dirty="0"/>
          </a:p>
          <a:p>
            <a:r>
              <a:rPr lang="en-US" altLang="en-US" dirty="0"/>
              <a:t>string methods:</a:t>
            </a:r>
          </a:p>
          <a:p>
            <a:pPr lvl="1"/>
            <a:r>
              <a:rPr lang="en-US" altLang="en-US" sz="1800" dirty="0" err="1">
                <a:latin typeface="Lucida Console" panose="020B0609040504020204" pitchFamily="49" charset="0"/>
              </a:rPr>
              <a:t>isupper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islower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isalpha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isdigit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isspace</a:t>
            </a:r>
            <a:endParaRPr lang="en-US" altLang="en-US" sz="1800" dirty="0">
              <a:latin typeface="Lucida Console" panose="020B0609040504020204" pitchFamily="49" charset="0"/>
            </a:endParaRPr>
          </a:p>
          <a:p>
            <a:pPr lvl="1"/>
            <a:r>
              <a:rPr lang="en-US" altLang="en-US" sz="1800" dirty="0">
                <a:latin typeface="Lucida Console" panose="020B0609040504020204" pitchFamily="49" charset="0"/>
              </a:rPr>
              <a:t>capitalize, upper, lower</a:t>
            </a:r>
          </a:p>
          <a:p>
            <a:pPr lvl="1"/>
            <a:r>
              <a:rPr lang="en-US" altLang="en-US" sz="1800" dirty="0">
                <a:latin typeface="Lucida Console" panose="020B0609040504020204" pitchFamily="49" charset="0"/>
              </a:rPr>
              <a:t>find, </a:t>
            </a:r>
            <a:r>
              <a:rPr lang="en-US" altLang="en-US" sz="1800" dirty="0" err="1">
                <a:latin typeface="Lucida Console" panose="020B0609040504020204" pitchFamily="49" charset="0"/>
              </a:rPr>
              <a:t>rfind</a:t>
            </a:r>
            <a:r>
              <a:rPr lang="en-US" altLang="en-US" sz="1800" dirty="0">
                <a:latin typeface="Lucida Console" panose="020B0609040504020204" pitchFamily="49" charset="0"/>
              </a:rPr>
              <a:t>, count, replace</a:t>
            </a:r>
          </a:p>
          <a:p>
            <a:pPr lvl="1"/>
            <a:r>
              <a:rPr lang="en-US" altLang="en-US" sz="1800" dirty="0">
                <a:latin typeface="Lucida Console" panose="020B0609040504020204" pitchFamily="49" charset="0"/>
              </a:rPr>
              <a:t>strip, </a:t>
            </a:r>
            <a:r>
              <a:rPr lang="en-US" altLang="en-US" sz="1800" dirty="0" err="1">
                <a:latin typeface="Lucida Console" panose="020B0609040504020204" pitchFamily="49" charset="0"/>
              </a:rPr>
              <a:t>lstrip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rstrip</a:t>
            </a:r>
            <a:endParaRPr lang="en-US" altLang="en-US" sz="1800" dirty="0">
              <a:latin typeface="Lucida Console" panose="020B0609040504020204" pitchFamily="49" charset="0"/>
            </a:endParaRPr>
          </a:p>
          <a:p>
            <a:pPr lvl="1"/>
            <a:r>
              <a:rPr lang="en-US" altLang="en-US" sz="1800" dirty="0">
                <a:latin typeface="Lucida Console" panose="020B0609040504020204" pitchFamily="49" charset="0"/>
              </a:rPr>
              <a:t>center, </a:t>
            </a:r>
            <a:r>
              <a:rPr lang="en-US" altLang="en-US" sz="1800" dirty="0" err="1">
                <a:latin typeface="Lucida Console" panose="020B0609040504020204" pitchFamily="49" charset="0"/>
              </a:rPr>
              <a:t>ljust</a:t>
            </a:r>
            <a:r>
              <a:rPr lang="en-US" altLang="en-US" sz="1800" dirty="0">
                <a:latin typeface="Lucida Console" panose="020B0609040504020204" pitchFamily="49" charset="0"/>
              </a:rPr>
              <a:t>, </a:t>
            </a:r>
            <a:r>
              <a:rPr lang="en-US" altLang="en-US" sz="1800" dirty="0" err="1">
                <a:latin typeface="Lucida Console" panose="020B0609040504020204" pitchFamily="49" charset="0"/>
              </a:rPr>
              <a:t>rjust</a:t>
            </a:r>
            <a:endParaRPr lang="en-US" altLang="en-US" sz="1800" dirty="0">
              <a:latin typeface="Lucida Console" panose="020B0609040504020204" pitchFamily="49" charset="0"/>
            </a:endParaRPr>
          </a:p>
          <a:p>
            <a:pPr lvl="1"/>
            <a:endParaRPr lang="en-US" alt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64FA72D-A2DF-4745-9AB6-A674C6B5B5F2}" type="slidenum">
              <a:rPr lang="en-US" altLang="en-US" sz="1400">
                <a:solidFill>
                  <a:srgbClr val="FF0033"/>
                </a:solidFill>
              </a:rPr>
              <a:pPr/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solution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971800"/>
          </a:xfrm>
        </p:spPr>
        <p:txBody>
          <a:bodyPr/>
          <a:lstStyle/>
          <a:p>
            <a:r>
              <a:rPr lang="en-US" altLang="en-US" dirty="0"/>
              <a:t>11 separate variables are unwieldy – no way to test/update uniformly</a:t>
            </a:r>
          </a:p>
          <a:p>
            <a:endParaRPr lang="en-US" altLang="en-US" dirty="0"/>
          </a:p>
          <a:p>
            <a:r>
              <a:rPr lang="en-US" altLang="en-US" dirty="0"/>
              <a:t>alternatively, could place all 11 counters in a single list</a:t>
            </a:r>
          </a:p>
          <a:p>
            <a:pPr lvl="1"/>
            <a:r>
              <a:rPr lang="en-US" altLang="en-US" dirty="0"/>
              <a:t>actually, to simplify things will create a list with 13 numbers</a:t>
            </a: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</a:rPr>
              <a:t>count2s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will be stored in </a:t>
            </a:r>
            <a:r>
              <a:rPr lang="en-US" altLang="en-US" sz="1800" dirty="0" err="1">
                <a:latin typeface="Lucida Console" panose="020B0609040504020204" pitchFamily="49" charset="0"/>
              </a:rPr>
              <a:t>rollCount</a:t>
            </a:r>
            <a:r>
              <a:rPr lang="en-US" altLang="en-US" sz="1800" dirty="0">
                <a:latin typeface="Lucida Console" panose="020B0609040504020204" pitchFamily="49" charset="0"/>
              </a:rPr>
              <a:t>[2]</a:t>
            </a: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</a:rPr>
              <a:t>count3s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will be stored in </a:t>
            </a:r>
            <a:r>
              <a:rPr lang="en-US" altLang="en-US" sz="1800" dirty="0" err="1">
                <a:latin typeface="Lucida Console" panose="020B0609040504020204" pitchFamily="49" charset="0"/>
              </a:rPr>
              <a:t>rollCount</a:t>
            </a:r>
            <a:r>
              <a:rPr lang="en-US" altLang="en-US" sz="1800" dirty="0">
                <a:latin typeface="Lucida Console" panose="020B0609040504020204" pitchFamily="49" charset="0"/>
              </a:rPr>
              <a:t>[3]</a:t>
            </a:r>
          </a:p>
          <a:p>
            <a:pPr lvl="2"/>
            <a:r>
              <a:rPr lang="en-US" altLang="en-US" sz="1800" dirty="0"/>
              <a:t>…</a:t>
            </a:r>
          </a:p>
          <a:p>
            <a:pPr lvl="2"/>
            <a:r>
              <a:rPr lang="en-US" altLang="en-US" sz="1800" dirty="0">
                <a:latin typeface="Lucida Console" panose="020B0609040504020204" pitchFamily="49" charset="0"/>
              </a:rPr>
              <a:t>count12s</a:t>
            </a:r>
            <a:r>
              <a:rPr lang="en-US" altLang="en-US" dirty="0"/>
              <a:t> will be stored in </a:t>
            </a:r>
            <a:r>
              <a:rPr lang="en-US" altLang="en-US" sz="1800" dirty="0" err="1">
                <a:latin typeface="Lucida Console" panose="020B0609040504020204" pitchFamily="49" charset="0"/>
              </a:rPr>
              <a:t>rollCount</a:t>
            </a:r>
            <a:r>
              <a:rPr lang="en-US" altLang="en-US" sz="1800" dirty="0">
                <a:latin typeface="Lucida Console" panose="020B0609040504020204" pitchFamily="49" charset="0"/>
              </a:rPr>
              <a:t>[12]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739ED31-D061-FD4B-8B33-E39EC720B713}" type="slidenum">
              <a:rPr lang="en-US" altLang="en-US" sz="1400">
                <a:solidFill>
                  <a:srgbClr val="FF0033"/>
                </a:solidFill>
              </a:rPr>
              <a:pPr/>
              <a:t>20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C499C-6A1D-108C-CD3B-4F1CD898A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43400"/>
            <a:ext cx="6159500" cy="193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27FEE-117C-5A5C-679C-92E91E55B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578" y="6459518"/>
            <a:ext cx="7311702" cy="488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Nicer output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altLang="en-US"/>
              <a:t>simply returning the list of counts is not ideal</a:t>
            </a:r>
          </a:p>
          <a:p>
            <a:pPr lvl="1"/>
            <a:r>
              <a:rPr lang="en-US" altLang="en-US"/>
              <a:t>difficult to see which number goes with which dice total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224AA24F-55F4-FD49-8DDC-C619F2B269C6}" type="slidenum">
              <a:rPr lang="en-US" altLang="en-US" sz="1400">
                <a:solidFill>
                  <a:srgbClr val="FF0033"/>
                </a:solidFill>
              </a:rPr>
              <a:pPr/>
              <a:t>21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C61A2-8345-D755-451C-38E37728D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279427"/>
            <a:ext cx="7772400" cy="1683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9CA19-85F9-E2BE-36BE-049BA0C75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191000"/>
            <a:ext cx="2808064" cy="2648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version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143000"/>
          </a:xfrm>
        </p:spPr>
        <p:txBody>
          <a:bodyPr/>
          <a:lstStyle/>
          <a:p>
            <a:r>
              <a:rPr lang="en-US" altLang="en-US" dirty="0"/>
              <a:t>could generalize to work for different dice</a:t>
            </a:r>
          </a:p>
          <a:p>
            <a:pPr lvl="1"/>
            <a:r>
              <a:rPr lang="en-US" altLang="en-US" dirty="0"/>
              <a:t>specify number of die sides as an additional parameter</a:t>
            </a:r>
          </a:p>
          <a:p>
            <a:pPr lvl="1"/>
            <a:r>
              <a:rPr lang="en-US" altLang="en-US" dirty="0"/>
              <a:t>need a list with </a:t>
            </a:r>
            <a:r>
              <a:rPr lang="en-US" altLang="en-US" sz="1800" dirty="0">
                <a:latin typeface="Courier New" charset="0"/>
                <a:ea typeface="Courier New" charset="0"/>
                <a:cs typeface="Courier New" charset="0"/>
              </a:rPr>
              <a:t>2*die_sides+1</a:t>
            </a:r>
            <a:r>
              <a:rPr lang="en-US" altLang="en-US" dirty="0"/>
              <a:t> counters (but ignore first two entries)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11A86E-0A7F-2947-AFA5-7910D5523351}" type="slidenum">
              <a:rPr lang="en-US" altLang="en-US" sz="1400">
                <a:solidFill>
                  <a:srgbClr val="FF0033"/>
                </a:solidFill>
              </a:rPr>
              <a:pPr/>
              <a:t>22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F24D7-DD55-228B-9AD3-7793E9A38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675823"/>
            <a:ext cx="7772400" cy="1963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9EC38-50C3-79EC-412D-F872E5528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66" y="3690550"/>
            <a:ext cx="2243034" cy="2759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Aligned output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143000"/>
          </a:xfrm>
        </p:spPr>
        <p:txBody>
          <a:bodyPr/>
          <a:lstStyle/>
          <a:p>
            <a:r>
              <a:rPr lang="en-US" altLang="en-US" dirty="0"/>
              <a:t>could even use </a:t>
            </a:r>
            <a:r>
              <a:rPr lang="en-US" altLang="en-US" sz="1800" dirty="0" err="1">
                <a:latin typeface="Lucida Console" panose="020B0609040504020204" pitchFamily="49" charset="0"/>
                <a:ea typeface="Courier New" charset="0"/>
                <a:cs typeface="Courier New" charset="0"/>
              </a:rPr>
              <a:t>rjust</a:t>
            </a:r>
            <a:r>
              <a:rPr lang="en-US" altLang="en-US" sz="2000" dirty="0"/>
              <a:t> </a:t>
            </a:r>
            <a:r>
              <a:rPr lang="en-US" altLang="en-US" dirty="0"/>
              <a:t>to align the output</a:t>
            </a:r>
          </a:p>
          <a:p>
            <a:pPr marL="400050" lvl="1" indent="-171450"/>
            <a:r>
              <a:rPr lang="en-US" altLang="en-US" dirty="0"/>
              <a:t>recall: </a:t>
            </a:r>
            <a:r>
              <a:rPr lang="en-US" altLang="en-US" sz="1600" dirty="0" err="1">
                <a:latin typeface="Lucida Console" panose="020B0609040504020204" pitchFamily="49" charset="0"/>
                <a:ea typeface="Courier New" charset="0"/>
                <a:cs typeface="Courier New" charset="0"/>
              </a:rPr>
              <a:t>rjust</a:t>
            </a:r>
            <a:r>
              <a:rPr lang="en-US" altLang="en-US" sz="1800" dirty="0"/>
              <a:t> </a:t>
            </a:r>
            <a:r>
              <a:rPr lang="en-US" altLang="en-US" dirty="0"/>
              <a:t>pads with spaces on the left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1811A86E-0A7F-2947-AFA5-7910D5523351}" type="slidenum">
              <a:rPr lang="en-US" altLang="en-US" sz="1400">
                <a:solidFill>
                  <a:srgbClr val="FF0033"/>
                </a:solidFill>
              </a:rPr>
              <a:pPr/>
              <a:t>23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60425"/>
            <a:ext cx="2349500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ABDA3-43C9-4910-669E-7AD75CC7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53683"/>
            <a:ext cx="7772400" cy="2407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DAE58-A902-E4A6-224E-E7455E9C1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0" y="4947290"/>
            <a:ext cx="1847850" cy="2215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05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F802-67A5-D946-B96D-5F01A38C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HW5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D46C-9C8A-D04C-9778-67606BEA9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in addition, you need to generate letter frequency statistics for the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number of occurrences of each letter (case-insensitive)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percentage for each letter (with respect to total number of letters)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histogram, with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for each (rounded) percentage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82747-5ADF-CC4E-B493-9A11EB65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BA02-4B66-5243-97AA-2257F29FFDC0}"/>
              </a:ext>
            </a:extLst>
          </p:cNvPr>
          <p:cNvSpPr txBox="1"/>
          <p:nvPr/>
        </p:nvSpPr>
        <p:spPr>
          <a:xfrm>
            <a:off x="4495801" y="3063895"/>
            <a:ext cx="403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will need to:</a:t>
            </a:r>
          </a:p>
          <a:p>
            <a:pPr marL="588963" lvl="1" indent="-331788">
              <a:buFont typeface="+mj-lt"/>
              <a:buAutoNum type="arabicPeriod"/>
            </a:pPr>
            <a:r>
              <a:rPr lang="en-US" sz="1800" dirty="0"/>
              <a:t>maintain a list of 26 counters, one for each letter (similar to dice stats)</a:t>
            </a:r>
          </a:p>
          <a:p>
            <a:pPr marL="588963" lvl="1" indent="-331788">
              <a:buFont typeface="+mj-lt"/>
              <a:buAutoNum type="arabicPeriod"/>
            </a:pPr>
            <a:r>
              <a:rPr lang="en-US" sz="1800" dirty="0"/>
              <a:t>align the data into columns (also similar to dice stats)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8B8FF-9EA1-85C1-B19F-E65234ED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63895"/>
            <a:ext cx="2362200" cy="3779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9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methods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820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/>
              <a:t>similar to string, the list type has useful methods defined for it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index(x) </a:t>
            </a:r>
            <a:r>
              <a:rPr lang="en-US" altLang="en-US" sz="1600" dirty="0">
                <a:solidFill>
                  <a:schemeClr val="tx1"/>
                </a:solidFill>
                <a:latin typeface="Lucida Console" panose="020B0609040504020204" pitchFamily="49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return the index of the first occurrence of x (error if not in the list)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count(x) </a:t>
            </a:r>
            <a:r>
              <a:rPr lang="en-US" altLang="en-US" sz="2000" dirty="0">
                <a:solidFill>
                  <a:schemeClr val="tx1"/>
                </a:solidFill>
              </a:rPr>
              <a:t>	return the number of times x appears in the list</a:t>
            </a:r>
          </a:p>
          <a:p>
            <a:pPr>
              <a:spcAft>
                <a:spcPts val="600"/>
              </a:spcAft>
            </a:pPr>
            <a:endParaRPr lang="en-US" altLang="en-US" sz="1100" dirty="0"/>
          </a:p>
          <a:p>
            <a:pPr>
              <a:spcAft>
                <a:spcPts val="600"/>
              </a:spcAft>
            </a:pPr>
            <a:endParaRPr lang="en-US" altLang="en-US" sz="1100" dirty="0"/>
          </a:p>
          <a:p>
            <a:pPr>
              <a:spcAft>
                <a:spcPts val="600"/>
              </a:spcAft>
            </a:pPr>
            <a:r>
              <a:rPr lang="en-US" altLang="en-US" dirty="0"/>
              <a:t>the following methods actually modify the contents of the list (mutability)</a:t>
            </a:r>
          </a:p>
          <a:p>
            <a:pPr marL="692150" lvl="1" indent="-328613">
              <a:spcAft>
                <a:spcPts val="600"/>
              </a:spcAft>
            </a:pPr>
            <a:endParaRPr lang="en-US" altLang="en-US" sz="800" b="1" dirty="0"/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append(x) </a:t>
            </a:r>
            <a:r>
              <a:rPr lang="en-US" altLang="en-US" sz="2000" dirty="0">
                <a:solidFill>
                  <a:schemeClr val="tx1"/>
                </a:solidFill>
              </a:rPr>
              <a:t>	add x to the end of the list </a:t>
            </a:r>
          </a:p>
          <a:p>
            <a:pPr marL="2286000" lvl="5" indent="0">
              <a:spcAft>
                <a:spcPts val="600"/>
              </a:spcAft>
              <a:buNone/>
            </a:pPr>
            <a:r>
              <a:rPr lang="en-US" altLang="en-US" sz="1600" dirty="0">
                <a:latin typeface="+mn-lt"/>
              </a:rPr>
              <a:t>note: </a:t>
            </a:r>
            <a:r>
              <a:rPr lang="en-US" altLang="en-US" sz="14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nums.append</a:t>
            </a:r>
            <a:r>
              <a:rPr lang="en-US" altLang="en-US" sz="1400" dirty="0">
                <a:latin typeface="Lucida Console" panose="020B0609040504020204" pitchFamily="49" charset="0"/>
                <a:cs typeface="Courier New" panose="02070309020205020404" pitchFamily="49" charset="0"/>
              </a:rPr>
              <a:t>(3)</a:t>
            </a:r>
            <a:r>
              <a:rPr lang="en-US" altLang="en-US" sz="1600" dirty="0">
                <a:latin typeface="Lucida Console" panose="020B0609040504020204" pitchFamily="49" charset="0"/>
              </a:rPr>
              <a:t> </a:t>
            </a:r>
            <a:r>
              <a:rPr lang="en-US" altLang="en-US" sz="1600" dirty="0">
                <a:latin typeface="+mn-lt"/>
              </a:rPr>
              <a:t>is the same as </a:t>
            </a:r>
            <a:r>
              <a:rPr lang="en-US" altLang="en-US" sz="14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nums</a:t>
            </a:r>
            <a:r>
              <a:rPr lang="en-US" altLang="en-US" sz="1400" dirty="0">
                <a:latin typeface="Lucida Console" panose="020B0609040504020204" pitchFamily="49" charset="0"/>
                <a:cs typeface="Courier New" panose="02070309020205020404" pitchFamily="49" charset="0"/>
              </a:rPr>
              <a:t> += [3]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insert(</a:t>
            </a:r>
            <a:r>
              <a:rPr lang="en-US" alt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i</a:t>
            </a: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, x) </a:t>
            </a:r>
            <a:r>
              <a:rPr lang="en-US" altLang="en-US" sz="2000" dirty="0">
                <a:solidFill>
                  <a:schemeClr val="tx1"/>
                </a:solidFill>
              </a:rPr>
              <a:t>	insert x at a given position </a:t>
            </a:r>
            <a:r>
              <a:rPr lang="en-US" altLang="en-US" sz="2000" dirty="0" err="1">
                <a:solidFill>
                  <a:schemeClr val="tx1"/>
                </a:solidFill>
              </a:rPr>
              <a:t>i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remove(x) </a:t>
            </a:r>
            <a:r>
              <a:rPr lang="en-US" altLang="en-US" sz="2000" dirty="0">
                <a:solidFill>
                  <a:schemeClr val="tx1"/>
                </a:solidFill>
              </a:rPr>
              <a:t>	remove the first occurrence of x (error if not in the list)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sort() </a:t>
            </a:r>
            <a:r>
              <a:rPr lang="en-US" altLang="en-US" sz="2000" dirty="0">
                <a:solidFill>
                  <a:schemeClr val="tx1"/>
                </a:solidFill>
              </a:rPr>
              <a:t>		sort the items of the list, in place</a:t>
            </a:r>
          </a:p>
          <a:p>
            <a:pPr>
              <a:spcAft>
                <a:spcPts val="600"/>
              </a:spcAft>
            </a:pPr>
            <a:r>
              <a:rPr lang="en-US" alt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reverse() </a:t>
            </a:r>
            <a:r>
              <a:rPr lang="en-US" altLang="en-US" sz="2000" b="1" dirty="0">
                <a:solidFill>
                  <a:schemeClr val="tx1"/>
                </a:solidFill>
              </a:rPr>
              <a:t>	r</a:t>
            </a:r>
            <a:r>
              <a:rPr lang="en-US" altLang="en-US" sz="2000" dirty="0">
                <a:solidFill>
                  <a:schemeClr val="tx1"/>
                </a:solidFill>
              </a:rPr>
              <a:t>everse the elements of the list, in place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0596B839-2A6A-1740-BBE3-4B5D83EFD0D1}" type="slidenum">
              <a:rPr lang="en-US" altLang="en-US" sz="1400">
                <a:solidFill>
                  <a:srgbClr val="FF0033"/>
                </a:solidFill>
              </a:rPr>
              <a:pPr/>
              <a:t>25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6F29-22F3-4D8D-3F90-E5149B3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vs. immutable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E687-CCE6-553A-4DF8-67404648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lists are mutable (can change their contents using index or slice) but strings are not </a:t>
            </a:r>
          </a:p>
          <a:p>
            <a:pPr lvl="1"/>
            <a:r>
              <a:rPr lang="en-US" dirty="0"/>
              <a:t>why is this the case?</a:t>
            </a:r>
          </a:p>
          <a:p>
            <a:pPr lvl="1"/>
            <a:endParaRPr lang="en-US" dirty="0"/>
          </a:p>
          <a:p>
            <a:r>
              <a:rPr lang="en-US" dirty="0"/>
              <a:t>it is fairly common for a string value to be used over and over</a:t>
            </a:r>
          </a:p>
          <a:p>
            <a:pPr lvl="1"/>
            <a:r>
              <a:rPr lang="en-US" dirty="0"/>
              <a:t>to save memory, only one instance of a string value is stored</a:t>
            </a:r>
          </a:p>
          <a:p>
            <a:pPr lvl="1"/>
            <a:r>
              <a:rPr lang="en-US" dirty="0"/>
              <a:t>any variable assigned that value will point to the same memory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588BE-2CF8-E076-4A8D-61382D2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5237A-7A6E-34ED-3BC1-FD5F6CA4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039325"/>
            <a:ext cx="17907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D658C-117D-8D43-A11F-38BC3541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89" y="4215413"/>
            <a:ext cx="3141717" cy="21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4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6F29-22F3-4D8D-3F90-E5149B3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sharing with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E687-CCE6-553A-4DF8-67404648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verify this behavior:</a:t>
            </a:r>
          </a:p>
          <a:p>
            <a:pPr lvl="1"/>
            <a:r>
              <a:rPr lang="en-US" dirty="0"/>
              <a:t>the </a:t>
            </a:r>
            <a:r>
              <a:rPr lang="en-US" sz="1800" dirty="0">
                <a:latin typeface="Lucida Console" panose="020B0609040504020204" pitchFamily="49" charset="0"/>
              </a:rPr>
              <a:t>==</a:t>
            </a:r>
            <a:r>
              <a:rPr lang="en-US" dirty="0"/>
              <a:t> operator determines if two values are equivalent</a:t>
            </a:r>
          </a:p>
          <a:p>
            <a:pPr lvl="1"/>
            <a:r>
              <a:rPr lang="en-US" dirty="0"/>
              <a:t>the </a:t>
            </a:r>
            <a:r>
              <a:rPr lang="en-US" sz="1800" dirty="0">
                <a:latin typeface="Lucida Console" panose="020B0609040504020204" pitchFamily="49" charset="0"/>
              </a:rPr>
              <a:t>is</a:t>
            </a:r>
            <a:r>
              <a:rPr lang="en-US" dirty="0"/>
              <a:t> operator determines if two values are the same (same location in memory)</a:t>
            </a:r>
          </a:p>
          <a:p>
            <a:pPr lvl="1"/>
            <a:r>
              <a:rPr lang="en-US" dirty="0"/>
              <a:t>the </a:t>
            </a:r>
            <a:r>
              <a:rPr lang="en-US" sz="1800" dirty="0">
                <a:latin typeface="Lucida Console" panose="020B0609040504020204" pitchFamily="49" charset="0"/>
              </a:rPr>
              <a:t>id() </a:t>
            </a:r>
            <a:r>
              <a:rPr lang="en-US" dirty="0"/>
              <a:t>function will return a unique identifier for the memory location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588BE-2CF8-E076-4A8D-61382D2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A0DA4-A34A-F4BF-B3CA-5B6CF5BE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0" y="3075721"/>
            <a:ext cx="8101422" cy="35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8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6F29-22F3-4D8D-3F90-E5149B3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vs. immutable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E687-CCE6-553A-4DF8-67404648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295400"/>
          </a:xfrm>
        </p:spPr>
        <p:txBody>
          <a:bodyPr/>
          <a:lstStyle/>
          <a:p>
            <a:r>
              <a:rPr lang="en-US" dirty="0"/>
              <a:t>in contrast, list values are rarely duplicated and tend to be dynamic</a:t>
            </a:r>
          </a:p>
          <a:p>
            <a:pPr lvl="1"/>
            <a:r>
              <a:rPr lang="en-US" dirty="0"/>
              <a:t>can grow or shrink over time, want to be able to modify contents</a:t>
            </a:r>
          </a:p>
          <a:p>
            <a:pPr lvl="1"/>
            <a:r>
              <a:rPr lang="en-US" dirty="0"/>
              <a:t>lists are stored independently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588BE-2CF8-E076-4A8D-61382D2A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F0F90-B9D3-26A1-22E1-615B020A3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819400"/>
            <a:ext cx="7772400" cy="3424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85FC9-5733-AAEE-20CC-6C4AA39C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40325"/>
            <a:ext cx="2290639" cy="1585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588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B390-3D02-B4FB-4025-F5CD2BA4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C76D-ACDF-3915-46D0-B6F66FBE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219200"/>
          </a:xfrm>
        </p:spPr>
        <p:txBody>
          <a:bodyPr/>
          <a:lstStyle/>
          <a:p>
            <a:r>
              <a:rPr lang="en-US" dirty="0"/>
              <a:t>must be careful with lists and assignments</a:t>
            </a:r>
          </a:p>
          <a:p>
            <a:pPr lvl="1"/>
            <a:r>
              <a:rPr lang="en-US" dirty="0"/>
              <a:t>assigning a new variable to an existing list does not create a copy of the list</a:t>
            </a:r>
          </a:p>
          <a:p>
            <a:pPr lvl="1"/>
            <a:r>
              <a:rPr lang="en-US" dirty="0"/>
              <a:t>instead, it just creates an alias for the existing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71FB8-DB72-D068-9FA7-891008D2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D65C5-1822-7E60-695F-5E790FE84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60" y="2726724"/>
            <a:ext cx="6972680" cy="3837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AB7E9-6F5C-6B81-32C2-8E569708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414617"/>
            <a:ext cx="2438400" cy="1519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34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5715000"/>
          </a:xfrm>
        </p:spPr>
        <p:txBody>
          <a:bodyPr/>
          <a:lstStyle/>
          <a:p>
            <a:r>
              <a:rPr lang="en-US" altLang="en-US" dirty="0"/>
              <a:t>also recall: a list is a </a:t>
            </a:r>
            <a:r>
              <a:rPr lang="en-US" altLang="en-US" i="1" dirty="0"/>
              <a:t>sequence </a:t>
            </a:r>
            <a:r>
              <a:rPr lang="en-US" altLang="en-US" dirty="0"/>
              <a:t>of arbitrary items</a:t>
            </a:r>
          </a:p>
          <a:p>
            <a:pPr lvl="1"/>
            <a:r>
              <a:rPr lang="en-US" altLang="en-US" dirty="0"/>
              <a:t>can specify the contents of a list in brackets, separated by commas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same sequence operations apply to lists:</a:t>
            </a:r>
          </a:p>
          <a:p>
            <a:pPr lvl="1"/>
            <a:r>
              <a:rPr lang="en-US" altLang="en-US" dirty="0">
                <a:latin typeface="Courier New" charset="0"/>
              </a:rPr>
              <a:t>+</a:t>
            </a:r>
            <a:r>
              <a:rPr lang="en-US" altLang="en-US" dirty="0"/>
              <a:t> concatenates lists		</a:t>
            </a:r>
            <a:endParaRPr lang="en-US" altLang="en-US" dirty="0">
              <a:solidFill>
                <a:schemeClr val="tx2"/>
              </a:solidFill>
              <a:latin typeface="Courier New" charset="0"/>
            </a:endParaRPr>
          </a:p>
          <a:p>
            <a:pPr lvl="1"/>
            <a:r>
              <a:rPr lang="en-US" altLang="en-US" dirty="0">
                <a:latin typeface="Courier New" charset="0"/>
              </a:rPr>
              <a:t>*</a:t>
            </a:r>
            <a:r>
              <a:rPr lang="en-US" altLang="en-US" dirty="0"/>
              <a:t> concatenates multiple copies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sz="1800" dirty="0" err="1">
                <a:latin typeface="Lucida Console" panose="020B0609040504020204" pitchFamily="49" charset="0"/>
              </a:rPr>
              <a:t>len</a:t>
            </a:r>
            <a:r>
              <a:rPr lang="en-US" altLang="en-US" sz="1800" dirty="0">
                <a:latin typeface="Courier New" charset="0"/>
              </a:rPr>
              <a:t> </a:t>
            </a:r>
            <a:r>
              <a:rPr lang="en-US" altLang="en-US" dirty="0"/>
              <a:t>function 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indexing via [</a:t>
            </a:r>
            <a:r>
              <a:rPr lang="en-US" altLang="en-US" dirty="0" err="1"/>
              <a:t>i</a:t>
            </a:r>
            <a:r>
              <a:rPr lang="en-US" altLang="en-US" dirty="0"/>
              <a:t>]			</a:t>
            </a:r>
            <a:endParaRPr lang="en-US" altLang="en-US" sz="1800" dirty="0">
              <a:solidFill>
                <a:schemeClr val="tx2"/>
              </a:solidFill>
              <a:latin typeface="Courier New" charset="0"/>
              <a:sym typeface="Wingdings" charset="2"/>
            </a:endParaRPr>
          </a:p>
          <a:p>
            <a:pPr lvl="1"/>
            <a:r>
              <a:rPr lang="en-US" altLang="en-US" dirty="0"/>
              <a:t>slicing via [</a:t>
            </a:r>
            <a:r>
              <a:rPr lang="en-US" altLang="en-US" dirty="0" err="1"/>
              <a:t>s:e</a:t>
            </a:r>
            <a:r>
              <a:rPr lang="en-US" altLang="en-US" dirty="0"/>
              <a:t>], [</a:t>
            </a:r>
            <a:r>
              <a:rPr lang="en-US" altLang="en-US" dirty="0" err="1"/>
              <a:t>s:e:n</a:t>
            </a:r>
            <a:r>
              <a:rPr lang="en-US" altLang="en-US" dirty="0"/>
              <a:t>], [:e], [s:], …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9C54CCE3-B9CC-E849-B221-0455B29BD581}" type="slidenum">
              <a:rPr lang="en-US" altLang="en-US" sz="1400">
                <a:solidFill>
                  <a:srgbClr val="FF0033"/>
                </a:solidFill>
              </a:rPr>
              <a:pPr/>
              <a:t>3</a:t>
            </a:fld>
            <a:endParaRPr lang="en-US" altLang="en-US" sz="1400" dirty="0">
              <a:solidFill>
                <a:srgbClr val="FF0033"/>
              </a:solidFill>
            </a:endParaRP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2374900"/>
            <a:ext cx="5842000" cy="189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36FA-F0FF-7329-4D88-16F9F143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and aliasing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0017-EDD8-9DCF-FECF-3C9B6240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when you call a function, the parameters are assigned to the inputs</a:t>
            </a:r>
          </a:p>
          <a:p>
            <a:pPr lvl="1"/>
            <a:r>
              <a:rPr lang="en-US" dirty="0"/>
              <a:t>this is another example of aliasing</a:t>
            </a:r>
          </a:p>
          <a:p>
            <a:pPr lvl="1"/>
            <a:r>
              <a:rPr lang="en-US" dirty="0"/>
              <a:t>as a result, a function can change the contents of a list passed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BBEA1-2681-FF82-F442-2B340371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A9915-7685-3EFD-8F84-90950B57C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743200"/>
            <a:ext cx="7772400" cy="34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25EB-028C-875A-AB15-4A196BBF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6C25-5D4B-F629-18E8-75003808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399"/>
            <a:ext cx="8702675" cy="2226361"/>
          </a:xfrm>
        </p:spPr>
        <p:txBody>
          <a:bodyPr/>
          <a:lstStyle/>
          <a:p>
            <a:r>
              <a:rPr lang="en-US" dirty="0"/>
              <a:t>aliasing avoids copying list contents</a:t>
            </a:r>
          </a:p>
          <a:p>
            <a:pPr lvl="1"/>
            <a:r>
              <a:rPr lang="en-US" dirty="0"/>
              <a:t>lists can be very large </a:t>
            </a:r>
            <a:r>
              <a:rPr lang="en-US" dirty="0">
                <a:sym typeface="Wingdings" pitchFamily="2" charset="2"/>
              </a:rPr>
              <a:t> copying </a:t>
            </a:r>
            <a:r>
              <a:rPr lang="en-US" dirty="0"/>
              <a:t>would take time and waste memory</a:t>
            </a:r>
          </a:p>
          <a:p>
            <a:pPr lvl="1"/>
            <a:r>
              <a:rPr lang="en-US" dirty="0"/>
              <a:t>when passing a list to a function, the size of the list doesn't matter</a:t>
            </a:r>
          </a:p>
          <a:p>
            <a:pPr lvl="2"/>
            <a:r>
              <a:rPr lang="en-US" dirty="0"/>
              <a:t>the parameter is just assigned to point to the same memory location</a:t>
            </a:r>
          </a:p>
          <a:p>
            <a:pPr lvl="2"/>
            <a:endParaRPr lang="en-US" dirty="0"/>
          </a:p>
          <a:p>
            <a:r>
              <a:rPr lang="en-US" dirty="0"/>
              <a:t>if you really do want to copy a list, slicing will create a clone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C23A-9CA6-6958-DC22-81F12E98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47334-D74B-70CC-7327-8A182E000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645243"/>
            <a:ext cx="617220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25EB-028C-875A-AB15-4A196BBF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distinction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26C25-5D4B-F629-18E8-75003808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1939926"/>
          </a:xfrm>
        </p:spPr>
        <p:txBody>
          <a:bodyPr/>
          <a:lstStyle/>
          <a:p>
            <a:r>
              <a:rPr lang="en-US" dirty="0"/>
              <a:t>values are mutable/immutable, not variables</a:t>
            </a:r>
          </a:p>
          <a:p>
            <a:pPr lvl="1"/>
            <a:r>
              <a:rPr lang="en-US" dirty="0"/>
              <a:t>you can assign a variable different string values at different times</a:t>
            </a:r>
          </a:p>
          <a:p>
            <a:pPr lvl="1"/>
            <a:r>
              <a:rPr lang="en-US" dirty="0"/>
              <a:t>an assignment causes the variable to point to the value's memory location</a:t>
            </a:r>
          </a:p>
          <a:p>
            <a:pPr marL="457200" lvl="1" indent="0">
              <a:buNone/>
            </a:pPr>
            <a:endParaRPr lang="en-US" sz="1050" kern="0" dirty="0"/>
          </a:p>
          <a:p>
            <a:pPr marL="857250" lvl="2" indent="0"/>
            <a:r>
              <a:rPr lang="en-US" sz="1600" kern="0" dirty="0">
                <a:solidFill>
                  <a:srgbClr val="FF0000"/>
                </a:solidFill>
                <a:latin typeface="Lucida Console" panose="020B0609040504020204" pitchFamily="49" charset="0"/>
              </a:rPr>
              <a:t>word[1] = "o"</a:t>
            </a:r>
            <a:r>
              <a:rPr lang="en-US" sz="1800" kern="0" dirty="0">
                <a:solidFill>
                  <a:srgbClr val="FF0000"/>
                </a:solidFill>
              </a:rPr>
              <a:t>				</a:t>
            </a:r>
            <a:r>
              <a:rPr lang="en-US" sz="1800" kern="0" dirty="0">
                <a:solidFill>
                  <a:srgbClr val="FF0000"/>
                </a:solidFill>
                <a:sym typeface="Wingdings" pitchFamily="2" charset="2"/>
              </a:rPr>
              <a:t>	ILLEGAL</a:t>
            </a:r>
          </a:p>
          <a:p>
            <a:pPr marL="857250" lvl="2" indent="0"/>
            <a:r>
              <a:rPr lang="en-US" sz="1600" kern="0" dirty="0">
                <a:solidFill>
                  <a:srgbClr val="FF0000"/>
                </a:solidFill>
                <a:latin typeface="Lucida Console" panose="020B0609040504020204" pitchFamily="49" charset="0"/>
                <a:sym typeface="Wingdings" pitchFamily="2" charset="2"/>
              </a:rPr>
              <a:t>word = word[:1] + "o" + word[2:]	</a:t>
            </a:r>
            <a:r>
              <a:rPr lang="en-US" sz="1800" kern="0" dirty="0">
                <a:solidFill>
                  <a:srgbClr val="FF0000"/>
                </a:solidFill>
                <a:sym typeface="Wingdings" pitchFamily="2" charset="2"/>
              </a:rPr>
              <a:t>	LEGAL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C23A-9CA6-6958-DC22-81F12E98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2F30D-6A6F-5933-1C14-A5AFF3434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3235325"/>
            <a:ext cx="7772400" cy="37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2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operation examples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FFCC73F-86D5-D740-9E09-8485A3944B79}" type="slidenum">
              <a:rPr lang="en-US" altLang="en-US" sz="1400">
                <a:solidFill>
                  <a:srgbClr val="FF0033"/>
                </a:solidFill>
              </a:rPr>
              <a:pPr/>
              <a:t>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905500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495800"/>
            <a:ext cx="32766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note: a </a:t>
            </a:r>
            <a:r>
              <a:rPr lang="en-US" altLang="en-US" sz="2000">
                <a:solidFill>
                  <a:srgbClr val="FF0033"/>
                </a:solidFill>
                <a:latin typeface="Courier New" charset="0"/>
              </a:rPr>
              <a:t>range </a:t>
            </a:r>
            <a:r>
              <a:rPr lang="en-US" altLang="en-US">
                <a:solidFill>
                  <a:srgbClr val="FF0033"/>
                </a:solidFill>
              </a:rPr>
              <a:t>is sequence similar to a list</a:t>
            </a:r>
          </a:p>
          <a:p>
            <a:endParaRPr lang="en-US" altLang="en-US">
              <a:solidFill>
                <a:srgbClr val="FF0033"/>
              </a:solidFill>
              <a:latin typeface="Courier New" charset="0"/>
            </a:endParaRPr>
          </a:p>
          <a:p>
            <a:r>
              <a:rPr lang="en-US" altLang="en-US">
                <a:solidFill>
                  <a:srgbClr val="FF0033"/>
                </a:solidFill>
              </a:rPr>
              <a:t>can be converted into a list using </a:t>
            </a:r>
            <a:r>
              <a:rPr lang="en-US" altLang="en-US" sz="2000">
                <a:solidFill>
                  <a:srgbClr val="FF0033"/>
                </a:solidFill>
                <a:latin typeface="Courier New" charset="0"/>
              </a:rPr>
              <a:t>list</a:t>
            </a:r>
            <a:endParaRPr lang="en-US" altLang="en-US">
              <a:solidFill>
                <a:srgbClr val="FF0033"/>
              </a:solidFill>
              <a:latin typeface="Courier Ne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D3043-5462-C3FD-D691-12756674B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4066907"/>
            <a:ext cx="4726605" cy="2714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grab a partner and go to </a:t>
            </a:r>
            <a:r>
              <a:rPr lang="en-US" altLang="en-US">
                <a:hlinkClick r:id="rId2"/>
              </a:rPr>
              <a:t>codingbat.com</a:t>
            </a:r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solve problems (in order) from the List-1 category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all of these problems can be solved using list indexing, slicing, +, and *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691FDF5A-464F-6646-899C-C7BD7914D92A}" type="slidenum">
              <a:rPr lang="en-US" altLang="en-US" sz="1400">
                <a:solidFill>
                  <a:srgbClr val="FF0033"/>
                </a:solidFill>
              </a:rPr>
              <a:pPr/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Traversing a list sequence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altLang="en-US"/>
              <a:t>as with strings (character sequences), can traverse a list using for-in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CC250C65-60C3-924A-8787-0BBB6EA8BF25}" type="slidenum">
              <a:rPr lang="en-US" altLang="en-US" sz="1400">
                <a:solidFill>
                  <a:srgbClr val="FF0033"/>
                </a:solidFill>
              </a:rPr>
              <a:pPr/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419600"/>
            <a:ext cx="870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likewise, can test for list membership using in and not-in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029200"/>
            <a:ext cx="24765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A5CEC-3593-877A-7E0A-7D3C3965E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87" y="1886197"/>
            <a:ext cx="3575050" cy="2228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averaging numbers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altLang="en-US"/>
              <a:t>suppose you have a list of numbers (e.g., grades)</a:t>
            </a:r>
          </a:p>
          <a:p>
            <a:pPr lvl="1"/>
            <a:r>
              <a:rPr lang="en-US" altLang="en-US"/>
              <a:t>want to calculate the average of those numbers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3E26760D-68D0-2247-AE38-31EC18DD73E1}" type="slidenum">
              <a:rPr lang="en-US" altLang="en-US" sz="1400">
                <a:solidFill>
                  <a:srgbClr val="FF0033"/>
                </a:solidFill>
              </a:rPr>
              <a:pPr/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7225" y="4876800"/>
            <a:ext cx="8702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any potential problems? 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-84" charset="2"/>
              <a:buChar char="§"/>
              <a:defRPr/>
            </a:pPr>
            <a:r>
              <a:rPr lang="en-US" sz="2000" kern="0" dirty="0">
                <a:latin typeface="+mn-lt"/>
              </a:rPr>
              <a:t>i.e., will this function work correctly on all possible lists of numbers?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867400"/>
            <a:ext cx="870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modify this function so that it returns 0.0 on an empty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2D736-4A3C-ED3E-B2E9-39268B00F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" y="2234469"/>
            <a:ext cx="6858971" cy="11831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BBB201-6E4C-0377-75DD-A0E42407D6C4}"/>
              </a:ext>
            </a:extLst>
          </p:cNvPr>
          <p:cNvGrpSpPr/>
          <p:nvPr/>
        </p:nvGrpSpPr>
        <p:grpSpPr>
          <a:xfrm>
            <a:off x="1219200" y="3673078"/>
            <a:ext cx="6934201" cy="975122"/>
            <a:chOff x="1219200" y="3673078"/>
            <a:chExt cx="6934201" cy="975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9B91800-8C5C-9C1F-E2CA-964A31AA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4042410"/>
              <a:ext cx="6858000" cy="6057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C257B8-B156-D5FD-5B10-E2D2298ECB26}"/>
                </a:ext>
              </a:extLst>
            </p:cNvPr>
            <p:cNvSpPr txBox="1"/>
            <p:nvPr/>
          </p:nvSpPr>
          <p:spPr>
            <a:xfrm>
              <a:off x="3733800" y="3673078"/>
              <a:ext cx="4419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there is a sum function defined for lists of numbers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&amp;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dirty="0"/>
              <a:t>recall: can read in the contents of a file using </a:t>
            </a:r>
            <a:r>
              <a:rPr lang="en-US" sz="2000" dirty="0">
                <a:latin typeface="Lucida Console" panose="020B0609040504020204" pitchFamily="49" charset="0"/>
              </a:rPr>
              <a:t>read() </a:t>
            </a:r>
            <a:r>
              <a:rPr lang="en-US" dirty="0"/>
              <a:t>or </a:t>
            </a:r>
            <a:r>
              <a:rPr lang="en-US" sz="2000" dirty="0" err="1">
                <a:latin typeface="Lucida Console" panose="020B0609040504020204" pitchFamily="49" charset="0"/>
              </a:rPr>
              <a:t>readlines</a:t>
            </a:r>
            <a:r>
              <a:rPr lang="en-US" sz="2000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US" sz="1800" dirty="0" err="1">
                <a:latin typeface="Lucida Console" panose="020B0609040504020204" pitchFamily="49" charset="0"/>
              </a:rPr>
              <a:t>readlines</a:t>
            </a:r>
            <a:r>
              <a:rPr lang="en-US" sz="1800" dirty="0">
                <a:latin typeface="Lucida Console" panose="020B0609040504020204" pitchFamily="49" charset="0"/>
              </a:rPr>
              <a:t>() </a:t>
            </a:r>
            <a:r>
              <a:rPr lang="en-US" dirty="0"/>
              <a:t>returns a list containing each line from the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BFA4-760D-924B-92D9-2C87DB584E5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A13D0-17FE-662F-5EB6-31EEEE6B076C}"/>
              </a:ext>
            </a:extLst>
          </p:cNvPr>
          <p:cNvSpPr txBox="1"/>
          <p:nvPr/>
        </p:nvSpPr>
        <p:spPr>
          <a:xfrm>
            <a:off x="4845524" y="2209800"/>
            <a:ext cx="9865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short.txt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96397D-9C4C-5AEA-B22B-816C0E8DA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7" y="5133420"/>
            <a:ext cx="7772400" cy="1788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5967B-C68D-4BEE-E569-E5DA86D6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588" y="2600021"/>
            <a:ext cx="2758465" cy="95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40B39-9538-F689-4E7F-FAA92C9C0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7" y="4113984"/>
            <a:ext cx="7772400" cy="668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4BFA-6892-90D9-0061-8CC792B3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CB68-B121-B9CB-61DA-1F94BA32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143000"/>
            <a:ext cx="8702675" cy="2650511"/>
          </a:xfrm>
        </p:spPr>
        <p:txBody>
          <a:bodyPr/>
          <a:lstStyle/>
          <a:p>
            <a:r>
              <a:rPr lang="en-US" dirty="0"/>
              <a:t>suppose we wanted to count the number of words in a file</a:t>
            </a:r>
          </a:p>
          <a:p>
            <a:pPr lvl="1"/>
            <a:r>
              <a:rPr lang="en-US" dirty="0"/>
              <a:t>unfortunately, there is no easy way to read one word at a time</a:t>
            </a:r>
          </a:p>
          <a:p>
            <a:pPr lvl="1"/>
            <a:r>
              <a:rPr lang="en-US" dirty="0"/>
              <a:t>however, can read the contents and then split into words</a:t>
            </a:r>
          </a:p>
          <a:p>
            <a:pPr lvl="1"/>
            <a:endParaRPr lang="en-US" dirty="0"/>
          </a:p>
          <a:p>
            <a:pPr marL="857250" lvl="2" indent="0"/>
            <a:r>
              <a:rPr lang="en-US" altLang="en-US" sz="1800" dirty="0" err="1">
                <a:latin typeface="Lucida Console" panose="020B0609040504020204" pitchFamily="49" charset="0"/>
              </a:rPr>
              <a:t>str.split</a:t>
            </a:r>
            <a:r>
              <a:rPr lang="en-US" altLang="en-US" sz="1800" dirty="0">
                <a:latin typeface="Lucida Console" panose="020B0609040504020204" pitchFamily="49" charset="0"/>
              </a:rPr>
              <a:t>() </a:t>
            </a:r>
            <a:r>
              <a:rPr lang="en-US" altLang="en-US" dirty="0"/>
              <a:t>	returns a list of the separate words in str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by default, it uses whitespace to separate the words, but can provide an optional argument to specify different separators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3131C-81B8-BFEF-67A3-A8B3D1D0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F9A8A-F9F6-64C8-946C-2A0D543E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962400"/>
            <a:ext cx="6426200" cy="3021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93623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4770</TotalTime>
  <Words>1776</Words>
  <Application>Microsoft Macintosh PowerPoint</Application>
  <PresentationFormat>Custom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 Narrow</vt:lpstr>
      <vt:lpstr>Cambria Math</vt:lpstr>
      <vt:lpstr>Courier New</vt:lpstr>
      <vt:lpstr>Lucida Console</vt:lpstr>
      <vt:lpstr>Times New Roman</vt:lpstr>
      <vt:lpstr>Wingdings</vt:lpstr>
      <vt:lpstr>Blank Presentation</vt:lpstr>
      <vt:lpstr>PowerPoint Presentation</vt:lpstr>
      <vt:lpstr>String review</vt:lpstr>
      <vt:lpstr>Lists</vt:lpstr>
      <vt:lpstr>List operation examples</vt:lpstr>
      <vt:lpstr>Exercises</vt:lpstr>
      <vt:lpstr>Traversing a list sequence</vt:lpstr>
      <vt:lpstr>Example: averaging numbers</vt:lpstr>
      <vt:lpstr>Files &amp; lists</vt:lpstr>
      <vt:lpstr>Counting words</vt:lpstr>
      <vt:lpstr>Examples using split</vt:lpstr>
      <vt:lpstr>Reading one line at a time</vt:lpstr>
      <vt:lpstr>New versions</vt:lpstr>
      <vt:lpstr>Adding more stats</vt:lpstr>
      <vt:lpstr>HW5 (part 1)</vt:lpstr>
      <vt:lpstr>Example: dice stats</vt:lpstr>
      <vt:lpstr>Dice stats (cont.)</vt:lpstr>
      <vt:lpstr>Dice stats (cont.)</vt:lpstr>
      <vt:lpstr>UGLY!</vt:lpstr>
      <vt:lpstr>Lists are mutable!</vt:lpstr>
      <vt:lpstr>Better solution</vt:lpstr>
      <vt:lpstr>Nicer output</vt:lpstr>
      <vt:lpstr>Generalized version</vt:lpstr>
      <vt:lpstr>Aligned output</vt:lpstr>
      <vt:lpstr>HW5 (part 2)</vt:lpstr>
      <vt:lpstr>List methods</vt:lpstr>
      <vt:lpstr>Mutable vs. immutable</vt:lpstr>
      <vt:lpstr>Structure sharing with strings</vt:lpstr>
      <vt:lpstr>Mutable vs. immutable</vt:lpstr>
      <vt:lpstr>Aliasing</vt:lpstr>
      <vt:lpstr>Parameters and aliasing</vt:lpstr>
      <vt:lpstr>Aliasing is good</vt:lpstr>
      <vt:lpstr>Important distinction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116</cp:revision>
  <cp:lastPrinted>2001-08-21T21:07:44Z</cp:lastPrinted>
  <dcterms:created xsi:type="dcterms:W3CDTF">2013-08-13T20:20:27Z</dcterms:created>
  <dcterms:modified xsi:type="dcterms:W3CDTF">2023-10-18T19:31:51Z</dcterms:modified>
</cp:coreProperties>
</file>