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9" r:id="rId3"/>
    <p:sldId id="371" r:id="rId4"/>
    <p:sldId id="372" r:id="rId5"/>
    <p:sldId id="373" r:id="rId6"/>
    <p:sldId id="375" r:id="rId7"/>
    <p:sldId id="370" r:id="rId8"/>
    <p:sldId id="338" r:id="rId9"/>
    <p:sldId id="384" r:id="rId10"/>
    <p:sldId id="339" r:id="rId11"/>
    <p:sldId id="374" r:id="rId12"/>
    <p:sldId id="340" r:id="rId13"/>
    <p:sldId id="343" r:id="rId14"/>
    <p:sldId id="352" r:id="rId15"/>
    <p:sldId id="363" r:id="rId16"/>
    <p:sldId id="336" r:id="rId17"/>
    <p:sldId id="342" r:id="rId18"/>
    <p:sldId id="385" r:id="rId19"/>
    <p:sldId id="350" r:id="rId20"/>
    <p:sldId id="353" r:id="rId21"/>
    <p:sldId id="344" r:id="rId22"/>
    <p:sldId id="377" r:id="rId23"/>
    <p:sldId id="378" r:id="rId24"/>
    <p:sldId id="379" r:id="rId25"/>
    <p:sldId id="358" r:id="rId26"/>
    <p:sldId id="386" r:id="rId27"/>
    <p:sldId id="376" r:id="rId28"/>
    <p:sldId id="380" r:id="rId29"/>
    <p:sldId id="381" r:id="rId30"/>
    <p:sldId id="382" r:id="rId31"/>
    <p:sldId id="383" r:id="rId32"/>
    <p:sldId id="354" r:id="rId33"/>
    <p:sldId id="387" r:id="rId34"/>
    <p:sldId id="388" r:id="rId35"/>
    <p:sldId id="389" r:id="rId36"/>
    <p:sldId id="391" r:id="rId37"/>
    <p:sldId id="392" r:id="rId38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3"/>
    <p:restoredTop sz="50000"/>
  </p:normalViewPr>
  <p:slideViewPr>
    <p:cSldViewPr>
      <p:cViewPr varScale="1">
        <p:scale>
          <a:sx n="109" d="100"/>
          <a:sy n="109" d="100"/>
        </p:scale>
        <p:origin x="944" y="192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1CF85527-40A9-5C46-9048-2BFB49BCE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3E8C623-C17A-8D42-990C-9ACAE177A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9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5326-2B10-3942-8BD1-3A81358B6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9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D9DF-0DC7-6843-AE3E-1C78681A6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33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10A8BB4-0F7B-AB95-F920-F45B564ADD39}"/>
              </a:ext>
            </a:extLst>
          </p:cNvPr>
          <p:cNvSpPr/>
          <p:nvPr userDrawn="1"/>
        </p:nvSpPr>
        <p:spPr bwMode="auto">
          <a:xfrm>
            <a:off x="8969375" y="-3048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41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9491-2024-674B-B8B7-7D505A232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C8D39-89FE-813E-B4C7-8FFB5B1B1438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CSC 221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Fall 23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930106-7317-1E40-55E8-DE07E89EBC35}"/>
              </a:ext>
            </a:extLst>
          </p:cNvPr>
          <p:cNvSpPr/>
          <p:nvPr userDrawn="1"/>
        </p:nvSpPr>
        <p:spPr bwMode="auto">
          <a:xfrm>
            <a:off x="0" y="0"/>
            <a:ext cx="45719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0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B31A-3200-AD46-ABA1-6BA5CE846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8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ABD5-9BFB-EB49-BD9E-C2DC985A8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1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FA91A-B606-E641-BD4F-B19FA8724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2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BADB-5EDE-4E4E-9AC2-0CD91190F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8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965A-E766-9B4F-A3DC-6A46E84C9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3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0E61-0F01-5A40-917E-F29FE9F7B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5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90A5-28F3-344F-8496-D1524C31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1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7FB971DD-F639-0646-8F71-A363D1E35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unestone.academy/ns/books/published/foppff/simple-python-data_statements-and-expressi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nestone.academy/ns/books/published/foppff/simple-python-data_operators-and-operand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unestone.academy/ns/books/published/foppff/simple-python-data_data-type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nestone.academy/ns/books/published/foppff/simple-python-data_data-type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nestone.academy/ns/books/published/foppff/simple-python-data_hard-coding.html" TargetMode="External"/><Relationship Id="rId2" Type="http://schemas.openxmlformats.org/officeDocument/2006/relationships/hyperlink" Target="http://www.census.gov/popcloc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ython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unestone.academy/ns/books/published/foppff/simple-python-data_hard-coding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unestone.academy/ns/books/published/foppff/simple-python-data_hard-coding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unestone.academy/ns/books/published/foppff/simple-python-data_hard-coding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unestone.academy/ns/books/published/foppff/simple-python-data_hard-codi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ython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unestone.academy/ns/books/published/foppff/simple-python-data_values-and-data-typ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unestone.academy/ns/books/published/foppff/simple-python-data_values-and-data-type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unestone.academy/ns/books/published/foppff/simple-python-data_values-and-data-typ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unestone.academy/ns/books/published/foppff/simple-python-data_values-and-data-type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D7966FD-E585-2649-AC5B-E97A6653BC2B}" type="slidenum">
              <a:rPr lang="en-US" altLang="en-US" sz="1400">
                <a:solidFill>
                  <a:srgbClr val="FF0033"/>
                </a:solidFill>
              </a:rPr>
              <a:pPr/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5362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 dirty="0">
                <a:solidFill>
                  <a:srgbClr val="FF0033"/>
                </a:solidFill>
              </a:rPr>
            </a:br>
            <a:br>
              <a:rPr lang="en-US" altLang="en-US" dirty="0">
                <a:solidFill>
                  <a:srgbClr val="FF0033"/>
                </a:solidFill>
              </a:rPr>
            </a:br>
            <a:r>
              <a:rPr lang="en-US" altLang="en-US" sz="3200" dirty="0">
                <a:solidFill>
                  <a:srgbClr val="FF0033"/>
                </a:solidFill>
              </a:rPr>
              <a:t>Fall 2023</a:t>
            </a:r>
          </a:p>
        </p:txBody>
      </p:sp>
      <p:sp>
        <p:nvSpPr>
          <p:cNvPr id="15363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14600"/>
            <a:ext cx="8458200" cy="4191000"/>
          </a:xfrm>
          <a:noFill/>
        </p:spPr>
        <p:txBody>
          <a:bodyPr/>
          <a:lstStyle/>
          <a:p>
            <a:pPr marL="0" indent="0"/>
            <a:r>
              <a:rPr lang="en-US" altLang="en-US" dirty="0"/>
              <a:t>Variables, statements &amp; expressions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Python interpreters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data types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operators &amp; operands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function calls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variables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expressions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user input</a:t>
            </a:r>
          </a:p>
          <a:p>
            <a:pPr lvl="1"/>
            <a:r>
              <a:rPr lang="en-US" altLang="en-US">
                <a:ea typeface="ＭＳ Ｐゴシック" charset="-128"/>
              </a:rPr>
              <a:t>IDLE modules</a:t>
            </a:r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Expressions vs. statements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819194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an expression is NOT a statement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in particular, evaluating an expression does not produce any output</a:t>
            </a:r>
          </a:p>
          <a:p>
            <a:pPr marL="457200" lvl="1" indent="0"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A9CDBA7-D0B7-D444-9DE6-29A4AB42190C}" type="slidenum">
              <a:rPr lang="en-US" altLang="en-US" sz="1400">
                <a:solidFill>
                  <a:srgbClr val="FF0033"/>
                </a:solidFill>
              </a:rPr>
              <a:pPr/>
              <a:t>10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43871D29-1C0D-D9B8-9C2B-53358DF45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0"/>
            <a:ext cx="6096000" cy="18979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17DA-CA96-5A1E-A600-C04608E4A60D}"/>
              </a:ext>
            </a:extLst>
          </p:cNvPr>
          <p:cNvSpPr txBox="1">
            <a:spLocks/>
          </p:cNvSpPr>
          <p:nvPr/>
        </p:nvSpPr>
        <p:spPr bwMode="auto">
          <a:xfrm>
            <a:off x="789668" y="4355335"/>
            <a:ext cx="8702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altLang="en-US" kern="0" dirty="0"/>
              <a:t>to see the result of a calculation, you must print that result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A0EF0D9-E31D-BDB1-8C85-64E06EDFB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972192"/>
            <a:ext cx="6096000" cy="19081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Exercise: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use the embedded interpreter at the end of </a:t>
            </a:r>
            <a:r>
              <a:rPr lang="en-US" altLang="en-US" dirty="0">
                <a:ea typeface="ＭＳ Ｐゴシック" charset="-128"/>
                <a:hlinkClick r:id="rId2"/>
              </a:rPr>
              <a:t>Chapter 2.3 </a:t>
            </a:r>
            <a:r>
              <a:rPr lang="en-US" altLang="en-US" dirty="0">
                <a:ea typeface="ＭＳ Ｐゴシック" charset="-128"/>
              </a:rPr>
              <a:t>to calculate: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the number of seconds in a year (assume 365 days in a year)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your age in seconds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the number of inches in a mile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the distance to the sun in inches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the solution to the Wheat &amp; Chessboard problem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A9CDBA7-D0B7-D444-9DE6-29A4AB42190C}" type="slidenum">
              <a:rPr lang="en-US" altLang="en-US" sz="1400">
                <a:solidFill>
                  <a:srgbClr val="FF0033"/>
                </a:solidFill>
              </a:rPr>
              <a:pPr/>
              <a:t>11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2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Python strings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32766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strings can be written using either single- or double-quote symbols  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>
              <a:buFont typeface="Wingdings" charset="2"/>
              <a:buNone/>
              <a:tabLst>
                <a:tab pos="1422400" algn="l"/>
              </a:tabLst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OK:    </a:t>
            </a:r>
            <a:r>
              <a:rPr lang="en-US" altLang="en-US" dirty="0">
                <a:solidFill>
                  <a:schemeClr val="accent2"/>
                </a:solidFill>
                <a:ea typeface="ＭＳ Ｐゴシック" charset="-128"/>
              </a:rPr>
              <a:t>	</a:t>
            </a:r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</a:rPr>
              <a:t>"Creighton"  'Billy </a:t>
            </a:r>
            <a:r>
              <a:rPr lang="en-US" altLang="en-US" sz="1800" dirty="0" err="1">
                <a:latin typeface="Lucida Console" panose="020B0609040504020204" pitchFamily="49" charset="0"/>
                <a:ea typeface="ＭＳ Ｐゴシック" charset="-128"/>
              </a:rPr>
              <a:t>Bluejay</a:t>
            </a:r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</a:rPr>
              <a:t>'  "Bob's your uncle"</a:t>
            </a:r>
          </a:p>
          <a:p>
            <a:pPr lvl="1">
              <a:buFont typeface="Wingdings" charset="2"/>
              <a:buNone/>
              <a:tabLst>
                <a:tab pos="1422400" algn="l"/>
              </a:tabLst>
            </a:pPr>
            <a:endParaRPr lang="en-US" altLang="en-US" dirty="0">
              <a:ea typeface="ＭＳ Ｐゴシック" charset="-128"/>
            </a:endParaRPr>
          </a:p>
          <a:p>
            <a:pPr lvl="1">
              <a:buFont typeface="Wingdings" charset="2"/>
              <a:buNone/>
              <a:tabLst>
                <a:tab pos="1422400" algn="l"/>
              </a:tabLst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not OK:</a:t>
            </a:r>
            <a:r>
              <a:rPr lang="en-US" altLang="en-US" dirty="0">
                <a:solidFill>
                  <a:srgbClr val="3333CC"/>
                </a:solidFill>
                <a:ea typeface="ＭＳ Ｐゴシック" charset="-128"/>
              </a:rPr>
              <a:t>	</a:t>
            </a:r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</a:rPr>
              <a:t>"Creighton'   'Bob's your uncle'</a:t>
            </a: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can nest different quote symbols or use the escape '\' character</a:t>
            </a:r>
          </a:p>
          <a:p>
            <a:pPr lvl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</a:rPr>
              <a:t>	"Bob's your uncle"		'Bob\'s your uncle'	</a:t>
            </a:r>
          </a:p>
          <a:p>
            <a:pPr lvl="1">
              <a:buFont typeface="Wingdings" charset="2"/>
              <a:buNone/>
            </a:pP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8FEAA73-23F1-0144-83CF-49DAD49BDED4}" type="slidenum">
              <a:rPr lang="en-US" altLang="en-US" sz="1400">
                <a:solidFill>
                  <a:srgbClr val="FF0033"/>
                </a:solidFill>
              </a:rPr>
              <a:pPr/>
              <a:t>12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162589A-677C-68D5-FC84-D18196AF2FD7}"/>
              </a:ext>
            </a:extLst>
          </p:cNvPr>
          <p:cNvSpPr txBox="1">
            <a:spLocks/>
          </p:cNvSpPr>
          <p:nvPr/>
        </p:nvSpPr>
        <p:spPr bwMode="auto">
          <a:xfrm>
            <a:off x="789668" y="4876800"/>
            <a:ext cx="8702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altLang="en-US" kern="0" dirty="0"/>
              <a:t>use three quotes on </a:t>
            </a:r>
            <a:r>
              <a:rPr lang="en-US" altLang="en-US" i="1" kern="0" dirty="0"/>
              <a:t>rare</a:t>
            </a:r>
            <a:r>
              <a:rPr lang="en-US" altLang="en-US" kern="0" dirty="0"/>
              <a:t> occasions when you want a string to span lines</a:t>
            </a:r>
            <a:r>
              <a:rPr lang="en-US" altLang="en-US" sz="1600" kern="0" dirty="0">
                <a:latin typeface="Courier New" charset="0"/>
                <a:ea typeface="ＭＳ Ｐゴシック" charset="-128"/>
              </a:rPr>
              <a:t>	</a:t>
            </a:r>
          </a:p>
          <a:p>
            <a:pPr lvl="1">
              <a:buFont typeface="Wingdings" charset="2"/>
              <a:buNone/>
            </a:pPr>
            <a:r>
              <a:rPr lang="en-US" altLang="en-US" sz="1600" kern="0" dirty="0">
                <a:latin typeface="Courier New" charset="0"/>
                <a:ea typeface="ＭＳ Ｐゴシック" charset="-128"/>
              </a:rPr>
              <a:t>	</a:t>
            </a:r>
            <a:endParaRPr lang="en-US" altLang="en-US" kern="0" dirty="0">
              <a:latin typeface="Courier New" charset="0"/>
              <a:ea typeface="ＭＳ Ｐゴシック" charset="-128"/>
            </a:endParaRPr>
          </a:p>
          <a:p>
            <a:pPr marL="973138" lvl="1" indent="-284163">
              <a:buFont typeface="Wingdings" charset="2"/>
              <a:buNone/>
            </a:pPr>
            <a:r>
              <a:rPr lang="en-US" altLang="en-US" sz="1800" kern="0" dirty="0">
                <a:latin typeface="Lucida Console" panose="020B0609040504020204" pitchFamily="49" charset="0"/>
                <a:ea typeface="ＭＳ Ｐゴシック" charset="-128"/>
              </a:rPr>
              <a:t>"""This is</a:t>
            </a:r>
          </a:p>
          <a:p>
            <a:pPr marL="973138" lvl="1" indent="-284163">
              <a:buFont typeface="Wingdings" charset="2"/>
              <a:buNone/>
            </a:pPr>
            <a:r>
              <a:rPr lang="en-US" altLang="en-US" sz="1800" kern="0" dirty="0">
                <a:latin typeface="Lucida Console" panose="020B0609040504020204" pitchFamily="49" charset="0"/>
                <a:ea typeface="ＭＳ Ｐゴシック" charset="-128"/>
              </a:rPr>
              <a:t>a single string"""</a:t>
            </a:r>
          </a:p>
          <a:p>
            <a:pPr marL="973138" lvl="1" indent="-284163">
              <a:buFont typeface="Wingdings" charset="2"/>
              <a:buNone/>
            </a:pPr>
            <a:endParaRPr lang="en-US" altLang="en-US" sz="1800" kern="0" dirty="0">
              <a:latin typeface="Lucida Console" panose="020B0609040504020204" pitchFamily="49" charset="0"/>
              <a:ea typeface="ＭＳ Ｐゴシック" charset="-128"/>
            </a:endParaRPr>
          </a:p>
          <a:p>
            <a:pPr marL="973138" lvl="1" indent="-284163">
              <a:buFont typeface="Wingdings" charset="2"/>
              <a:buNone/>
            </a:pPr>
            <a:r>
              <a:rPr lang="en-US" altLang="en-US" sz="1800" kern="0" dirty="0">
                <a:latin typeface="Lucida Console" panose="020B0609040504020204" pitchFamily="49" charset="0"/>
                <a:ea typeface="ＭＳ Ｐゴシック" charset="-128"/>
              </a:rPr>
              <a:t>'''So is</a:t>
            </a:r>
          </a:p>
          <a:p>
            <a:pPr marL="973138" lvl="1" indent="-284163">
              <a:buFont typeface="Wingdings" charset="2"/>
              <a:buNone/>
            </a:pPr>
            <a:r>
              <a:rPr lang="en-US" altLang="en-US" sz="1800" kern="0" dirty="0">
                <a:latin typeface="Lucida Console" panose="020B0609040504020204" pitchFamily="49" charset="0"/>
                <a:ea typeface="ＭＳ Ｐゴシック" charset="-128"/>
              </a:rPr>
              <a:t>this'''</a:t>
            </a:r>
          </a:p>
          <a:p>
            <a:endParaRPr lang="en-US" altLang="en-US" sz="1800" kern="0" dirty="0">
              <a:latin typeface="Lucida Console" panose="020B0609040504020204" pitchFamily="49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String concatenation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 + operator, when applied to strings, concatenates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i.e., text is appended together, with no spacing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</a:rPr>
              <a:t>"</a:t>
            </a:r>
            <a:r>
              <a:rPr lang="en-US" altLang="en-US" sz="1800" dirty="0" err="1">
                <a:latin typeface="Lucida Console" panose="020B0609040504020204" pitchFamily="49" charset="0"/>
                <a:ea typeface="ＭＳ Ｐゴシック" charset="-128"/>
              </a:rPr>
              <a:t>abc</a:t>
            </a:r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</a:rPr>
              <a:t>" + "def" </a:t>
            </a:r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 "</a:t>
            </a:r>
            <a:r>
              <a:rPr lang="en-US" altLang="en-US" sz="1800" dirty="0" err="1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abcdef</a:t>
            </a:r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"</a:t>
            </a:r>
            <a:endParaRPr lang="en-US" altLang="en-US" sz="1800" dirty="0">
              <a:latin typeface="Lucida Console" panose="020B0609040504020204" pitchFamily="49" charset="0"/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E2EA84B-553C-3740-804A-00F7C28846CB}" type="slidenum">
              <a:rPr lang="en-US" altLang="en-US" sz="1400">
                <a:solidFill>
                  <a:srgbClr val="FF0033"/>
                </a:solidFill>
              </a:rPr>
              <a:pPr/>
              <a:t>13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91F0AC4-F1D1-86E5-7CC3-351D7FACE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16329"/>
            <a:ext cx="7772400" cy="27777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Lucida Console" panose="020B0609040504020204" pitchFamily="49" charset="0"/>
                <a:ea typeface="Courier New" charset="0"/>
                <a:cs typeface="Courier New" charset="0"/>
              </a:rPr>
              <a:t>type</a:t>
            </a:r>
            <a:r>
              <a:rPr lang="en-US" altLang="en-US" dirty="0">
                <a:latin typeface="Lucida Sans Typewriter" charset="0"/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7848600" cy="1752600"/>
              </a:xfrm>
            </p:spPr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in mathematics, a </a:t>
                </a:r>
                <a:r>
                  <a:rPr lang="en-US" altLang="en-US" i="1" dirty="0">
                    <a:ea typeface="ＭＳ Ｐゴシック" charset="-128"/>
                  </a:rPr>
                  <a:t>function </a:t>
                </a:r>
                <a:r>
                  <a:rPr lang="en-US" altLang="en-US" dirty="0">
                    <a:ea typeface="ＭＳ Ｐゴシック" charset="-128"/>
                  </a:rPr>
                  <a:t>is a mapping from some number of inputs to a single output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e.g., square root function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altLang="en-US" dirty="0">
                    <a:ea typeface="ＭＳ Ｐゴシック" charset="-128"/>
                  </a:rPr>
                  <a:t>  </a:t>
                </a:r>
                <a:r>
                  <a:rPr lang="en-US" altLang="en-US" dirty="0">
                    <a:ea typeface="ＭＳ Ｐゴシック" charset="-128"/>
                    <a:sym typeface="Wingdings"/>
                  </a:rPr>
                  <a:t>  3</a:t>
                </a:r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e.g., maximum function	</a:t>
                </a:r>
                <a:r>
                  <a:rPr lang="en-US" altLang="en-US" dirty="0">
                    <a:latin typeface="Lucida Console" panose="020B0609040504020204" pitchFamily="49" charset="0"/>
                    <a:ea typeface="ＭＳ Ｐゴシック" charset="-128"/>
                  </a:rPr>
                  <a:t>max</a:t>
                </a:r>
                <a:r>
                  <a:rPr lang="en-US" altLang="en-US" dirty="0">
                    <a:ea typeface="ＭＳ Ｐゴシック" charset="-128"/>
                  </a:rPr>
                  <a:t>(3.8, 4.2)  </a:t>
                </a:r>
                <a:r>
                  <a:rPr lang="en-US" altLang="en-US" dirty="0">
                    <a:ea typeface="ＭＳ Ｐゴシック" charset="-128"/>
                    <a:sym typeface="Wingdings"/>
                  </a:rPr>
                  <a:t>  4.2</a:t>
                </a:r>
                <a:r>
                  <a:rPr lang="en-US" altLang="en-US" dirty="0">
                    <a:ea typeface="ＭＳ Ｐゴシック" charset="-128"/>
                  </a:rPr>
                  <a:t>	</a:t>
                </a:r>
              </a:p>
            </p:txBody>
          </p:sp>
        </mc:Choice>
        <mc:Fallback xmlns="">
          <p:sp>
            <p:nvSpPr>
              <p:cNvPr id="225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7848600" cy="1752600"/>
              </a:xfrm>
              <a:blipFill>
                <a:blip r:embed="rId2"/>
                <a:stretch>
                  <a:fillRect l="-1294" t="-3597" r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EC1919E-D19C-554E-9277-4BA948C73202}" type="slidenum">
              <a:rPr lang="en-US" altLang="en-US" sz="1400">
                <a:solidFill>
                  <a:srgbClr val="FF0033"/>
                </a:solidFill>
              </a:rPr>
              <a:pPr/>
              <a:t>14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124200"/>
            <a:ext cx="8702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Python provides numerous built-in functions for performing useful tasks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you call a function by specifying its name then any inputs in parentheses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e.g., the </a:t>
            </a:r>
            <a:r>
              <a:rPr lang="en-US" sz="1800" kern="0" dirty="0">
                <a:latin typeface="Lucida Console" panose="020B0609040504020204" pitchFamily="49" charset="0"/>
                <a:ea typeface="Courier New" charset="0"/>
                <a:cs typeface="Courier New" charset="0"/>
              </a:rPr>
              <a:t>type</a:t>
            </a:r>
            <a:r>
              <a:rPr lang="en-US" sz="2000" kern="0" dirty="0">
                <a:latin typeface="+mn-lt"/>
                <a:ea typeface="ＭＳ Ｐゴシック" pitchFamily="-107" charset="-128"/>
              </a:rPr>
              <a:t> function takes one </a:t>
            </a:r>
            <a:r>
              <a:rPr lang="en-US" sz="2000" i="1" kern="0" dirty="0">
                <a:latin typeface="+mn-lt"/>
                <a:ea typeface="ＭＳ Ｐゴシック" pitchFamily="-107" charset="-128"/>
              </a:rPr>
              <a:t>input</a:t>
            </a:r>
            <a:r>
              <a:rPr lang="en-US" sz="2000" kern="0" dirty="0">
                <a:latin typeface="+mn-lt"/>
                <a:ea typeface="ＭＳ Ｐゴシック" pitchFamily="-107" charset="-128"/>
              </a:rPr>
              <a:t>, a value, and returns its type as </a:t>
            </a:r>
            <a:r>
              <a:rPr lang="en-US" sz="2000" i="1" kern="0" dirty="0">
                <a:latin typeface="+mn-lt"/>
                <a:ea typeface="ＭＳ Ｐゴシック" pitchFamily="-107" charset="-128"/>
              </a:rPr>
              <a:t>output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		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AECF21F4-D6F6-7711-B1ED-092A30410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343400"/>
            <a:ext cx="6781800" cy="26676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Other built-in functions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804275" cy="5791200"/>
          </a:xfrm>
        </p:spPr>
        <p:txBody>
          <a:bodyPr/>
          <a:lstStyle/>
          <a:p>
            <a:pPr marL="457200" lvl="1" indent="0">
              <a:spcBef>
                <a:spcPts val="1032"/>
              </a:spcBef>
              <a:buNone/>
              <a:tabLst>
                <a:tab pos="1827213" algn="l"/>
              </a:tabLst>
            </a:pPr>
            <a:r>
              <a:rPr lang="en-US" altLang="en-US" sz="1600" dirty="0">
                <a:solidFill>
                  <a:srgbClr val="0070C0"/>
                </a:solidFill>
                <a:latin typeface="Lucida Console" panose="020B0609040504020204" pitchFamily="49" charset="0"/>
                <a:ea typeface="Courier New" charset="0"/>
                <a:cs typeface="Courier New" charset="0"/>
              </a:rPr>
              <a:t>max(X, Y)</a:t>
            </a:r>
            <a:r>
              <a:rPr lang="en-US" altLang="en-US" sz="16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en-US" sz="1800" dirty="0">
                <a:ea typeface="ＭＳ Ｐゴシック" charset="-128"/>
                <a:sym typeface="Wingdings" pitchFamily="2" charset="2"/>
              </a:rPr>
              <a:t>returns larger of X and Y	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max(3.2, 5.1)  5.1</a:t>
            </a:r>
          </a:p>
          <a:p>
            <a:pPr marL="457200" lvl="1" indent="0">
              <a:spcBef>
                <a:spcPts val="1032"/>
              </a:spcBef>
              <a:buNone/>
              <a:tabLst>
                <a:tab pos="1827213" algn="l"/>
              </a:tabLst>
            </a:pP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					max("gray", "blue")  "gray"</a:t>
            </a:r>
            <a:endParaRPr lang="en-US" altLang="en-US" sz="1400" dirty="0">
              <a:latin typeface="Lucida Console" panose="020B0609040504020204" pitchFamily="49" charset="0"/>
              <a:ea typeface="ＭＳ Ｐゴシック" charset="-128"/>
            </a:endParaRPr>
          </a:p>
          <a:p>
            <a:pPr marL="457200" lvl="1" indent="0">
              <a:spcBef>
                <a:spcPts val="1632"/>
              </a:spcBef>
              <a:buNone/>
              <a:tabLst>
                <a:tab pos="1827213" algn="l"/>
              </a:tabLst>
            </a:pPr>
            <a:r>
              <a:rPr lang="en-US" altLang="en-US" sz="1600" dirty="0">
                <a:solidFill>
                  <a:srgbClr val="0070C0"/>
                </a:solidFill>
                <a:latin typeface="Lucida Console" panose="020B0609040504020204" pitchFamily="49" charset="0"/>
                <a:cs typeface="Courier New" charset="0"/>
              </a:rPr>
              <a:t>min(X, Y)</a:t>
            </a:r>
            <a:r>
              <a:rPr lang="en-US" altLang="en-US" sz="16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en-US" sz="1800" dirty="0">
                <a:ea typeface="ＭＳ Ｐゴシック" charset="-128"/>
                <a:sym typeface="Wingdings" pitchFamily="2" charset="2"/>
              </a:rPr>
              <a:t>returns smaller of X and Y	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max(3.2, 5.1)  3.2</a:t>
            </a:r>
          </a:p>
          <a:p>
            <a:pPr marL="457200" lvl="1" indent="0">
              <a:spcBef>
                <a:spcPts val="1032"/>
              </a:spcBef>
              <a:buNone/>
              <a:tabLst>
                <a:tab pos="1827213" algn="l"/>
              </a:tabLst>
            </a:pP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					max("gray", "blue")  "blue"</a:t>
            </a:r>
            <a:endParaRPr lang="en-US" alt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1632"/>
              </a:spcBef>
              <a:buNone/>
              <a:tabLst>
                <a:tab pos="1827213" algn="l"/>
              </a:tabLst>
            </a:pPr>
            <a:r>
              <a:rPr lang="en-US" altLang="en-US" sz="1600" dirty="0">
                <a:solidFill>
                  <a:srgbClr val="0070C0"/>
                </a:solidFill>
                <a:latin typeface="Lucida Console" panose="020B0609040504020204" pitchFamily="49" charset="0"/>
                <a:cs typeface="Courier New" charset="0"/>
              </a:rPr>
              <a:t>abs(X)</a:t>
            </a:r>
            <a:r>
              <a:rPr lang="en-US" altLang="en-US" sz="16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en-US" sz="1800" dirty="0">
                <a:ea typeface="ＭＳ Ｐゴシック" charset="-128"/>
                <a:sym typeface="Wingdings" pitchFamily="2" charset="2"/>
              </a:rPr>
              <a:t>returns absolute value of X	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abs(-12)  12</a:t>
            </a:r>
            <a:endParaRPr lang="en-US" altLang="en-US" sz="1400" dirty="0">
              <a:ea typeface="ＭＳ Ｐゴシック" charset="-128"/>
            </a:endParaRPr>
          </a:p>
          <a:p>
            <a:pPr marL="457200" lvl="1" indent="0">
              <a:spcBef>
                <a:spcPts val="1032"/>
              </a:spcBef>
              <a:buNone/>
              <a:tabLst>
                <a:tab pos="1827213" algn="l"/>
              </a:tabLst>
            </a:pP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					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abs(12)  12</a:t>
            </a:r>
            <a:endParaRPr lang="en-US" alt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1632"/>
              </a:spcBef>
              <a:buNone/>
              <a:tabLst>
                <a:tab pos="1827213" algn="l"/>
              </a:tabLst>
            </a:pPr>
            <a:r>
              <a:rPr lang="en-US" altLang="en-US" sz="1600" dirty="0">
                <a:solidFill>
                  <a:srgbClr val="0070C0"/>
                </a:solidFill>
                <a:latin typeface="Lucida Console" panose="020B0609040504020204" pitchFamily="49" charset="0"/>
                <a:cs typeface="Courier New" charset="0"/>
              </a:rPr>
              <a:t>round(X)</a:t>
            </a:r>
            <a:r>
              <a:rPr lang="en-US" altLang="en-US" sz="16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en-US" sz="1800" dirty="0">
                <a:ea typeface="ＭＳ Ｐゴシック" charset="-128"/>
                <a:sym typeface="Wingdings" pitchFamily="2" charset="2"/>
              </a:rPr>
              <a:t>returns nearest integer to X	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round(4.6)  5     round(7.5)  8</a:t>
            </a:r>
            <a:endParaRPr lang="en-US" altLang="en-US" sz="1400" dirty="0">
              <a:ea typeface="ＭＳ Ｐゴシック" charset="-128"/>
            </a:endParaRPr>
          </a:p>
          <a:p>
            <a:pPr marL="457200" lvl="1" indent="0">
              <a:spcBef>
                <a:spcPts val="1032"/>
              </a:spcBef>
              <a:buNone/>
              <a:tabLst>
                <a:tab pos="1827213" algn="l"/>
              </a:tabLst>
            </a:pP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					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round(4.2)  4     round(6.5)  6</a:t>
            </a:r>
            <a:endParaRPr lang="en-US" alt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1632"/>
              </a:spcBef>
              <a:buNone/>
              <a:tabLst>
                <a:tab pos="1827213" algn="l"/>
              </a:tabLst>
            </a:pPr>
            <a:r>
              <a:rPr lang="en-US" altLang="en-US" sz="1600" dirty="0">
                <a:solidFill>
                  <a:srgbClr val="0070C0"/>
                </a:solidFill>
                <a:latin typeface="Lucida Console" panose="020B0609040504020204" pitchFamily="49" charset="0"/>
                <a:cs typeface="Courier New" charset="0"/>
              </a:rPr>
              <a:t>str(X)  </a:t>
            </a:r>
            <a:r>
              <a:rPr lang="en-US" altLang="en-US" sz="16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en-US" sz="1800" dirty="0">
                <a:ea typeface="ＭＳ Ｐゴシック" charset="-128"/>
                <a:sym typeface="Wingdings"/>
              </a:rPr>
              <a:t>returns X as a string 		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/>
              </a:rPr>
              <a:t>str(12)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 '12'</a:t>
            </a:r>
          </a:p>
          <a:p>
            <a:pPr marL="457200" lvl="1" indent="0">
              <a:spcBef>
                <a:spcPts val="1032"/>
              </a:spcBef>
              <a:buNone/>
              <a:tabLst>
                <a:tab pos="1827213" algn="l"/>
              </a:tabLst>
            </a:pP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					str(True)  'True'</a:t>
            </a:r>
            <a:endParaRPr lang="en-US" altLang="en-US" sz="1400" dirty="0">
              <a:latin typeface="Lucida Console" panose="020B0609040504020204" pitchFamily="49" charset="0"/>
              <a:ea typeface="ＭＳ Ｐゴシック" charset="-128"/>
              <a:sym typeface="Wingdings"/>
            </a:endParaRPr>
          </a:p>
          <a:p>
            <a:pPr marL="457200" lvl="1" indent="0">
              <a:spcBef>
                <a:spcPts val="1632"/>
              </a:spcBef>
              <a:buNone/>
              <a:tabLst>
                <a:tab pos="1827213" algn="l"/>
              </a:tabLst>
            </a:pPr>
            <a:r>
              <a:rPr lang="en-US" altLang="en-US" sz="1600" dirty="0">
                <a:solidFill>
                  <a:srgbClr val="0070C0"/>
                </a:solidFill>
                <a:latin typeface="Lucida Console" panose="020B0609040504020204" pitchFamily="49" charset="0"/>
                <a:cs typeface="Courier New" charset="0"/>
                <a:sym typeface="Wingdings"/>
              </a:rPr>
              <a:t>int(X)  </a:t>
            </a:r>
            <a:r>
              <a:rPr lang="en-US" alt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	</a:t>
            </a:r>
            <a:r>
              <a:rPr lang="en-US" altLang="en-US" sz="1800" dirty="0">
                <a:ea typeface="ＭＳ Ｐゴシック" charset="-128"/>
                <a:sym typeface="Wingdings"/>
              </a:rPr>
              <a:t>returns X as an integer, if poss.	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/>
              </a:rPr>
              <a:t>int('150')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 150    int(3.8)  3</a:t>
            </a:r>
          </a:p>
          <a:p>
            <a:pPr marL="457200" lvl="1" indent="0">
              <a:spcBef>
                <a:spcPts val="1032"/>
              </a:spcBef>
              <a:buNone/>
              <a:tabLst>
                <a:tab pos="1827213" algn="l"/>
              </a:tabLst>
            </a:pP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					int('</a:t>
            </a:r>
            <a:r>
              <a:rPr lang="en-US" altLang="en-US" sz="1400" dirty="0" err="1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abc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')  </a:t>
            </a:r>
            <a:r>
              <a:rPr lang="en-US" altLang="en-US" sz="1400" dirty="0">
                <a:solidFill>
                  <a:schemeClr val="tx2"/>
                </a:solidFill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ERROR</a:t>
            </a:r>
            <a:endParaRPr lang="en-US" altLang="en-US" sz="1400" dirty="0">
              <a:solidFill>
                <a:schemeClr val="tx2"/>
              </a:solidFill>
              <a:latin typeface="Lucida Console" panose="020B0609040504020204" pitchFamily="49" charset="0"/>
              <a:ea typeface="ＭＳ Ｐゴシック" charset="-128"/>
              <a:sym typeface="Wingdings"/>
            </a:endParaRPr>
          </a:p>
          <a:p>
            <a:pPr marL="457200" lvl="1" indent="0">
              <a:spcBef>
                <a:spcPts val="1632"/>
              </a:spcBef>
              <a:buNone/>
              <a:tabLst>
                <a:tab pos="1827213" algn="l"/>
              </a:tabLst>
            </a:pPr>
            <a:r>
              <a:rPr lang="en-US" altLang="en-US" sz="1600" dirty="0">
                <a:solidFill>
                  <a:srgbClr val="0070C0"/>
                </a:solidFill>
                <a:latin typeface="Lucida Console" panose="020B0609040504020204" pitchFamily="49" charset="0"/>
                <a:cs typeface="Courier New" charset="0"/>
                <a:sym typeface="Wingdings"/>
              </a:rPr>
              <a:t>float(X)</a:t>
            </a:r>
            <a:r>
              <a:rPr lang="en-US" alt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	</a:t>
            </a:r>
            <a:r>
              <a:rPr lang="en-US" altLang="en-US" sz="1800" dirty="0">
                <a:ea typeface="ＭＳ Ｐゴシック" charset="-128"/>
                <a:sym typeface="Wingdings"/>
              </a:rPr>
              <a:t>returns X as a float, if poss.	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/>
              </a:rPr>
              <a:t>float('9.7')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 9.7  float(3)  3.0</a:t>
            </a:r>
          </a:p>
          <a:p>
            <a:pPr marL="457200" lvl="1" indent="0">
              <a:spcBef>
                <a:spcPts val="1032"/>
              </a:spcBef>
              <a:buNone/>
              <a:tabLst>
                <a:tab pos="1827213" algn="l"/>
              </a:tabLst>
            </a:pP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					float('</a:t>
            </a:r>
            <a:r>
              <a:rPr lang="en-US" altLang="en-US" sz="1400" dirty="0" err="1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abc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')  </a:t>
            </a:r>
            <a:r>
              <a:rPr lang="en-US" altLang="en-US" sz="1400" dirty="0">
                <a:solidFill>
                  <a:schemeClr val="tx2"/>
                </a:solidFill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ERROR</a:t>
            </a:r>
            <a:endParaRPr lang="en-US" altLang="en-US" sz="1800" dirty="0">
              <a:ea typeface="ＭＳ Ｐゴシック" charset="-128"/>
              <a:sym typeface="Wingdings"/>
            </a:endParaRPr>
          </a:p>
          <a:p>
            <a:pPr marL="457200" lvl="1" indent="0">
              <a:spcBef>
                <a:spcPts val="1632"/>
              </a:spcBef>
              <a:buNone/>
              <a:tabLst>
                <a:tab pos="1827213" algn="l"/>
              </a:tabLst>
            </a:pPr>
            <a:r>
              <a:rPr lang="en-US" altLang="en-US" sz="1600" dirty="0">
                <a:solidFill>
                  <a:srgbClr val="0070C0"/>
                </a:solidFill>
                <a:latin typeface="Lucida Console" panose="020B0609040504020204" pitchFamily="49" charset="0"/>
                <a:cs typeface="Courier New" charset="0"/>
                <a:sym typeface="Wingdings"/>
              </a:rPr>
              <a:t>bool(X) </a:t>
            </a:r>
            <a:r>
              <a:rPr lang="en-US" alt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	</a:t>
            </a:r>
            <a:r>
              <a:rPr lang="en-US" altLang="en-US" sz="1800" dirty="0">
                <a:ea typeface="ＭＳ Ｐゴシック" charset="-128"/>
                <a:sym typeface="Wingdings"/>
              </a:rPr>
              <a:t>returns X as a Boolean value	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/>
              </a:rPr>
              <a:t>bool('any')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 True  bool('')  False</a:t>
            </a:r>
          </a:p>
          <a:p>
            <a:pPr marL="457200" lvl="1" indent="0">
              <a:spcBef>
                <a:spcPts val="1032"/>
              </a:spcBef>
              <a:buNone/>
              <a:tabLst>
                <a:tab pos="1827213" algn="l"/>
              </a:tabLst>
            </a:pP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/>
              </a:rPr>
              <a:t>					bool(5)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 True      bool(0)  False</a:t>
            </a:r>
          </a:p>
          <a:p>
            <a:pPr marL="457200" lvl="1" indent="0">
              <a:spcBef>
                <a:spcPts val="1032"/>
              </a:spcBef>
              <a:buNone/>
              <a:tabLst>
                <a:tab pos="1827213" algn="l"/>
              </a:tabLst>
            </a:pPr>
            <a:endParaRPr lang="en-US" altLang="en-US" sz="1800" dirty="0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EC1919E-D19C-554E-9277-4BA948C73202}" type="slidenum">
              <a:rPr lang="en-US" altLang="en-US" sz="1400">
                <a:solidFill>
                  <a:srgbClr val="FF0033"/>
                </a:solidFill>
              </a:rPr>
              <a:pPr/>
              <a:t>15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0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Variables &amp; assignments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410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 variable is a name that can be assigned a value for convenience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once assigned, can be accessed and updated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</a:rPr>
              <a:t>age = 20</a:t>
            </a:r>
          </a:p>
          <a:p>
            <a:pPr lvl="2"/>
            <a:endParaRPr lang="en-US" altLang="en-US" sz="1600" dirty="0">
              <a:latin typeface="Lucida Console" panose="020B0609040504020204" pitchFamily="49" charset="0"/>
              <a:ea typeface="ＭＳ Ｐゴシック" charset="-128"/>
            </a:endParaRPr>
          </a:p>
          <a:p>
            <a:pPr lvl="2"/>
            <a:r>
              <a:rPr lang="en-US" altLang="en-US" sz="1600" dirty="0" err="1">
                <a:latin typeface="Lucida Console" panose="020B0609040504020204" pitchFamily="49" charset="0"/>
                <a:ea typeface="ＭＳ Ｐゴシック" charset="-128"/>
              </a:rPr>
              <a:t>secondsInDay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</a:rPr>
              <a:t> = 24 * 60 * 60</a:t>
            </a:r>
          </a:p>
          <a:p>
            <a:pPr lvl="2"/>
            <a:endParaRPr lang="en-US" altLang="en-US" sz="1600" dirty="0">
              <a:latin typeface="Lucida Console" panose="020B0609040504020204" pitchFamily="49" charset="0"/>
              <a:ea typeface="ＭＳ Ｐゴシック" charset="-128"/>
            </a:endParaRPr>
          </a:p>
          <a:p>
            <a:pPr lvl="2"/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</a:rPr>
              <a:t>name = "Prudence"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general form of an assignment statement:  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		</a:t>
            </a:r>
            <a:r>
              <a:rPr lang="en-US" altLang="en-US" sz="2000" dirty="0">
                <a:solidFill>
                  <a:schemeClr val="tx1"/>
                </a:solidFill>
                <a:latin typeface="Lucida Console" panose="020B0609040504020204" pitchFamily="49" charset="0"/>
                <a:ea typeface="ＭＳ Ｐゴシック" charset="-128"/>
              </a:rPr>
              <a:t>VARIABLE = VALUE_OR_EXPRESSION</a:t>
            </a:r>
          </a:p>
          <a:p>
            <a:endParaRPr lang="en-US" altLang="en-US" sz="1600" dirty="0"/>
          </a:p>
          <a:p>
            <a:pPr lvl="1"/>
            <a:r>
              <a:rPr lang="en-US" altLang="en-US" dirty="0">
                <a:ea typeface="ＭＳ Ｐゴシック" charset="-128"/>
              </a:rPr>
              <a:t>a variable name must start with a letter, consist of letters, digits &amp; underscores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the right-hand side of an assignment can include variables</a:t>
            </a:r>
            <a:endParaRPr lang="en-US" altLang="en-US" i="1" dirty="0">
              <a:solidFill>
                <a:schemeClr val="tx2"/>
              </a:solidFill>
              <a:ea typeface="ＭＳ Ｐゴシック" charset="-128"/>
            </a:endParaRPr>
          </a:p>
          <a:p>
            <a:pPr lvl="2"/>
            <a:endParaRPr lang="en-US" altLang="en-US" sz="1100" dirty="0">
              <a:latin typeface="Courier New" charset="0"/>
              <a:ea typeface="ＭＳ Ｐゴシック" charset="-128"/>
            </a:endParaRPr>
          </a:p>
          <a:p>
            <a:pPr lvl="2"/>
            <a:r>
              <a:rPr lang="en-US" altLang="en-US" sz="1600" dirty="0" err="1">
                <a:latin typeface="Lucida Console" panose="020B0609040504020204" pitchFamily="49" charset="0"/>
                <a:ea typeface="ＭＳ Ｐゴシック" charset="-128"/>
              </a:rPr>
              <a:t>secondsInYear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</a:rPr>
              <a:t> = 365 * </a:t>
            </a:r>
            <a:r>
              <a:rPr lang="en-US" altLang="en-US" sz="1600" dirty="0" err="1">
                <a:latin typeface="Lucida Console" panose="020B0609040504020204" pitchFamily="49" charset="0"/>
                <a:ea typeface="ＭＳ Ｐゴシック" charset="-128"/>
              </a:rPr>
              <a:t>secondsInDay</a:t>
            </a:r>
            <a:endParaRPr lang="en-US" altLang="en-US" sz="1600" dirty="0">
              <a:latin typeface="Lucida Console" panose="020B0609040504020204" pitchFamily="49" charset="0"/>
              <a:ea typeface="ＭＳ Ｐゴシック" charset="-128"/>
            </a:endParaRPr>
          </a:p>
          <a:p>
            <a:pPr lvl="2"/>
            <a:endParaRPr lang="en-US" altLang="en-US" sz="1600" dirty="0">
              <a:latin typeface="Lucida Console" panose="020B0609040504020204" pitchFamily="49" charset="0"/>
              <a:ea typeface="ＭＳ Ｐゴシック" charset="-128"/>
            </a:endParaRPr>
          </a:p>
          <a:p>
            <a:pPr lvl="2"/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</a:rPr>
              <a:t>greeting = "Dear " + name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8E27290A-BBFE-1A46-A1DF-4904A7CAC324}" type="slidenum">
              <a:rPr lang="en-US" altLang="en-US" sz="1400">
                <a:solidFill>
                  <a:srgbClr val="FF0033"/>
                </a:solidFill>
              </a:rPr>
              <a:pPr/>
              <a:t>16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Variable names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858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some reserved words cannot be used for variable names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CCC4119-A054-5A42-B526-F683742E003E}" type="slidenum">
              <a:rPr lang="en-US" altLang="en-US" sz="1400">
                <a:solidFill>
                  <a:srgbClr val="FF0033"/>
                </a:solidFill>
              </a:rPr>
              <a:pPr/>
              <a:t>17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572000"/>
            <a:ext cx="8702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for multi-word variable names, I will use camel-back notation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	</a:t>
            </a:r>
            <a:r>
              <a:rPr lang="en-US" altLang="en-US" sz="1600" dirty="0" err="1">
                <a:latin typeface="Lucida Console" panose="020B0609040504020204" pitchFamily="49" charset="0"/>
              </a:rPr>
              <a:t>firstName</a:t>
            </a:r>
            <a:r>
              <a:rPr lang="en-US" altLang="en-US" sz="1600" dirty="0">
                <a:latin typeface="Lucida Console" panose="020B0609040504020204" pitchFamily="49" charset="0"/>
              </a:rPr>
              <a:t>	  </a:t>
            </a:r>
            <a:r>
              <a:rPr lang="en-US" altLang="en-US" sz="1600" dirty="0" err="1">
                <a:latin typeface="Lucida Console" panose="020B0609040504020204" pitchFamily="49" charset="0"/>
              </a:rPr>
              <a:t>numberOfSides</a:t>
            </a:r>
            <a:r>
              <a:rPr lang="en-US" altLang="en-US" sz="1600" dirty="0">
                <a:latin typeface="Lucida Console" panose="020B0609040504020204" pitchFamily="49" charset="0"/>
              </a:rPr>
              <a:t>   </a:t>
            </a:r>
            <a:r>
              <a:rPr lang="en-US" altLang="en-US" sz="1600" dirty="0" err="1">
                <a:latin typeface="Lucida Console" panose="020B0609040504020204" pitchFamily="49" charset="0"/>
              </a:rPr>
              <a:t>feetToMeters</a:t>
            </a:r>
            <a:endParaRPr lang="en-US" altLang="en-US" sz="1600" dirty="0">
              <a:latin typeface="Lucida Console" panose="020B0609040504020204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you may also see examples that use underscores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	</a:t>
            </a:r>
            <a:r>
              <a:rPr lang="en-US" altLang="en-US" sz="1600" dirty="0" err="1">
                <a:latin typeface="Lucida Console" panose="020B0609040504020204" pitchFamily="49" charset="0"/>
              </a:rPr>
              <a:t>first_name</a:t>
            </a:r>
            <a:r>
              <a:rPr lang="en-US" altLang="en-US" sz="1600" dirty="0">
                <a:latin typeface="Lucida Console" panose="020B0609040504020204" pitchFamily="49" charset="0"/>
              </a:rPr>
              <a:t>	  </a:t>
            </a:r>
            <a:r>
              <a:rPr lang="en-US" altLang="en-US" sz="1600" dirty="0" err="1">
                <a:latin typeface="Lucida Console" panose="020B0609040504020204" pitchFamily="49" charset="0"/>
              </a:rPr>
              <a:t>number_of_sides</a:t>
            </a:r>
            <a:r>
              <a:rPr lang="en-US" altLang="en-US" sz="1600" dirty="0">
                <a:latin typeface="Lucida Console" panose="020B0609040504020204" pitchFamily="49" charset="0"/>
              </a:rPr>
              <a:t>   </a:t>
            </a:r>
            <a:r>
              <a:rPr lang="en-US" altLang="en-US" sz="1600" dirty="0" err="1">
                <a:latin typeface="Lucida Console" panose="020B0609040504020204" pitchFamily="49" charset="0"/>
              </a:rPr>
              <a:t>feet_to_meters</a:t>
            </a:r>
            <a:endParaRPr lang="en-US" altLang="en-US" sz="1050" dirty="0">
              <a:latin typeface="Lucida Console" panose="020B0609040504020204" pitchFamily="49" charset="0"/>
            </a:endParaRPr>
          </a:p>
          <a:p>
            <a:pPr>
              <a:spcBef>
                <a:spcPct val="20000"/>
              </a:spcBef>
            </a:pPr>
            <a:endParaRPr lang="en-US" altLang="en-US" sz="1800" dirty="0">
              <a:latin typeface="Courier New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note: capitalization matters, so </a:t>
            </a:r>
            <a:r>
              <a:rPr lang="en-US" altLang="en-US" sz="1800" dirty="0" err="1">
                <a:latin typeface="Lucida Console" panose="020B0609040504020204" pitchFamily="49" charset="0"/>
              </a:rPr>
              <a:t>firstname</a:t>
            </a:r>
            <a:r>
              <a:rPr lang="en-US" altLang="en-US" sz="1800" dirty="0">
                <a:latin typeface="Lucida Console" panose="020B0609040504020204" pitchFamily="49" charset="0"/>
              </a:rPr>
              <a:t> ≠ </a:t>
            </a:r>
            <a:r>
              <a:rPr lang="en-US" altLang="en-US" sz="1800" dirty="0" err="1">
                <a:latin typeface="Lucida Console" panose="020B0609040504020204" pitchFamily="49" charset="0"/>
              </a:rPr>
              <a:t>firstName</a:t>
            </a:r>
            <a:endParaRPr lang="en-US" altLang="en-US" sz="1800" dirty="0">
              <a:latin typeface="Lucida Console" panose="020B0609040504020204" pitchFamily="49" charset="0"/>
            </a:endParaRPr>
          </a:p>
          <a:p>
            <a:pPr>
              <a:spcBef>
                <a:spcPct val="20000"/>
              </a:spcBef>
            </a:pPr>
            <a:endParaRPr lang="en-US" altLang="en-US" sz="1800" dirty="0">
              <a:latin typeface="Courier New" charset="0"/>
            </a:endParaRPr>
          </a:p>
          <a:p>
            <a:pPr>
              <a:spcBef>
                <a:spcPct val="20000"/>
              </a:spcBef>
            </a:pPr>
            <a:endParaRPr lang="en-US" altLang="en-US" sz="1800" dirty="0">
              <a:latin typeface="Courier New" charset="0"/>
            </a:endParaRPr>
          </a:p>
        </p:txBody>
      </p:sp>
      <p:pic>
        <p:nvPicPr>
          <p:cNvPr id="2458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2898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F5344-AE68-1D5B-4C6A-1CFC4074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BE38C-2DA7-8424-DAAB-3FB972C3B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there is a directionality to assignment statements</a:t>
            </a:r>
          </a:p>
          <a:p>
            <a:pPr lvl="1"/>
            <a:r>
              <a:rPr lang="en-US" dirty="0"/>
              <a:t>the right-hand side is evaluated first, then assigned to variable on left-hand side</a:t>
            </a:r>
          </a:p>
          <a:p>
            <a:pPr lvl="1"/>
            <a:r>
              <a:rPr lang="en-US" dirty="0"/>
              <a:t>if a variable appears on the right-hand side, its current value is used</a:t>
            </a:r>
          </a:p>
          <a:p>
            <a:pPr lvl="1"/>
            <a:endParaRPr lang="en-US" dirty="0"/>
          </a:p>
          <a:p>
            <a:pPr marL="857250" lvl="2" indent="0"/>
            <a:r>
              <a:rPr lang="en-US" sz="1800" dirty="0">
                <a:latin typeface="Lucida Console" panose="020B0609040504020204" pitchFamily="49" charset="0"/>
              </a:rPr>
              <a:t>x = 20</a:t>
            </a:r>
            <a:r>
              <a:rPr lang="en-US" dirty="0"/>
              <a:t>			x is assigned the value 20</a:t>
            </a:r>
          </a:p>
          <a:p>
            <a:pPr marL="857250" lvl="2" indent="0"/>
            <a:endParaRPr lang="en-US" dirty="0"/>
          </a:p>
          <a:p>
            <a:pPr marL="857250" lvl="2" indent="0"/>
            <a:r>
              <a:rPr lang="en-US" sz="1800" dirty="0">
                <a:latin typeface="Lucida Console" panose="020B0609040504020204" pitchFamily="49" charset="0"/>
              </a:rPr>
              <a:t>y = 3 + 2</a:t>
            </a:r>
            <a:r>
              <a:rPr lang="en-US" sz="1800" dirty="0"/>
              <a:t>	</a:t>
            </a:r>
            <a:r>
              <a:rPr lang="en-US" dirty="0"/>
              <a:t>	the expression 3 + 2 evaluates to 5</a:t>
            </a:r>
          </a:p>
          <a:p>
            <a:pPr marL="857250" lvl="2" indent="0"/>
            <a:r>
              <a:rPr lang="en-US" dirty="0"/>
              <a:t>				y is assigned the value 5</a:t>
            </a:r>
          </a:p>
          <a:p>
            <a:pPr marL="857250" lvl="2" indent="0"/>
            <a:endParaRPr lang="en-US" dirty="0"/>
          </a:p>
          <a:p>
            <a:pPr marL="857250" lvl="2" indent="0"/>
            <a:r>
              <a:rPr lang="en-US" sz="1800" dirty="0">
                <a:latin typeface="Lucida Console" panose="020B0609040504020204" pitchFamily="49" charset="0"/>
              </a:rPr>
              <a:t>z = x + y</a:t>
            </a:r>
            <a:r>
              <a:rPr lang="en-US" dirty="0"/>
              <a:t>		the expression x + y evaluates to 20 + 5 </a:t>
            </a:r>
            <a:r>
              <a:rPr lang="en-US" dirty="0">
                <a:sym typeface="Wingdings" pitchFamily="2" charset="2"/>
              </a:rPr>
              <a:t> 25</a:t>
            </a:r>
          </a:p>
          <a:p>
            <a:pPr marL="857250" lvl="2" indent="0"/>
            <a:r>
              <a:rPr lang="en-US" dirty="0">
                <a:sym typeface="Wingdings" pitchFamily="2" charset="2"/>
              </a:rPr>
              <a:t>				z is assigned the value 25</a:t>
            </a:r>
          </a:p>
          <a:p>
            <a:pPr marL="857250" lvl="2" indent="0"/>
            <a:endParaRPr lang="en-US" dirty="0">
              <a:sym typeface="Wingdings" pitchFamily="2" charset="2"/>
            </a:endParaRPr>
          </a:p>
          <a:p>
            <a:pPr marL="857250" lvl="2" indent="0"/>
            <a:r>
              <a:rPr lang="en-US" sz="1800" dirty="0">
                <a:latin typeface="Lucida Console" panose="020B0609040504020204" pitchFamily="49" charset="0"/>
                <a:sym typeface="Wingdings" pitchFamily="2" charset="2"/>
              </a:rPr>
              <a:t>x = x + 1</a:t>
            </a:r>
            <a:r>
              <a:rPr lang="en-US" dirty="0">
                <a:sym typeface="Wingdings" pitchFamily="2" charset="2"/>
              </a:rPr>
              <a:t>		the expression x + 1 evaluates to 20 + 1  21</a:t>
            </a:r>
          </a:p>
          <a:p>
            <a:pPr marL="857250" lvl="2" indent="0"/>
            <a:r>
              <a:rPr lang="en-US" dirty="0">
                <a:sym typeface="Wingdings" pitchFamily="2" charset="2"/>
              </a:rPr>
              <a:t>				x is assigned the value 21</a:t>
            </a:r>
          </a:p>
          <a:p>
            <a:pPr marL="857250" lvl="2" indent="0"/>
            <a:endParaRPr lang="en-US" dirty="0">
              <a:sym typeface="Wingdings" pitchFamily="2" charset="2"/>
            </a:endParaRPr>
          </a:p>
          <a:p>
            <a:pPr marL="57150" indent="0"/>
            <a:r>
              <a:rPr lang="en-US" dirty="0"/>
              <a:t>when reading an assignment statement, always say "is assigned" or "gets"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BE213-6EFA-BD87-2D96-D73307C3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05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Exercise: population growth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839200" cy="37338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visit </a:t>
            </a:r>
            <a:r>
              <a:rPr lang="en-US" altLang="en-US" dirty="0">
                <a:ea typeface="ＭＳ Ｐゴシック" charset="-128"/>
                <a:hlinkClick r:id="rId2"/>
              </a:rPr>
              <a:t>http://www.census.gov/popclock</a:t>
            </a:r>
            <a:r>
              <a:rPr lang="en-US" altLang="en-US" dirty="0">
                <a:ea typeface="ＭＳ Ｐゴシック" charset="-128"/>
              </a:rPr>
              <a:t> for a current U.S. population estimate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e.g., 335,096,372 at 2:10 pm (CDT) on 7/19/23</a:t>
            </a:r>
          </a:p>
          <a:p>
            <a:r>
              <a:rPr lang="en-US" altLang="en-US" dirty="0">
                <a:ea typeface="ＭＳ Ｐゴシック" charset="-128"/>
              </a:rPr>
              <a:t>according to U.S. Census Bureau: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one birth every 8 seconds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one death every 11 seconds</a:t>
            </a:r>
          </a:p>
          <a:p>
            <a:pPr marL="457200" lvl="1" indent="0">
              <a:buNone/>
            </a:pP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we want to predict the population some number of years in the future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e.g., what would be the population 10 years from now? </a:t>
            </a:r>
            <a:r>
              <a:rPr lang="en-US" altLang="en-US" i="1" dirty="0">
                <a:ea typeface="ＭＳ Ｐゴシック" charset="-128"/>
              </a:rPr>
              <a:t>(assume 365.25 day/year)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714B4189-BF55-EE49-B18C-20B8F6B3B787}" type="slidenum">
              <a:rPr lang="en-US" altLang="en-US" sz="1400">
                <a:solidFill>
                  <a:srgbClr val="FF0033"/>
                </a:solidFill>
              </a:rPr>
              <a:pPr/>
              <a:t>19</a:t>
            </a:fld>
            <a:endParaRPr lang="en-US" altLang="en-US" sz="1400" dirty="0">
              <a:solidFill>
                <a:srgbClr val="FF0033"/>
              </a:solidFill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A5833056-9FB1-6E41-6A04-E6EBBB0D6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4477707"/>
            <a:ext cx="7772400" cy="24310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Python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981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Python is a programming language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similar to a spoken/written language, consists of statements that communicate ideas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sz="1800" dirty="0">
                <a:latin typeface="Lucida Console" panose="020B0609040504020204" pitchFamily="49" charset="0"/>
                <a:ea typeface="ＭＳ Ｐゴシック" charset="-128"/>
              </a:rPr>
              <a:t>print('Hello')		num = 27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unlike a spoken/written language, the intended audience is a computer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more specifically, a </a:t>
            </a:r>
            <a:r>
              <a:rPr lang="en-US" altLang="en-US" i="1" dirty="0">
                <a:ea typeface="ＭＳ Ｐゴシック" charset="-128"/>
              </a:rPr>
              <a:t>Python interpreter </a:t>
            </a:r>
            <a:r>
              <a:rPr lang="en-US" altLang="en-US" dirty="0">
                <a:ea typeface="ＭＳ Ｐゴシック" charset="-128"/>
              </a:rPr>
              <a:t>that processes the statements and carries out the actions they specify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DA0688A-FED8-E142-980E-46E17567C622}" type="slidenum">
              <a:rPr lang="en-US" altLang="en-US" sz="1400">
                <a:solidFill>
                  <a:srgbClr val="FF0033"/>
                </a:solidFill>
              </a:rPr>
              <a:pPr/>
              <a:t>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BBDBD7-324E-7032-B3A7-72874DCDF348}"/>
              </a:ext>
            </a:extLst>
          </p:cNvPr>
          <p:cNvSpPr txBox="1">
            <a:spLocks/>
          </p:cNvSpPr>
          <p:nvPr/>
        </p:nvSpPr>
        <p:spPr bwMode="auto">
          <a:xfrm>
            <a:off x="685800" y="4267200"/>
            <a:ext cx="8702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altLang="en-US" kern="0" dirty="0"/>
              <a:t>we will utilize two different Python interpreters in this class</a:t>
            </a:r>
          </a:p>
          <a:p>
            <a:pPr lvl="1"/>
            <a:r>
              <a:rPr lang="en-US" altLang="en-US" kern="0" dirty="0">
                <a:ea typeface="ＭＳ Ｐゴシック" charset="-128"/>
              </a:rPr>
              <a:t>the online text has an embedded interpreter</a:t>
            </a:r>
          </a:p>
          <a:p>
            <a:pPr lvl="2"/>
            <a:r>
              <a:rPr lang="en-US" altLang="en-US" kern="0" dirty="0">
                <a:ea typeface="ＭＳ Ｐゴシック" charset="-128"/>
              </a:rPr>
              <a:t>can execute Python statements </a:t>
            </a:r>
            <a:r>
              <a:rPr lang="en-US" altLang="en-US" kern="0" dirty="0">
                <a:ea typeface="ＭＳ Ｐゴシック" charset="-128"/>
                <a:sym typeface="Wingdings" pitchFamily="2" charset="2"/>
              </a:rPr>
              <a:t> good for learning and exploring</a:t>
            </a:r>
          </a:p>
          <a:p>
            <a:pPr lvl="1"/>
            <a:r>
              <a:rPr lang="en-US" altLang="en-US" kern="0" dirty="0">
                <a:ea typeface="ＭＳ Ｐゴシック" charset="-128"/>
              </a:rPr>
              <a:t>for larger projects, we need an interpreter with more built-in support</a:t>
            </a:r>
          </a:p>
          <a:p>
            <a:pPr lvl="2"/>
            <a:r>
              <a:rPr lang="en-US" altLang="en-US" kern="0" dirty="0">
                <a:ea typeface="ＭＳ Ｐゴシック" charset="-128"/>
              </a:rPr>
              <a:t>will download and install IDLE from </a:t>
            </a:r>
            <a:r>
              <a:rPr lang="en-US" altLang="en-US" kern="0" dirty="0">
                <a:ea typeface="ＭＳ Ｐゴシック" charset="-128"/>
                <a:hlinkClick r:id="rId2"/>
              </a:rPr>
              <a:t>python.org </a:t>
            </a:r>
            <a:r>
              <a:rPr lang="en-US" altLang="en-US" kern="0" dirty="0">
                <a:ea typeface="ＭＳ Ｐゴシック" charset="-128"/>
                <a:sym typeface="Wingdings" pitchFamily="2" charset="2"/>
              </a:rPr>
              <a:t> use for homework</a:t>
            </a:r>
            <a:endParaRPr lang="en-US" altLang="en-US" kern="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Issues (pt. 1)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752600"/>
          </a:xfrm>
        </p:spPr>
        <p:txBody>
          <a:bodyPr/>
          <a:lstStyle/>
          <a:p>
            <a:pPr lvl="1"/>
            <a:r>
              <a:rPr lang="en-US" altLang="en-US">
                <a:ea typeface="ＭＳ Ｐゴシック" charset="-128"/>
              </a:rPr>
              <a:t>not readable</a:t>
            </a:r>
          </a:p>
          <a:p>
            <a:pPr lvl="1"/>
            <a:r>
              <a:rPr lang="en-US" altLang="en-US">
                <a:ea typeface="ＭＳ Ｐゴシック" charset="-128"/>
              </a:rPr>
              <a:t>significant duplication</a:t>
            </a:r>
          </a:p>
          <a:p>
            <a:pPr lvl="1"/>
            <a:r>
              <a:rPr lang="en-US" altLang="en-US">
                <a:ea typeface="ＭＳ Ｐゴシック" charset="-128"/>
              </a:rPr>
              <a:t>difficult to edit/fix/change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we can address readability &amp; duplication by introducing variables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2567DBAA-8F80-F542-80CB-7CCBDB2C2881}" type="slidenum">
              <a:rPr lang="en-US" altLang="en-US" sz="1400">
                <a:solidFill>
                  <a:srgbClr val="FF0033"/>
                </a:solidFill>
              </a:rPr>
              <a:pPr/>
              <a:t>20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6116F75-EBDE-7DC7-1B46-8AFC6C23F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130627"/>
            <a:ext cx="7772400" cy="39575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Issues (pt. 2)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09600" y="3657599"/>
            <a:ext cx="8702675" cy="300672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 input function prompts the user for a value and returns it</a:t>
            </a:r>
          </a:p>
          <a:p>
            <a:r>
              <a:rPr lang="en-US" altLang="en-US" dirty="0"/>
              <a:t>general form:  </a:t>
            </a:r>
            <a:r>
              <a:rPr lang="en-US" altLang="en-US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VARIABLE = input(PROMPT)</a:t>
            </a:r>
            <a:endParaRPr lang="en-US" altLang="en-US" dirty="0">
              <a:ea typeface="ＭＳ Ｐゴシック" charset="-128"/>
              <a:sym typeface="Wingdings" charset="2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marL="919163" lvl="1" indent="0">
              <a:buNone/>
            </a:pP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</a:rPr>
              <a:t>name = input("Please enter your name: ")</a:t>
            </a:r>
          </a:p>
          <a:p>
            <a:pPr marL="919163" lvl="1" indent="0">
              <a:buNone/>
            </a:pPr>
            <a:endParaRPr lang="en-US" altLang="en-US" sz="1600" dirty="0">
              <a:latin typeface="Lucida Console" panose="020B0609040504020204" pitchFamily="49" charset="0"/>
              <a:ea typeface="ＭＳ Ｐゴシック" charset="-128"/>
            </a:endParaRPr>
          </a:p>
          <a:p>
            <a:pPr marL="919163" lvl="1" indent="0">
              <a:buNone/>
            </a:pP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</a:rPr>
              <a:t>color = input('What is your favorite color? ')</a:t>
            </a:r>
          </a:p>
          <a:p>
            <a:pPr lvl="1"/>
            <a:endParaRPr lang="en-US" altLang="en-US" dirty="0">
              <a:ea typeface="ＭＳ Ｐゴシック" charset="-128"/>
              <a:sym typeface="Wingdings" charset="2"/>
            </a:endParaRPr>
          </a:p>
          <a:p>
            <a:pPr lvl="1"/>
            <a:r>
              <a:rPr lang="en-US" altLang="en-US" dirty="0">
                <a:ea typeface="ＭＳ Ｐゴシック" charset="-128"/>
                <a:sym typeface="Wingdings" charset="2"/>
              </a:rPr>
              <a:t>when executed, the prompt is displayed and whatever text the user enters is assigned to the variable</a:t>
            </a:r>
          </a:p>
          <a:p>
            <a:pPr lvl="1"/>
            <a:endParaRPr lang="en-US" altLang="en-US" dirty="0">
              <a:ea typeface="ＭＳ Ｐゴシック" charset="-128"/>
              <a:sym typeface="Wingdings" charset="2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019F64D6-FEE8-4C40-BB71-EC83EE2D5603}" type="slidenum">
              <a:rPr lang="en-US" altLang="en-US" sz="1400">
                <a:solidFill>
                  <a:srgbClr val="FF0033"/>
                </a:solidFill>
              </a:rPr>
              <a:pPr/>
              <a:t>21</a:t>
            </a:fld>
            <a:endParaRPr lang="en-US" altLang="en-US" sz="1400" dirty="0">
              <a:solidFill>
                <a:srgbClr val="FF003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4092" y="1257721"/>
            <a:ext cx="8702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variables make the code more readable and reduce duplication, but the number of years is still hard-coded into the formula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if want to estimate 20 years in future, must edit the formula and re-run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endParaRPr lang="en-US" sz="2000" kern="0" dirty="0">
              <a:latin typeface="+mn-lt"/>
              <a:ea typeface="ＭＳ Ｐゴシック" pitchFamily="-107" charset="-128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better to automate the process: prompt the user for the duration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9D2B-CBC3-93C1-B611-B6319EDD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w/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CB1D0-5F73-E170-EB17-4B77012D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1530804"/>
            <a:ext cx="2634343" cy="4717595"/>
          </a:xfrm>
        </p:spPr>
        <p:txBody>
          <a:bodyPr/>
          <a:lstStyle/>
          <a:p>
            <a:pPr marL="9525" indent="0"/>
            <a:r>
              <a:rPr lang="en-US" sz="2000" dirty="0"/>
              <a:t>this does not work</a:t>
            </a:r>
          </a:p>
          <a:p>
            <a:pPr marL="9525" indent="0"/>
            <a:endParaRPr lang="en-US" sz="2000" dirty="0"/>
          </a:p>
          <a:p>
            <a:pPr marL="9525" indent="0"/>
            <a:r>
              <a:rPr lang="en-US" sz="2000" dirty="0"/>
              <a:t>the </a:t>
            </a:r>
            <a:r>
              <a:rPr lang="en-US" sz="1800" dirty="0">
                <a:latin typeface="Lucida Console" panose="020B0609040504020204" pitchFamily="49" charset="0"/>
              </a:rPr>
              <a:t>input</a:t>
            </a:r>
            <a:r>
              <a:rPr lang="en-US" sz="2000" dirty="0"/>
              <a:t> function always returns a string</a:t>
            </a:r>
          </a:p>
          <a:p>
            <a:pPr marL="295275" lvl="1" indent="-187325"/>
            <a:r>
              <a:rPr lang="en-US" sz="1600" dirty="0"/>
              <a:t>if user enters 10, read in as "10"</a:t>
            </a:r>
          </a:p>
          <a:p>
            <a:pPr marL="295275" lvl="1" indent="-187325"/>
            <a:r>
              <a:rPr lang="en-US" sz="1600" dirty="0"/>
              <a:t>can't multiply a string with a number</a:t>
            </a:r>
          </a:p>
          <a:p>
            <a:pPr marL="295275" lvl="1" indent="-187325"/>
            <a:endParaRPr lang="en-US" sz="1600" dirty="0"/>
          </a:p>
          <a:p>
            <a:pPr marL="0" indent="-292100"/>
            <a:r>
              <a:rPr lang="en-US" sz="2000" dirty="0"/>
              <a:t>need to combine </a:t>
            </a:r>
            <a:r>
              <a:rPr lang="en-US" sz="1800" dirty="0">
                <a:latin typeface="Lucida Console" panose="020B0609040504020204" pitchFamily="49" charset="0"/>
              </a:rPr>
              <a:t>input</a:t>
            </a:r>
            <a:r>
              <a:rPr lang="en-US" sz="2000" dirty="0"/>
              <a:t> with the </a:t>
            </a:r>
            <a:r>
              <a:rPr lang="en-US" sz="1800" dirty="0">
                <a:latin typeface="Lucida Console" panose="020B0609040504020204" pitchFamily="49" charset="0"/>
              </a:rPr>
              <a:t>int</a:t>
            </a:r>
            <a:r>
              <a:rPr lang="en-US" sz="2000" dirty="0"/>
              <a:t> conversion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A3867-F6CC-0BE7-4D8B-0638F284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88A386C-E16B-DC42-5E8E-0745CFD7F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86328"/>
            <a:ext cx="6431027" cy="54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17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E740-04E7-4540-AAF1-227FE129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Inputting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F68A5-8615-5CC7-BE42-967106B92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958943" cy="1295400"/>
          </a:xfrm>
        </p:spPr>
        <p:txBody>
          <a:bodyPr/>
          <a:lstStyle/>
          <a:p>
            <a:r>
              <a:rPr lang="en-US" dirty="0"/>
              <a:t>whenever you want to read in a number, need to add </a:t>
            </a:r>
            <a:r>
              <a:rPr lang="en-US" sz="2000" dirty="0">
                <a:latin typeface="Lucida Console" panose="020B0609040504020204" pitchFamily="49" charset="0"/>
              </a:rPr>
              <a:t>int</a:t>
            </a:r>
            <a:r>
              <a:rPr lang="en-US" dirty="0"/>
              <a:t> or </a:t>
            </a:r>
            <a:r>
              <a:rPr lang="en-US" sz="2000" dirty="0">
                <a:latin typeface="Lucida Console" panose="020B0609040504020204" pitchFamily="49" charset="0"/>
              </a:rPr>
              <a:t>float</a:t>
            </a:r>
            <a:r>
              <a:rPr lang="en-US" dirty="0"/>
              <a:t>:</a:t>
            </a:r>
          </a:p>
          <a:p>
            <a:r>
              <a:rPr lang="en-US" dirty="0"/>
              <a:t>		</a:t>
            </a:r>
            <a:r>
              <a:rPr lang="en-US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numYears</a:t>
            </a:r>
            <a:r>
              <a:rPr lang="en-US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= int(input("How many years into the future? "))</a:t>
            </a:r>
          </a:p>
          <a:p>
            <a:endParaRPr lang="en-US" sz="1000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		</a:t>
            </a:r>
            <a:r>
              <a:rPr lang="en-US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gpa</a:t>
            </a:r>
            <a:r>
              <a:rPr lang="en-US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= float(input("What is your GPA? "))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248BE-7FF8-7F4A-14F1-885B8B41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1A41C391-8FCA-ABB2-6D2E-7707D67A1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970291"/>
            <a:ext cx="7772400" cy="39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03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79081EE-7C97-BE23-9C30-6D1A99C5C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3204"/>
            <a:ext cx="7772400" cy="3974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F54BA-A922-337C-A041-8150FED7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4CC8A-85AE-892E-6A64-252224240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actually a third factor in population growth: </a:t>
            </a:r>
            <a:r>
              <a:rPr lang="en-US" i="1" dirty="0"/>
              <a:t>immigration</a:t>
            </a:r>
          </a:p>
          <a:p>
            <a:pPr marL="458788" lvl="1" indent="-219075"/>
            <a:r>
              <a:rPr lang="en-US" dirty="0"/>
              <a:t>a naturalized citizen is added to the U.S. population every 32 seconds</a:t>
            </a:r>
          </a:p>
          <a:p>
            <a:pPr marL="458788" lvl="1" indent="-219075"/>
            <a:endParaRPr lang="en-US" dirty="0"/>
          </a:p>
          <a:p>
            <a:pPr marL="58738" indent="-219075"/>
            <a:r>
              <a:rPr lang="en-US" dirty="0"/>
              <a:t>how would we modify the code to account for this additional factor?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D9489-E10E-ADD5-2555-9EC240E3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417035F3-9B36-92DC-4DFF-C8126F23A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672" y="3201849"/>
            <a:ext cx="7353300" cy="39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7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Exercise: reading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19200"/>
                <a:ext cx="8702675" cy="3048000"/>
              </a:xfrm>
            </p:spPr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in the 1970's, the U.S. military developed a formula for measuring the readability of text (*</a:t>
                </a:r>
                <a:r>
                  <a:rPr lang="en-US" altLang="en-US" sz="2000" i="1" dirty="0">
                    <a:ea typeface="ＭＳ Ｐゴシック" charset="-128"/>
                  </a:rPr>
                  <a:t>for young adults</a:t>
                </a:r>
                <a:r>
                  <a:rPr lang="en-US" altLang="en-US" dirty="0">
                    <a:ea typeface="ＭＳ Ｐゴシック" charset="-128"/>
                  </a:rPr>
                  <a:t>)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the FORCAST formula assigns a reading age to text based on the following: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	</a:t>
                </a:r>
              </a:p>
              <a:p>
                <a:pPr marL="579438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reading</m:t>
                      </m:r>
                      <m:r>
                        <m:rPr>
                          <m:nor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age</m:t>
                      </m:r>
                      <m:r>
                        <m:rPr>
                          <m:nor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 = 20 </m:t>
                      </m:r>
                      <m:r>
                        <a:rPr lang="mr-IN" altLang="en-US" b="0" i="1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–</m:t>
                      </m:r>
                      <m:r>
                        <m:rPr>
                          <m:nor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 15 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 </m:t>
                      </m:r>
                      <m:f>
                        <m:fPr>
                          <m:ctrlPr>
                            <a:rPr lang="mr-I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single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syllable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words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 # 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words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 </a:t>
                </a:r>
              </a:p>
              <a:p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27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19200"/>
                <a:ext cx="8702675" cy="3048000"/>
              </a:xfrm>
              <a:blipFill>
                <a:blip r:embed="rId2"/>
                <a:stretch>
                  <a:fillRect l="-1166" t="-1667" r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C894D8C-E0AB-B747-BF39-66BA42174F3C}" type="slidenum">
              <a:rPr lang="en-US" altLang="en-US" sz="1400">
                <a:solidFill>
                  <a:srgbClr val="FF0033"/>
                </a:solidFill>
              </a:rPr>
              <a:pPr/>
              <a:t>25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4419600"/>
            <a:ext cx="87026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in one of the book's interpreter boxes, write Python code that</a:t>
            </a:r>
          </a:p>
          <a:p>
            <a:pPr lvl="1"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prompts the user for the # of single syllable words and total # of words in a text</a:t>
            </a:r>
          </a:p>
          <a:p>
            <a:pPr lvl="1"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calculates the reading age for that text</a:t>
            </a:r>
          </a:p>
          <a:p>
            <a:pPr lvl="1"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prints that reading age (in a readable format)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endParaRPr lang="en-US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DAC8-ADC7-3C75-0C8B-BE3FA425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solution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E85F7-0414-A0EA-D957-4A3ED695A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362" y="1447800"/>
            <a:ext cx="8702675" cy="35305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F5462-5DF3-41E9-D9C4-BDA43E5D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2282A6-2100-BA38-4E09-49D2824D15CE}"/>
              </a:ext>
            </a:extLst>
          </p:cNvPr>
          <p:cNvSpPr txBox="1">
            <a:spLocks/>
          </p:cNvSpPr>
          <p:nvPr/>
        </p:nvSpPr>
        <p:spPr bwMode="auto">
          <a:xfrm>
            <a:off x="762000" y="5225863"/>
            <a:ext cx="844148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note the pattern</a:t>
            </a:r>
          </a:p>
          <a:p>
            <a:pPr lvl="1"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statement(s) to read in input(s) and store in variable(s)</a:t>
            </a:r>
          </a:p>
          <a:p>
            <a:pPr lvl="1"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statement(s) </a:t>
            </a:r>
            <a:r>
              <a:rPr lang="en-US" altLang="en-US" sz="2000" dirty="0" err="1"/>
              <a:t>tocalculate</a:t>
            </a:r>
            <a:r>
              <a:rPr lang="en-US" altLang="en-US" sz="2000" dirty="0"/>
              <a:t> value(s) using the input(s)</a:t>
            </a:r>
          </a:p>
          <a:p>
            <a:pPr lvl="1"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print statement(s) to display the result(s)</a:t>
            </a:r>
            <a:endParaRPr lang="en-US" altLang="en-US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endParaRPr lang="en-US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2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Issues (pt. </a:t>
            </a:r>
            <a:r>
              <a:rPr lang="en-US" altLang="en-US" dirty="0"/>
              <a:t>3</a:t>
            </a:r>
            <a:r>
              <a:rPr lang="en-US" altLang="en-US" dirty="0">
                <a:ea typeface="ＭＳ Ｐゴシック" charset="-128"/>
              </a:rPr>
              <a:t>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09600" y="4038600"/>
            <a:ext cx="8702675" cy="21336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if you have not already done so, download Python from </a:t>
            </a:r>
            <a:r>
              <a:rPr lang="en-US" altLang="en-US" dirty="0">
                <a:ea typeface="ＭＳ Ｐゴシック" charset="-128"/>
                <a:hlinkClick r:id="rId2"/>
              </a:rPr>
              <a:t>python.org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current distribution is 3.11.4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download includes the Python interpreter &amp; the IDLE development environment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  <a:sym typeface="Wingdings" charset="2"/>
              </a:rPr>
              <a:t>accept all the defaults when installing, place a shortcut to IDLE on your taskbar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019F64D6-FEE8-4C40-BB71-EC83EE2D5603}" type="slidenum">
              <a:rPr lang="en-US" altLang="en-US" sz="1400">
                <a:solidFill>
                  <a:srgbClr val="FF0033"/>
                </a:solidFill>
              </a:rPr>
              <a:pPr/>
              <a:t>27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371600"/>
            <a:ext cx="8702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this version is more readable and easier to execute repeatedly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no way to save the code for later use (other than copy-paste)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limited assistance with editing/debugging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endParaRPr lang="en-US" sz="2000" kern="0" dirty="0">
              <a:latin typeface="+mn-lt"/>
              <a:ea typeface="ＭＳ Ｐゴシック" pitchFamily="-107" charset="-128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better to use a full-featured development environment</a:t>
            </a:r>
          </a:p>
        </p:txBody>
      </p:sp>
    </p:spTree>
    <p:extLst>
      <p:ext uri="{BB962C8B-B14F-4D97-AF65-F5344CB8AC3E}">
        <p14:creationId xmlns:p14="http://schemas.microsoft.com/office/powerpoint/2010/main" val="41141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06A4-CE01-EDA8-E564-50E6C25A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AB02D-5E6D-5C24-9565-A43A52F30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914400"/>
          </a:xfrm>
        </p:spPr>
        <p:txBody>
          <a:bodyPr/>
          <a:lstStyle/>
          <a:p>
            <a:r>
              <a:rPr lang="en-US" dirty="0"/>
              <a:t>IDLE stands for </a:t>
            </a:r>
            <a:r>
              <a:rPr lang="en-US" i="1" dirty="0"/>
              <a:t>Integrated Development and Learning Environment</a:t>
            </a:r>
          </a:p>
          <a:p>
            <a:pPr lvl="1"/>
            <a:r>
              <a:rPr lang="en-US" dirty="0"/>
              <a:t>when you execute IDLE, it opens an interpreter shell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881EC-7117-3AB7-60E9-48C46E7C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35204-E2C3-EA88-0B47-2B3EA90A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7772400" cy="41122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9234E1-B4FA-0272-3F5D-B5D13ED14C72}"/>
              </a:ext>
            </a:extLst>
          </p:cNvPr>
          <p:cNvSpPr txBox="1">
            <a:spLocks/>
          </p:cNvSpPr>
          <p:nvPr/>
        </p:nvSpPr>
        <p:spPr bwMode="auto">
          <a:xfrm>
            <a:off x="789668" y="6019800"/>
            <a:ext cx="8702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lvl="1"/>
            <a:r>
              <a:rPr lang="en-US" kern="0" dirty="0"/>
              <a:t>the IDLE shell is similar to the embedded interpreter boxes in the textbook</a:t>
            </a:r>
          </a:p>
          <a:p>
            <a:pPr lvl="2"/>
            <a:r>
              <a:rPr lang="en-US" kern="0" dirty="0"/>
              <a:t>can enter statements at the &gt;&gt;&gt; prompt, output is displayed below</a:t>
            </a:r>
          </a:p>
        </p:txBody>
      </p:sp>
    </p:spTree>
    <p:extLst>
      <p:ext uri="{BB962C8B-B14F-4D97-AF65-F5344CB8AC3E}">
        <p14:creationId xmlns:p14="http://schemas.microsoft.com/office/powerpoint/2010/main" val="3780368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0703-E307-D6A4-5203-1C2D28C8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2E97-FA68-24B3-0C82-056ECFB5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1371600"/>
          </a:xfrm>
        </p:spPr>
        <p:txBody>
          <a:bodyPr/>
          <a:lstStyle/>
          <a:p>
            <a:r>
              <a:rPr lang="en-US" kern="0" dirty="0"/>
              <a:t>the IDLE shell different in several ways</a:t>
            </a:r>
          </a:p>
          <a:p>
            <a:pPr lvl="1"/>
            <a:r>
              <a:rPr lang="en-US" kern="0" dirty="0"/>
              <a:t>you can enter an expression and it will display its value (handy for exploration)</a:t>
            </a:r>
          </a:p>
          <a:p>
            <a:pPr lvl="1"/>
            <a:r>
              <a:rPr lang="en-US" dirty="0"/>
              <a:t>the shell uses color to differentiate parts of statements</a:t>
            </a:r>
          </a:p>
          <a:p>
            <a:pPr lvl="2"/>
            <a:r>
              <a:rPr lang="en-US" kern="0" dirty="0"/>
              <a:t>(reserved words: purple, strings: green, output: blue, Booleans: orange)</a:t>
            </a:r>
          </a:p>
          <a:p>
            <a:pPr lvl="1"/>
            <a:r>
              <a:rPr lang="en-US" dirty="0"/>
              <a:t>can copy-paste from previous lines</a:t>
            </a:r>
          </a:p>
          <a:p>
            <a:pPr lvl="1"/>
            <a:r>
              <a:rPr lang="en-US" kern="0" dirty="0"/>
              <a:t>Edit menu (at top of screen) has many useful commands</a:t>
            </a:r>
          </a:p>
          <a:p>
            <a:pPr lvl="1"/>
            <a:endParaRPr lang="en-US" kern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F6058-6941-E39F-A95E-F5E48DAE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45EBB-755F-8CB6-F152-C806C772A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4" y="3558525"/>
            <a:ext cx="857975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Embedded Python interpreter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334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See the example in </a:t>
            </a:r>
            <a:r>
              <a:rPr lang="en-US" altLang="en-US" dirty="0">
                <a:ea typeface="ＭＳ Ｐゴシック" charset="-128"/>
                <a:hlinkClick r:id="rId2"/>
              </a:rPr>
              <a:t>Chapter 2.2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DA0688A-FED8-E142-980E-46E17567C622}" type="slidenum">
              <a:rPr lang="en-US" altLang="en-US" sz="1400">
                <a:solidFill>
                  <a:srgbClr val="FF0033"/>
                </a:solidFill>
              </a:rPr>
              <a:pPr/>
              <a:t>3</a:t>
            </a:fld>
            <a:endParaRPr lang="en-US" altLang="en-US" sz="1400" dirty="0">
              <a:solidFill>
                <a:srgbClr val="FF0033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BBDBD7-324E-7032-B3A7-72874DCDF348}"/>
              </a:ext>
            </a:extLst>
          </p:cNvPr>
          <p:cNvSpPr txBox="1">
            <a:spLocks/>
          </p:cNvSpPr>
          <p:nvPr/>
        </p:nvSpPr>
        <p:spPr bwMode="auto">
          <a:xfrm>
            <a:off x="685800" y="4191000"/>
            <a:ext cx="8702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altLang="en-US" kern="0" dirty="0"/>
              <a:t>the numbered lines contain Python statements</a:t>
            </a:r>
          </a:p>
          <a:p>
            <a:pPr lvl="1"/>
            <a:r>
              <a:rPr lang="en-US" altLang="en-US" kern="0" dirty="0">
                <a:ea typeface="ＭＳ Ｐゴシック" charset="-128"/>
              </a:rPr>
              <a:t>line 1 is a print statement, intended to print a number</a:t>
            </a:r>
          </a:p>
          <a:p>
            <a:pPr lvl="1"/>
            <a:r>
              <a:rPr lang="en-US" altLang="en-US" kern="0" dirty="0">
                <a:ea typeface="ＭＳ Ｐゴシック" charset="-128"/>
              </a:rPr>
              <a:t>line 2 is another print statement, intended to print a string (text enclosed in quotes)</a:t>
            </a:r>
          </a:p>
          <a:p>
            <a:r>
              <a:rPr lang="en-US" altLang="en-US" kern="0" dirty="0">
                <a:ea typeface="ＭＳ Ｐゴシック" charset="-128"/>
                <a:sym typeface="Wingdings" pitchFamily="2" charset="2"/>
              </a:rPr>
              <a:t>when you click the Run button, the statements </a:t>
            </a:r>
            <a:r>
              <a:rPr lang="en-US" altLang="en-US" kern="0" dirty="0">
                <a:sym typeface="Wingdings" pitchFamily="2" charset="2"/>
              </a:rPr>
              <a:t>are executed in order</a:t>
            </a:r>
            <a:endParaRPr lang="en-US" altLang="en-US" kern="0" dirty="0">
              <a:ea typeface="ＭＳ Ｐゴシック" charset="-128"/>
            </a:endParaRPr>
          </a:p>
          <a:p>
            <a:pPr lvl="1"/>
            <a:r>
              <a:rPr lang="en-US" altLang="en-US" kern="0" dirty="0">
                <a:ea typeface="ＭＳ Ｐゴシック" charset="-128"/>
              </a:rPr>
              <a:t>the values specified by the print statements are displayed, one per line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54CA90D-D610-2B53-B847-FF5EC394F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892183"/>
            <a:ext cx="7772400" cy="1959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4CAD43-E7AF-B9F4-E7E3-6D8802238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72200"/>
            <a:ext cx="7772400" cy="4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5E4D-EEFF-EBE6-FA91-A63806A4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72F2B-ABEC-C347-0CBF-BBC068071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1524000"/>
          </a:xfrm>
        </p:spPr>
        <p:txBody>
          <a:bodyPr/>
          <a:lstStyle/>
          <a:p>
            <a:r>
              <a:rPr lang="en-US" dirty="0"/>
              <a:t>IDLE has a link to Python documentation under the Help menu</a:t>
            </a:r>
          </a:p>
          <a:p>
            <a:endParaRPr lang="en-US" sz="1600" dirty="0"/>
          </a:p>
          <a:p>
            <a:r>
              <a:rPr lang="en-US" dirty="0"/>
              <a:t>you can also get help on any function by typing  </a:t>
            </a:r>
            <a:r>
              <a:rPr lang="en-US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help(FUNC_NAME)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78A53-D6E0-579B-907E-8C3718AF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83097-9117-FDF4-F63F-5974ED8E4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514600"/>
            <a:ext cx="7772400" cy="486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1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D50C-A76D-22B9-1D74-8B4788AB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356D-E7C5-9ECB-F2A2-DC299977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914400"/>
          </a:xfrm>
        </p:spPr>
        <p:txBody>
          <a:bodyPr/>
          <a:lstStyle/>
          <a:p>
            <a:r>
              <a:rPr lang="en-US" dirty="0"/>
              <a:t>when an error occurs in the code, a helpful message appears in the shell</a:t>
            </a:r>
          </a:p>
          <a:p>
            <a:pPr lvl="1"/>
            <a:r>
              <a:rPr lang="en-US" dirty="0"/>
              <a:t>maybe not as detailed as the textbook interpreter, but still helpful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A7423-ACB9-3A15-E87A-D4D1F59B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B6DF0-0CBC-82ED-CD9F-EC259C83A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25407"/>
            <a:ext cx="7772400" cy="34171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BD63D3-DD93-F0E1-058C-22996F0E39B1}"/>
              </a:ext>
            </a:extLst>
          </p:cNvPr>
          <p:cNvSpPr txBox="1">
            <a:spLocks/>
          </p:cNvSpPr>
          <p:nvPr/>
        </p:nvSpPr>
        <p:spPr bwMode="auto">
          <a:xfrm>
            <a:off x="794258" y="5638800"/>
            <a:ext cx="8702675" cy="11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altLang="en-US" dirty="0">
                <a:ea typeface="ＭＳ Ｐゴシック" charset="-128"/>
              </a:rPr>
              <a:t>the real value of the IDLE environment is the ability to create modules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 </a:t>
            </a:r>
            <a:r>
              <a:rPr lang="en-US" altLang="en-US" i="1" dirty="0">
                <a:ea typeface="ＭＳ Ｐゴシック" charset="-128"/>
              </a:rPr>
              <a:t>module </a:t>
            </a:r>
            <a:r>
              <a:rPr lang="en-US" altLang="en-US" dirty="0">
                <a:ea typeface="ＭＳ Ｐゴシック" charset="-128"/>
              </a:rPr>
              <a:t>is a file containing a sequence of Python statements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create, edit, save, execute code in a module much easier than in the book</a:t>
            </a:r>
          </a:p>
        </p:txBody>
      </p:sp>
    </p:spTree>
    <p:extLst>
      <p:ext uri="{BB962C8B-B14F-4D97-AF65-F5344CB8AC3E}">
        <p14:creationId xmlns:p14="http://schemas.microsoft.com/office/powerpoint/2010/main" val="1992379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Modules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34082" y="1300162"/>
            <a:ext cx="8702675" cy="2281238"/>
          </a:xfrm>
        </p:spPr>
        <p:txBody>
          <a:bodyPr/>
          <a:lstStyle/>
          <a:p>
            <a:pPr lvl="1"/>
            <a:r>
              <a:rPr lang="en-US" altLang="en-US" b="1" dirty="0">
                <a:ea typeface="ＭＳ Ｐゴシック" charset="-128"/>
              </a:rPr>
              <a:t>to create a new module, </a:t>
            </a:r>
            <a:r>
              <a:rPr lang="en-US" altLang="en-US" dirty="0">
                <a:ea typeface="ＭＳ Ｐゴシック" charset="-128"/>
              </a:rPr>
              <a:t>select "New File" from the File menu 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can then enter the statements into the module window</a:t>
            </a:r>
          </a:p>
          <a:p>
            <a:pPr lvl="1"/>
            <a:r>
              <a:rPr lang="en-US" altLang="en-US" b="1" dirty="0">
                <a:ea typeface="ＭＳ Ｐゴシック" charset="-128"/>
              </a:rPr>
              <a:t>to save a module, </a:t>
            </a:r>
            <a:r>
              <a:rPr lang="en-US" altLang="en-US" dirty="0">
                <a:ea typeface="ＭＳ Ｐゴシック" charset="-128"/>
              </a:rPr>
              <a:t>select "Save" from the file menu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be sure to specify the desired folder and file name (end with .</a:t>
            </a:r>
            <a:r>
              <a:rPr lang="en-US" altLang="en-US" dirty="0" err="1">
                <a:ea typeface="ＭＳ Ｐゴシック" charset="-128"/>
              </a:rPr>
              <a:t>py</a:t>
            </a:r>
            <a:r>
              <a:rPr lang="en-US" altLang="en-US" dirty="0">
                <a:ea typeface="ＭＳ Ｐゴシック" charset="-128"/>
              </a:rPr>
              <a:t> extension)</a:t>
            </a:r>
          </a:p>
          <a:p>
            <a:pPr lvl="1"/>
            <a:r>
              <a:rPr lang="en-US" altLang="en-US" b="1" dirty="0">
                <a:ea typeface="ＭＳ Ｐゴシック" charset="-128"/>
              </a:rPr>
              <a:t>to execute the statements in a module, </a:t>
            </a:r>
            <a:r>
              <a:rPr lang="en-US" altLang="en-US" dirty="0">
                <a:ea typeface="ＭＳ Ｐゴシック" charset="-128"/>
              </a:rPr>
              <a:t>select "Run Module" from the Run menu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can repeatedly edit, save &amp; run as you develop your program</a:t>
            </a:r>
          </a:p>
          <a:p>
            <a:pPr lvl="1"/>
            <a:r>
              <a:rPr lang="en-US" altLang="en-US" b="1" dirty="0">
                <a:ea typeface="ＭＳ Ｐゴシック" charset="-128"/>
              </a:rPr>
              <a:t>to open an existing module, </a:t>
            </a:r>
            <a:r>
              <a:rPr lang="en-US" altLang="en-US" dirty="0">
                <a:ea typeface="ＭＳ Ｐゴシック" charset="-128"/>
              </a:rPr>
              <a:t>select "Open Module" from the File menu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F878BF5-7690-3F47-91E8-0C683C0665BE}" type="slidenum">
              <a:rPr lang="en-US" altLang="en-US" sz="1400">
                <a:solidFill>
                  <a:srgbClr val="FF0033"/>
                </a:solidFill>
              </a:rPr>
              <a:pPr/>
              <a:t>32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C799A-21E8-3FAE-2BED-949E914E4ADD}"/>
              </a:ext>
            </a:extLst>
          </p:cNvPr>
          <p:cNvSpPr txBox="1"/>
          <p:nvPr/>
        </p:nvSpPr>
        <p:spPr>
          <a:xfrm>
            <a:off x="7467600" y="3998655"/>
            <a:ext cx="1676400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note: # is used for comments in Python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any text on a line following # is ignored by the interpreter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CF307-6614-4BFC-FD68-929CDDE0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26" y="3574055"/>
            <a:ext cx="8014926" cy="392751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FAF7-5695-3570-5D2B-5EADF36C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level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CC8265-9678-4B2B-DBB7-2AC1054C7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480" y="1219200"/>
            <a:ext cx="7616239" cy="34055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96693-D273-91DA-CD03-1CE72290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E26057-FEAB-8BC1-A084-23FF760AA821}"/>
              </a:ext>
            </a:extLst>
          </p:cNvPr>
          <p:cNvSpPr txBox="1">
            <a:spLocks/>
          </p:cNvSpPr>
          <p:nvPr/>
        </p:nvSpPr>
        <p:spPr bwMode="auto">
          <a:xfrm>
            <a:off x="1332279" y="4652962"/>
            <a:ext cx="82454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marL="11113" lvl="1" indent="0">
              <a:buNone/>
            </a:pPr>
            <a:r>
              <a:rPr lang="en-US" altLang="en-US" sz="2400" kern="0" dirty="0">
                <a:ea typeface="ＭＳ Ｐゴシック" charset="-128"/>
              </a:rPr>
              <a:t>EXERCISE: create a new module named </a:t>
            </a:r>
            <a:r>
              <a:rPr lang="en-US" altLang="en-US" kern="0" dirty="0" err="1">
                <a:latin typeface="Lucida Console" panose="020B0609040504020204" pitchFamily="49" charset="0"/>
                <a:ea typeface="ＭＳ Ｐゴシック" charset="-128"/>
              </a:rPr>
              <a:t>surface.py</a:t>
            </a:r>
            <a:endParaRPr lang="en-US" altLang="en-US" kern="0" dirty="0">
              <a:latin typeface="Lucida Console" panose="020B0609040504020204" pitchFamily="49" charset="0"/>
              <a:ea typeface="ＭＳ Ｐゴシック" charset="-128"/>
            </a:endParaRPr>
          </a:p>
          <a:p>
            <a:pPr marL="754063" lvl="2" indent="-342900">
              <a:buFont typeface="Wingdings" pitchFamily="2" charset="2"/>
              <a:buChar char="§"/>
            </a:pPr>
            <a:r>
              <a:rPr lang="en-US" altLang="en-US" kern="0" dirty="0">
                <a:ea typeface="ＭＳ Ｐゴシック" charset="-128"/>
              </a:rPr>
              <a:t>write Python code to </a:t>
            </a:r>
          </a:p>
          <a:p>
            <a:pPr marL="1325563" lvl="3" indent="-457200">
              <a:buFont typeface="+mj-lt"/>
              <a:buAutoNum type="arabicPeriod"/>
            </a:pPr>
            <a:r>
              <a:rPr lang="en-US" altLang="en-US" kern="0" dirty="0">
                <a:latin typeface="+mn-lt"/>
                <a:ea typeface="ＭＳ Ｐゴシック" charset="-128"/>
              </a:rPr>
              <a:t>prompt the user for their height (in cm) and weight (in kg)</a:t>
            </a:r>
          </a:p>
          <a:p>
            <a:pPr marL="1325563" lvl="3" indent="-457200">
              <a:buFont typeface="+mj-lt"/>
              <a:buAutoNum type="arabicPeriod"/>
            </a:pPr>
            <a:r>
              <a:rPr lang="en-US" altLang="en-US" kern="0" dirty="0">
                <a:latin typeface="+mn-lt"/>
                <a:ea typeface="ＭＳ Ｐゴシック" charset="-128"/>
              </a:rPr>
              <a:t>calculate their body surface area &amp; display it</a:t>
            </a:r>
          </a:p>
          <a:p>
            <a:pPr marL="1325563" lvl="3" indent="-457200">
              <a:buFont typeface="+mj-lt"/>
              <a:buAutoNum type="arabicPeriod"/>
            </a:pPr>
            <a:endParaRPr lang="en-US" altLang="en-US" kern="0" dirty="0">
              <a:latin typeface="+mn-lt"/>
              <a:ea typeface="ＭＳ Ｐゴシック" charset="-128"/>
            </a:endParaRPr>
          </a:p>
          <a:p>
            <a:pPr marL="868363" lvl="3" indent="0">
              <a:buNone/>
            </a:pPr>
            <a:r>
              <a:rPr lang="en-US" altLang="en-US" kern="0" dirty="0">
                <a:solidFill>
                  <a:srgbClr val="FF0000"/>
                </a:solidFill>
                <a:latin typeface="+mn-lt"/>
                <a:ea typeface="ＭＳ Ｐゴシック" charset="-128"/>
              </a:rPr>
              <a:t>surface area = </a:t>
            </a:r>
            <a:r>
              <a:rPr lang="en-US" kern="0" dirty="0">
                <a:solidFill>
                  <a:srgbClr val="FF0000"/>
                </a:solidFill>
                <a:latin typeface="+mn-lt"/>
                <a:ea typeface="ＭＳ Ｐゴシック" charset="-128"/>
              </a:rPr>
              <a:t>0.007184 x height</a:t>
            </a:r>
            <a:r>
              <a:rPr lang="en-US" kern="0" baseline="30000" dirty="0">
                <a:solidFill>
                  <a:srgbClr val="FF0000"/>
                </a:solidFill>
                <a:latin typeface="+mn-lt"/>
                <a:ea typeface="ＭＳ Ｐゴシック" charset="-128"/>
              </a:rPr>
              <a:t>0.725</a:t>
            </a:r>
            <a:r>
              <a:rPr lang="en-US" kern="0" dirty="0">
                <a:solidFill>
                  <a:srgbClr val="FF0000"/>
                </a:solidFill>
                <a:latin typeface="+mn-lt"/>
                <a:ea typeface="ＭＳ Ｐゴシック" charset="-128"/>
              </a:rPr>
              <a:t> x weight</a:t>
            </a:r>
            <a:r>
              <a:rPr lang="en-US" kern="0" baseline="30000" dirty="0">
                <a:solidFill>
                  <a:srgbClr val="FF0000"/>
                </a:solidFill>
                <a:latin typeface="+mn-lt"/>
                <a:ea typeface="ＭＳ Ｐゴシック" charset="-128"/>
              </a:rPr>
              <a:t>0.425</a:t>
            </a:r>
            <a:endParaRPr lang="en-US" altLang="en-US" kern="0" baseline="30000" dirty="0">
              <a:solidFill>
                <a:srgbClr val="FF0000"/>
              </a:solidFill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9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53E283-9945-A6FC-7D09-58FED03C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22" y="1055077"/>
            <a:ext cx="8558155" cy="3713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7662D-EF17-A768-D820-66B0DB1C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2619F-0B69-47D2-BE42-A3182160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DECF00-5ABE-7D97-9BF5-A41CA9F15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6600" y="3994669"/>
            <a:ext cx="6248400" cy="6535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AA7095-1A40-C298-15D3-685DD9E708C6}"/>
              </a:ext>
            </a:extLst>
          </p:cNvPr>
          <p:cNvSpPr txBox="1">
            <a:spLocks/>
          </p:cNvSpPr>
          <p:nvPr/>
        </p:nvSpPr>
        <p:spPr bwMode="auto">
          <a:xfrm>
            <a:off x="952500" y="4944404"/>
            <a:ext cx="8245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marL="11113" lvl="1" indent="0">
              <a:buNone/>
            </a:pPr>
            <a:r>
              <a:rPr lang="en-US" altLang="en-US" sz="2400" kern="0" dirty="0">
                <a:ea typeface="ＭＳ Ｐゴシック" charset="-128"/>
              </a:rPr>
              <a:t>we don't need that many decimal places in the answer</a:t>
            </a:r>
            <a:endParaRPr lang="en-US" altLang="en-US" kern="0" dirty="0">
              <a:latin typeface="Lucida Console" panose="020B0609040504020204" pitchFamily="49" charset="0"/>
              <a:ea typeface="ＭＳ Ｐゴシック" charset="-128"/>
            </a:endParaRPr>
          </a:p>
          <a:p>
            <a:pPr marL="754063" lvl="2" indent="-342900">
              <a:buFont typeface="Wingdings" pitchFamily="2" charset="2"/>
              <a:buChar char="§"/>
            </a:pPr>
            <a:r>
              <a:rPr lang="en-US" altLang="en-US" kern="0" dirty="0">
                <a:ea typeface="ＭＳ Ｐゴシック" charset="-128"/>
              </a:rPr>
              <a:t>can round to the desired number of places by adding an input to </a:t>
            </a:r>
            <a:r>
              <a:rPr lang="en-US" altLang="en-US" kern="0" dirty="0">
                <a:latin typeface="Lucida Console" panose="020B0609040504020204" pitchFamily="49" charset="0"/>
                <a:ea typeface="ＭＳ Ｐゴシック" charset="-128"/>
              </a:rPr>
              <a:t>round</a:t>
            </a:r>
          </a:p>
          <a:p>
            <a:pPr marL="1325563" lvl="3" indent="-457200">
              <a:buFont typeface="+mj-lt"/>
              <a:buAutoNum type="arabicPeriod"/>
            </a:pPr>
            <a:endParaRPr lang="en-US" altLang="en-US" sz="1000" kern="0" dirty="0">
              <a:latin typeface="+mn-lt"/>
              <a:ea typeface="ＭＳ Ｐゴシック" charset="-128"/>
            </a:endParaRPr>
          </a:p>
          <a:p>
            <a:pPr marL="868363" lvl="3" indent="0">
              <a:buNone/>
            </a:pPr>
            <a:r>
              <a:rPr lang="en-US" altLang="en-US" kern="0" dirty="0">
                <a:latin typeface="Lucida Console" panose="020B0609040504020204" pitchFamily="49" charset="0"/>
                <a:ea typeface="ＭＳ Ｐゴシック" charset="-128"/>
              </a:rPr>
              <a:t>round(num, N) </a:t>
            </a:r>
            <a:r>
              <a:rPr lang="en-US" altLang="en-US" kern="0" dirty="0">
                <a:latin typeface="+mn-lt"/>
                <a:ea typeface="ＭＳ Ｐゴシック" charset="-128"/>
                <a:sym typeface="Wingdings" pitchFamily="2" charset="2"/>
              </a:rPr>
              <a:t>  returns </a:t>
            </a:r>
            <a:r>
              <a:rPr lang="en-US" altLang="en-US" kern="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num</a:t>
            </a:r>
            <a:r>
              <a:rPr lang="en-US" altLang="en-US" kern="0" dirty="0">
                <a:latin typeface="+mn-lt"/>
                <a:ea typeface="ＭＳ Ｐゴシック" charset="-128"/>
                <a:sym typeface="Wingdings" pitchFamily="2" charset="2"/>
              </a:rPr>
              <a:t> rounded to </a:t>
            </a:r>
            <a:r>
              <a:rPr lang="en-US" altLang="en-US" kern="0" dirty="0">
                <a:latin typeface="Lucida Console" panose="020B0609040504020204" pitchFamily="49" charset="0"/>
                <a:ea typeface="ＭＳ Ｐゴシック" charset="-128"/>
                <a:sym typeface="Wingdings" pitchFamily="2" charset="2"/>
              </a:rPr>
              <a:t>N</a:t>
            </a:r>
            <a:r>
              <a:rPr lang="en-US" altLang="en-US" kern="0" dirty="0">
                <a:latin typeface="+mn-lt"/>
                <a:ea typeface="ＭＳ Ｐゴシック" charset="-128"/>
                <a:sym typeface="Wingdings" pitchFamily="2" charset="2"/>
              </a:rPr>
              <a:t> decimal places</a:t>
            </a:r>
          </a:p>
          <a:p>
            <a:pPr marL="868363" lvl="3" indent="0">
              <a:buNone/>
            </a:pPr>
            <a:endParaRPr lang="en-US" altLang="en-US" kern="0" dirty="0">
              <a:latin typeface="+mn-lt"/>
              <a:ea typeface="ＭＳ Ｐゴシック" charset="-128"/>
              <a:sym typeface="Wingdings" pitchFamily="2" charset="2"/>
            </a:endParaRPr>
          </a:p>
          <a:p>
            <a:pPr marL="11113" lvl="1" indent="0">
              <a:buNone/>
            </a:pPr>
            <a:r>
              <a:rPr lang="en-US" altLang="en-US" kern="0" dirty="0">
                <a:ea typeface="ＭＳ Ｐゴシック" charset="-128"/>
                <a:sym typeface="Wingdings" pitchFamily="2" charset="2"/>
              </a:rPr>
              <a:t>EXERCISE: modify your module code to round the surface area to 2 decimal places</a:t>
            </a:r>
            <a:endParaRPr lang="en-US" altLang="en-US" kern="0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50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979D5F-1971-3981-4677-7E204888A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2" y="1062888"/>
            <a:ext cx="8245475" cy="3577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7662D-EF17-A768-D820-66B0DB1C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2619F-0B69-47D2-BE42-A3182160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AA7095-1A40-C298-15D3-685DD9E708C6}"/>
              </a:ext>
            </a:extLst>
          </p:cNvPr>
          <p:cNvSpPr txBox="1">
            <a:spLocks/>
          </p:cNvSpPr>
          <p:nvPr/>
        </p:nvSpPr>
        <p:spPr bwMode="auto">
          <a:xfrm>
            <a:off x="952500" y="4876800"/>
            <a:ext cx="8245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marL="11113" lvl="1" indent="0">
              <a:buNone/>
            </a:pPr>
            <a:r>
              <a:rPr lang="en-US" altLang="en-US" sz="2400" kern="0" dirty="0">
                <a:ea typeface="ＭＳ Ｐゴシック" charset="-128"/>
              </a:rPr>
              <a:t>note the following conversions:</a:t>
            </a:r>
            <a:endParaRPr lang="en-US" altLang="en-US" kern="0" dirty="0">
              <a:latin typeface="Lucida Console" panose="020B0609040504020204" pitchFamily="49" charset="0"/>
              <a:ea typeface="ＭＳ Ｐゴシック" charset="-128"/>
            </a:endParaRPr>
          </a:p>
          <a:p>
            <a:pPr marL="857250" lvl="2" indent="0"/>
            <a:r>
              <a:rPr lang="en-US" i="1" dirty="0"/>
              <a:t>1 inch = 2.54 centimeters	1 pound = 0.453592 kilograms</a:t>
            </a:r>
          </a:p>
          <a:p>
            <a:pPr marL="857250" lvl="2" indent="0"/>
            <a:r>
              <a:rPr lang="en-US" i="1" dirty="0"/>
              <a:t>1 square foot = 0.092903 square meters</a:t>
            </a:r>
          </a:p>
          <a:p>
            <a:pPr marL="868363" lvl="3" indent="0">
              <a:buNone/>
            </a:pPr>
            <a:endParaRPr lang="en-US" altLang="en-US" kern="0" dirty="0">
              <a:latin typeface="+mn-lt"/>
              <a:ea typeface="ＭＳ Ｐゴシック" charset="-128"/>
              <a:sym typeface="Wingdings" pitchFamily="2" charset="2"/>
            </a:endParaRPr>
          </a:p>
          <a:p>
            <a:pPr marL="11113" lvl="1" indent="0">
              <a:buNone/>
            </a:pPr>
            <a:r>
              <a:rPr lang="en-US" altLang="en-US" kern="0" dirty="0">
                <a:ea typeface="ＭＳ Ｐゴシック" charset="-128"/>
                <a:sym typeface="Wingdings" pitchFamily="2" charset="2"/>
              </a:rPr>
              <a:t>EXERCISE: modify your code so that height/weight are entered in inches/pounds and area is displayed in square feet</a:t>
            </a:r>
            <a:endParaRPr lang="en-US" altLang="en-US" kern="0" dirty="0"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0A2CEB-B112-626A-FC20-9D3CAF0F2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527" y="3896315"/>
            <a:ext cx="5238750" cy="675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47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85F5-74C8-BFB6-30F3-DD2DA314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0693E-330D-7359-BA45-047A71AD8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5864136"/>
            <a:ext cx="8077201" cy="9938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note that the variable names make it clear not only what is being measured but also the unit of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0B677-BDBD-061C-3810-B8FF4748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AF9D5-A8C1-0185-DE67-56441E5F7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5" y="1143000"/>
            <a:ext cx="8691130" cy="4628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0FAAF-6CE0-51C2-7E61-27EA7D745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4855595"/>
            <a:ext cx="5488565" cy="7386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2544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18FD-5A21-8340-C549-CEFEB8E6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5DAE-B8F3-AD09-76DC-E3075FBA7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create three different modules</a:t>
            </a:r>
          </a:p>
          <a:p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display a verse of the children's song </a:t>
            </a:r>
            <a:r>
              <a:rPr lang="en-US" i="1" dirty="0"/>
              <a:t>The Wheels on the Bus</a:t>
            </a:r>
          </a:p>
          <a:p>
            <a:pPr marL="857250" lvl="1" indent="-457200">
              <a:buFont typeface="+mj-lt"/>
              <a:buAutoNum type="arabicPeriod"/>
            </a:pPr>
            <a:endParaRPr lang="en-US" i="1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calculate and display a baseball team's expected record based on the number of runs they score and allow (using the </a:t>
            </a:r>
            <a:r>
              <a:rPr lang="en-US" i="1" dirty="0"/>
              <a:t>Pythagorean Winning Percentage</a:t>
            </a:r>
            <a:r>
              <a:rPr lang="en-US" dirty="0"/>
              <a:t>)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calculate and display the differences between absolute and relative time experienced at extreme speeds 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  <a:p>
            <a:pPr marL="0" indent="0"/>
            <a:r>
              <a:rPr lang="en-US" dirty="0"/>
              <a:t>be sure to name the module files </a:t>
            </a:r>
            <a:r>
              <a:rPr lang="en-US" i="1" dirty="0"/>
              <a:t>exactly</a:t>
            </a:r>
            <a:r>
              <a:rPr lang="en-US" dirty="0"/>
              <a:t> as specified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submit a ZIP file containing all three modules</a:t>
            </a:r>
          </a:p>
          <a:p>
            <a:pPr marL="857250" lvl="1" indent="-457200">
              <a:buFont typeface="+mj-lt"/>
              <a:buAutoNum type="arabicPeriod"/>
            </a:pPr>
            <a:endParaRPr lang="en-US" i="1" dirty="0"/>
          </a:p>
          <a:p>
            <a:pPr marL="857250" lvl="1" indent="-457200">
              <a:buFont typeface="+mj-lt"/>
              <a:buAutoNum type="arabicPeriod"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87A94-7483-EFBD-3B7F-6BEF7589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29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C067-BA93-694B-CBBD-5B9859D4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Python interpreter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0CF2-0B3C-3409-9258-196C1914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dirty="0"/>
              <a:t>you can modify and/or add to the code in the boxes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044F1-1701-084E-06B8-4F673CE6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D1BBDD5-0F15-05AB-3CEA-2D10D2A6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200"/>
            <a:ext cx="7772400" cy="272911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42BD8B-ACB2-1A47-AD27-910D598996D5}"/>
              </a:ext>
            </a:extLst>
          </p:cNvPr>
          <p:cNvSpPr txBox="1">
            <a:spLocks/>
          </p:cNvSpPr>
          <p:nvPr/>
        </p:nvSpPr>
        <p:spPr bwMode="auto">
          <a:xfrm>
            <a:off x="789667" y="5181600"/>
            <a:ext cx="8702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feel free to explore</a:t>
            </a:r>
          </a:p>
          <a:p>
            <a:pPr lvl="1"/>
            <a:r>
              <a:rPr lang="en-US" kern="0" dirty="0"/>
              <a:t>as you read about new concepts, try them out</a:t>
            </a:r>
          </a:p>
          <a:p>
            <a:pPr lvl="1"/>
            <a:r>
              <a:rPr lang="en-US" kern="0" dirty="0"/>
              <a:t>if you refresh the page, it will return to its original form</a:t>
            </a:r>
          </a:p>
          <a:p>
            <a:r>
              <a:rPr lang="en-US" kern="0" dirty="0"/>
              <a:t>also, there is a blank box at the bottom of each chapter</a:t>
            </a:r>
          </a:p>
        </p:txBody>
      </p:sp>
    </p:spTree>
    <p:extLst>
      <p:ext uri="{BB962C8B-B14F-4D97-AF65-F5344CB8AC3E}">
        <p14:creationId xmlns:p14="http://schemas.microsoft.com/office/powerpoint/2010/main" val="2846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5681-E8F3-1DD0-A24D-5B1A9FF3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are dumb!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EE746-6F5B-B29E-9C1E-436FD6D4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2209800"/>
          </a:xfrm>
        </p:spPr>
        <p:txBody>
          <a:bodyPr/>
          <a:lstStyle/>
          <a:p>
            <a:r>
              <a:rPr lang="en-US" dirty="0"/>
              <a:t>humans are smart enough to deal with many spelling/grammatical errors</a:t>
            </a:r>
          </a:p>
          <a:p>
            <a:pPr lvl="1"/>
            <a:r>
              <a:rPr lang="en-US" dirty="0"/>
              <a:t>Everyone raise your </a:t>
            </a:r>
            <a:r>
              <a:rPr lang="en-US" dirty="0" err="1"/>
              <a:t>leeft</a:t>
            </a:r>
            <a:r>
              <a:rPr lang="en-US" dirty="0"/>
              <a:t> hand.</a:t>
            </a:r>
          </a:p>
          <a:p>
            <a:pPr lvl="1"/>
            <a:r>
              <a:rPr lang="en-US" dirty="0"/>
              <a:t>Did your neighbor raise they're hand as instructed?</a:t>
            </a:r>
          </a:p>
          <a:p>
            <a:r>
              <a:rPr lang="en-US" dirty="0"/>
              <a:t>computers are not nearly as flexible</a:t>
            </a:r>
          </a:p>
          <a:p>
            <a:pPr lvl="1"/>
            <a:r>
              <a:rPr lang="en-US" dirty="0"/>
              <a:t>statements must be perfect or the interpreter will not know what to make of it</a:t>
            </a:r>
          </a:p>
          <a:p>
            <a:pPr lvl="1"/>
            <a:r>
              <a:rPr lang="en-US" dirty="0"/>
              <a:t>fortunately, the interpreter provides guidance as to what the problem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5C4CA-DE7C-3DA9-9B2E-CECF752D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F530D25-2572-A3FE-4AE0-B90731701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04" y="3657597"/>
            <a:ext cx="4265163" cy="3495675"/>
          </a:xfrm>
          <a:prstGeom prst="rect">
            <a:avLst/>
          </a:prstGeom>
        </p:spPr>
      </p:pic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8BD60216-5E8D-7E8E-3437-7740ED152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657598"/>
            <a:ext cx="4284736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5681-E8F3-1DD0-A24D-5B1A9FF3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Indentation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EE746-6F5B-B29E-9C1E-436FD6D4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2209800"/>
          </a:xfrm>
        </p:spPr>
        <p:txBody>
          <a:bodyPr/>
          <a:lstStyle/>
          <a:p>
            <a:r>
              <a:rPr lang="en-US" dirty="0"/>
              <a:t>Python is somewhat unique in that indentation is meaningful</a:t>
            </a:r>
          </a:p>
          <a:p>
            <a:pPr lvl="1"/>
            <a:r>
              <a:rPr lang="en-US" dirty="0"/>
              <a:t>statements must be aligned all the way to the left</a:t>
            </a:r>
          </a:p>
          <a:p>
            <a:pPr lvl="1"/>
            <a:r>
              <a:rPr lang="en-US" dirty="0"/>
              <a:t>this will make more sense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5C4CA-DE7C-3DA9-9B2E-CECF752D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9C5E8EF5-608A-D68E-1A67-9B6B5D83B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14600"/>
            <a:ext cx="5257800" cy="45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Data types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3688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 print statement displays one or more values when executed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if multiple values (separated by commas), will be printed with space in between</a:t>
            </a:r>
          </a:p>
          <a:p>
            <a:pPr lvl="2"/>
            <a:endParaRPr lang="en-US" altLang="en-US" sz="1800" dirty="0">
              <a:latin typeface="Lucida Console" panose="020B0609040504020204" pitchFamily="49" charset="0"/>
            </a:endParaRPr>
          </a:p>
          <a:p>
            <a:pPr lvl="2"/>
            <a:r>
              <a:rPr lang="en-US" altLang="en-US" sz="1800" dirty="0">
                <a:latin typeface="Lucida Console" panose="020B0609040504020204" pitchFamily="49" charset="0"/>
              </a:rPr>
              <a:t>print(12)	print("Hi")	  print("Hello", "there.")</a:t>
            </a:r>
            <a:endParaRPr lang="en-US" altLang="en-US" sz="1000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DA0688A-FED8-E142-980E-46E17567C622}" type="slidenum">
              <a:rPr lang="en-US" altLang="en-US" sz="1400">
                <a:solidFill>
                  <a:srgbClr val="FF0033"/>
                </a:solidFill>
              </a:rPr>
              <a:pPr/>
              <a:t>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4082" y="4397988"/>
            <a:ext cx="8702675" cy="44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744538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1144588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/>
              <a:t>float</a:t>
            </a:r>
            <a:r>
              <a:rPr lang="en-US" altLang="en-US" sz="2000" dirty="0"/>
              <a:t>	floating point (real) values, e.g., 	3.14   -2.0   1.9999999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759450"/>
            <a:ext cx="8702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744538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1144588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b="1" dirty="0">
                <a:sym typeface="Wingdings" charset="2"/>
              </a:rPr>
              <a:t>string</a:t>
            </a:r>
            <a:r>
              <a:rPr lang="en-US" altLang="en-US" sz="2000" dirty="0">
                <a:sym typeface="Wingdings" charset="2"/>
              </a:rPr>
              <a:t>	text enclosed in quotes, e.g., 		"Hello!"     'Guido von Rossum'	</a:t>
            </a:r>
            <a:endParaRPr lang="en-US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046F02-350A-7023-69B7-380D6C1450DC}"/>
              </a:ext>
            </a:extLst>
          </p:cNvPr>
          <p:cNvSpPr txBox="1"/>
          <p:nvPr/>
        </p:nvSpPr>
        <p:spPr>
          <a:xfrm>
            <a:off x="2021557" y="3623088"/>
            <a:ext cx="7315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 lvl="2"/>
            <a:r>
              <a:rPr lang="en-US" sz="1800" dirty="0"/>
              <a:t>ICYI: </a:t>
            </a:r>
            <a:r>
              <a:rPr lang="en-US" altLang="en-US" sz="1800" dirty="0">
                <a:ea typeface="ＭＳ Ｐゴシック" charset="-128"/>
              </a:rPr>
              <a:t>can be specified in binary, octal or </a:t>
            </a:r>
            <a:r>
              <a:rPr lang="en-US" altLang="en-US" sz="1800" dirty="0" err="1">
                <a:ea typeface="ＭＳ Ｐゴシック" charset="-128"/>
              </a:rPr>
              <a:t>hexidecimal</a:t>
            </a:r>
            <a:r>
              <a:rPr lang="en-US" altLang="en-US" sz="1800" dirty="0">
                <a:ea typeface="ＭＳ Ｐゴシック" charset="-128"/>
              </a:rPr>
              <a:t> using '0b', '0o', and '0x' prefixes</a:t>
            </a:r>
          </a:p>
          <a:p>
            <a:pPr marL="9525" lvl="2"/>
            <a:r>
              <a:rPr lang="en-US" altLang="en-US" sz="1800" dirty="0"/>
              <a:t>    </a:t>
            </a:r>
            <a:r>
              <a:rPr lang="en-US" altLang="en-US" sz="1800" dirty="0">
                <a:ea typeface="ＭＳ Ｐゴシック" charset="-128"/>
              </a:rPr>
              <a:t>0b1011 </a:t>
            </a:r>
            <a:r>
              <a:rPr lang="en-US" altLang="en-US" sz="1800" dirty="0">
                <a:ea typeface="ＭＳ Ｐゴシック" charset="-128"/>
                <a:sym typeface="Wingdings" charset="2"/>
              </a:rPr>
              <a:t> 1011</a:t>
            </a:r>
            <a:r>
              <a:rPr lang="en-US" altLang="en-US" sz="1800" baseline="-25000" dirty="0">
                <a:ea typeface="ＭＳ Ｐゴシック" charset="-128"/>
                <a:sym typeface="Wingdings" charset="2"/>
              </a:rPr>
              <a:t>2</a:t>
            </a:r>
            <a:r>
              <a:rPr lang="en-US" altLang="en-US" sz="1800" dirty="0">
                <a:ea typeface="ＭＳ Ｐゴシック" charset="-128"/>
                <a:sym typeface="Wingdings" charset="2"/>
              </a:rPr>
              <a:t>  11</a:t>
            </a:r>
            <a:r>
              <a:rPr lang="en-US" altLang="en-US" sz="1800" baseline="-25000" dirty="0">
                <a:ea typeface="ＭＳ Ｐゴシック" charset="-128"/>
                <a:sym typeface="Wingdings" charset="2"/>
              </a:rPr>
              <a:t>10</a:t>
            </a:r>
            <a:r>
              <a:rPr lang="en-US" altLang="en-US" sz="1800" dirty="0">
                <a:ea typeface="ＭＳ Ｐゴシック" charset="-128"/>
                <a:sym typeface="Wingdings" charset="2"/>
              </a:rPr>
              <a:t>        </a:t>
            </a:r>
            <a:r>
              <a:rPr lang="en-US" altLang="en-US" sz="1800" dirty="0">
                <a:ea typeface="ＭＳ Ｐゴシック" charset="-128"/>
              </a:rPr>
              <a:t>0o23 </a:t>
            </a:r>
            <a:r>
              <a:rPr lang="en-US" altLang="en-US" sz="1800" dirty="0">
                <a:ea typeface="ＭＳ Ｐゴシック" charset="-128"/>
                <a:sym typeface="Wingdings" charset="2"/>
              </a:rPr>
              <a:t> 23</a:t>
            </a:r>
            <a:r>
              <a:rPr lang="en-US" altLang="en-US" sz="1800" baseline="-25000" dirty="0">
                <a:ea typeface="ＭＳ Ｐゴシック" charset="-128"/>
                <a:sym typeface="Wingdings" charset="2"/>
              </a:rPr>
              <a:t>8</a:t>
            </a:r>
            <a:r>
              <a:rPr lang="en-US" altLang="en-US" sz="1800" dirty="0">
                <a:ea typeface="ＭＳ Ｐゴシック" charset="-128"/>
                <a:sym typeface="Wingdings" charset="2"/>
              </a:rPr>
              <a:t>  19</a:t>
            </a:r>
            <a:r>
              <a:rPr lang="en-US" altLang="en-US" sz="1800" baseline="-25000" dirty="0">
                <a:ea typeface="ＭＳ Ｐゴシック" charset="-128"/>
                <a:sym typeface="Wingdings" charset="2"/>
              </a:rPr>
              <a:t>10</a:t>
            </a:r>
            <a:r>
              <a:rPr lang="en-US" altLang="en-US" sz="1800" dirty="0">
                <a:ea typeface="ＭＳ Ｐゴシック" charset="-128"/>
                <a:sym typeface="Wingdings" charset="2"/>
              </a:rPr>
              <a:t>        0x1A  1A</a:t>
            </a:r>
            <a:r>
              <a:rPr lang="en-US" altLang="en-US" sz="1800" baseline="-25000" dirty="0">
                <a:ea typeface="ＭＳ Ｐゴシック" charset="-128"/>
                <a:sym typeface="Wingdings" charset="2"/>
              </a:rPr>
              <a:t>16</a:t>
            </a:r>
            <a:r>
              <a:rPr lang="en-US" altLang="en-US" sz="1800" dirty="0">
                <a:ea typeface="ＭＳ Ｐゴシック" charset="-128"/>
                <a:sym typeface="Wingdings" charset="2"/>
              </a:rPr>
              <a:t>  26</a:t>
            </a:r>
            <a:r>
              <a:rPr lang="en-US" altLang="en-US" sz="1800" baseline="-25000" dirty="0">
                <a:ea typeface="ＭＳ Ｐゴシック" charset="-128"/>
                <a:sym typeface="Wingdings" charset="2"/>
              </a:rPr>
              <a:t>10</a:t>
            </a:r>
            <a:endParaRPr lang="en-US" altLang="en-US" sz="1800" dirty="0">
              <a:ea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63636-A924-EDCF-BCD6-BFD7E939DDF0}"/>
              </a:ext>
            </a:extLst>
          </p:cNvPr>
          <p:cNvSpPr txBox="1"/>
          <p:nvPr/>
        </p:nvSpPr>
        <p:spPr>
          <a:xfrm>
            <a:off x="2021557" y="4968684"/>
            <a:ext cx="7315200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 lvl="1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sz="1800" dirty="0"/>
              <a:t>ICYI: </a:t>
            </a:r>
            <a:r>
              <a:rPr lang="en-US" altLang="en-US" sz="1800" dirty="0"/>
              <a:t>scientific notation can be used to make very small/large values clearer</a:t>
            </a:r>
          </a:p>
          <a:p>
            <a:pPr marL="9525" lvl="1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altLang="en-US" sz="1800" dirty="0"/>
              <a:t>    1.234e5 </a:t>
            </a:r>
            <a:r>
              <a:rPr lang="en-US" altLang="en-US" sz="1800" dirty="0">
                <a:sym typeface="Wingdings" charset="2"/>
              </a:rPr>
              <a:t> 1.234 x 10</a:t>
            </a:r>
            <a:r>
              <a:rPr lang="en-US" altLang="en-US" sz="1800" baseline="30000" dirty="0">
                <a:sym typeface="Wingdings" charset="2"/>
              </a:rPr>
              <a:t>5</a:t>
            </a:r>
            <a:r>
              <a:rPr lang="en-US" altLang="en-US" sz="1800" dirty="0">
                <a:sym typeface="Wingdings" charset="2"/>
              </a:rPr>
              <a:t>  123400		9e-5  9 x 10</a:t>
            </a:r>
            <a:r>
              <a:rPr lang="en-US" altLang="en-US" sz="1800" baseline="30000" dirty="0">
                <a:sym typeface="Wingdings" charset="2"/>
              </a:rPr>
              <a:t>-5 </a:t>
            </a:r>
            <a:r>
              <a:rPr lang="en-US" altLang="en-US" sz="1800" dirty="0">
                <a:sym typeface="Wingdings" charset="2"/>
              </a:rPr>
              <a:t> 0.00009</a:t>
            </a:r>
            <a:endParaRPr lang="en-US" alt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658CFF-F871-57B4-C208-17C0CE169060}"/>
              </a:ext>
            </a:extLst>
          </p:cNvPr>
          <p:cNvSpPr txBox="1">
            <a:spLocks/>
          </p:cNvSpPr>
          <p:nvPr/>
        </p:nvSpPr>
        <p:spPr bwMode="auto">
          <a:xfrm>
            <a:off x="685799" y="6369050"/>
            <a:ext cx="8702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744538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1144588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b="1" dirty="0">
                <a:sym typeface="Wingdings" charset="2"/>
              </a:rPr>
              <a:t>Boolean</a:t>
            </a:r>
            <a:r>
              <a:rPr lang="en-US" altLang="en-US" sz="2000" dirty="0">
                <a:sym typeface="Wingdings" charset="2"/>
              </a:rPr>
              <a:t>	logical values, e.g., 			True     False	</a:t>
            </a:r>
            <a:endParaRPr lang="en-US" alt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517600-7C0D-0534-441B-0DF487DE7419}"/>
              </a:ext>
            </a:extLst>
          </p:cNvPr>
          <p:cNvSpPr txBox="1">
            <a:spLocks/>
          </p:cNvSpPr>
          <p:nvPr/>
        </p:nvSpPr>
        <p:spPr bwMode="auto">
          <a:xfrm>
            <a:off x="685799" y="2787650"/>
            <a:ext cx="8702675" cy="74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altLang="en-US" kern="0" dirty="0"/>
              <a:t>the types of values we will utilize are</a:t>
            </a:r>
          </a:p>
          <a:p>
            <a:pPr lvl="1"/>
            <a:r>
              <a:rPr lang="en-US" altLang="en-US" b="1" kern="0" dirty="0">
                <a:ea typeface="ＭＳ Ｐゴシック" charset="-128"/>
              </a:rPr>
              <a:t>int</a:t>
            </a:r>
            <a:r>
              <a:rPr lang="en-US" altLang="en-US" kern="0" dirty="0">
                <a:ea typeface="ＭＳ Ｐゴシック" charset="-128"/>
              </a:rPr>
              <a:t>	integer values, e.g., 		2   -10   1024   99999999999999</a:t>
            </a:r>
          </a:p>
          <a:p>
            <a:pPr lvl="2"/>
            <a:r>
              <a:rPr lang="en-US" altLang="en-US" sz="900" kern="0" dirty="0">
                <a:ea typeface="ＭＳ Ｐゴシック" charset="-128"/>
              </a:rPr>
              <a:t>	</a:t>
            </a:r>
            <a:r>
              <a:rPr lang="en-US" altLang="en-US" sz="1000" kern="0" dirty="0">
                <a:ea typeface="ＭＳ Ｐゴシック" charset="-128"/>
              </a:rPr>
              <a:t>	</a:t>
            </a:r>
          </a:p>
          <a:p>
            <a:pPr lvl="2"/>
            <a:endParaRPr lang="en-US" altLang="en-US" sz="1000" kern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1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3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Numbers &amp; expressions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6934200" cy="5410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standard numeric operators are provided</a:t>
            </a: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</a:rPr>
              <a:t>+</a:t>
            </a:r>
            <a:r>
              <a:rPr lang="en-US" altLang="en-US" dirty="0">
                <a:ea typeface="ＭＳ Ｐゴシック" charset="-128"/>
              </a:rPr>
              <a:t>	addition		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</a:rPr>
              <a:t>2+3 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 5	2+3.5  5.5</a:t>
            </a:r>
            <a:endParaRPr lang="en-US" altLang="en-US" dirty="0">
              <a:latin typeface="Lucida Console" panose="020B0609040504020204" pitchFamily="49" charset="0"/>
              <a:ea typeface="ＭＳ Ｐゴシック" charset="-128"/>
            </a:endParaRP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</a:rPr>
              <a:t>–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	subtraction		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</a:rPr>
              <a:t>10–2 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 8	99–99.5  -0.5</a:t>
            </a: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*</a:t>
            </a:r>
            <a:r>
              <a:rPr lang="en-US" altLang="en-US" dirty="0">
                <a:ea typeface="ＭＳ Ｐゴシック" charset="-128"/>
                <a:sym typeface="Wingdings" charset="2"/>
              </a:rPr>
              <a:t>	multiplication	 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2*10  20	2*0.5  1.0</a:t>
            </a:r>
            <a:endParaRPr lang="en-US" altLang="en-US" sz="1600" dirty="0">
              <a:latin typeface="Lucida Console" panose="020B0609040504020204" pitchFamily="49" charset="0"/>
              <a:ea typeface="ＭＳ Ｐゴシック" charset="-128"/>
            </a:endParaRP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/</a:t>
            </a:r>
            <a:r>
              <a:rPr lang="en-US" altLang="en-US" dirty="0">
                <a:ea typeface="ＭＳ Ｐゴシック" charset="-128"/>
              </a:rPr>
              <a:t>	division		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10/2.5  4.0	10/3  3.333…</a:t>
            </a: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**</a:t>
            </a:r>
            <a:r>
              <a:rPr lang="en-US" altLang="en-US" dirty="0">
                <a:ea typeface="ＭＳ Ｐゴシック" charset="-128"/>
                <a:sym typeface="Wingdings" charset="2"/>
              </a:rPr>
              <a:t>	exponent		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2**10  1024	9**0.5  3.0</a:t>
            </a:r>
          </a:p>
          <a:p>
            <a:pPr marL="808038" lvl="1" indent="-471488">
              <a:buFont typeface="Wingdings" charset="2"/>
              <a:buNone/>
            </a:pPr>
            <a:endParaRPr lang="en-US" altLang="en-US" sz="1600" dirty="0">
              <a:latin typeface="Courier New" charset="0"/>
              <a:ea typeface="ＭＳ Ｐゴシック" charset="-128"/>
              <a:sym typeface="Wingdings" charset="2"/>
            </a:endParaRPr>
          </a:p>
          <a:p>
            <a:r>
              <a:rPr lang="en-US" altLang="en-US" dirty="0">
                <a:ea typeface="ＭＳ Ｐゴシック" charset="-128"/>
              </a:rPr>
              <a:t>less common but sometimes useful</a:t>
            </a:r>
            <a:endParaRPr lang="en-US" altLang="en-US" dirty="0">
              <a:latin typeface="Courier New" charset="0"/>
              <a:ea typeface="ＭＳ Ｐゴシック" charset="-128"/>
              <a:sym typeface="Wingdings" charset="2"/>
            </a:endParaRP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%</a:t>
            </a:r>
            <a:r>
              <a:rPr lang="en-US" altLang="en-US" dirty="0">
                <a:ea typeface="ＭＳ Ｐゴシック" charset="-128"/>
                <a:sym typeface="Wingdings" charset="2"/>
              </a:rPr>
              <a:t>	remainder	 </a:t>
            </a:r>
            <a:r>
              <a:rPr lang="en-US" altLang="en-US" sz="1600" dirty="0">
                <a:ea typeface="ＭＳ Ｐゴシック" charset="-128"/>
                <a:sym typeface="Wingdings" charset="2"/>
              </a:rPr>
              <a:t>	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10%3  1	10.5%2  0.5</a:t>
            </a: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//</a:t>
            </a:r>
            <a:r>
              <a:rPr lang="en-US" altLang="en-US" dirty="0">
                <a:ea typeface="ＭＳ Ｐゴシック" charset="-128"/>
                <a:sym typeface="Wingdings" charset="2"/>
              </a:rPr>
              <a:t>	integer division </a:t>
            </a:r>
            <a:r>
              <a:rPr lang="en-US" altLang="en-US" sz="1600" dirty="0">
                <a:ea typeface="ＭＳ Ｐゴシック" charset="-128"/>
                <a:sym typeface="Wingdings" charset="2"/>
              </a:rPr>
              <a:t>	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10//4 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/>
              </a:rPr>
              <a:t> 2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charset="-128"/>
                <a:sym typeface="Wingdings" charset="2"/>
              </a:rPr>
              <a:t>	10//4.0  2.0</a:t>
            </a:r>
          </a:p>
          <a:p>
            <a:pPr marL="808038" lvl="1" indent="-471488">
              <a:buFont typeface="Wingdings" charset="2"/>
              <a:buNone/>
            </a:pPr>
            <a:endParaRPr lang="en-US" altLang="en-US" sz="1600" dirty="0">
              <a:latin typeface="Courier New" charset="0"/>
              <a:ea typeface="ＭＳ Ｐゴシック" charset="-128"/>
              <a:sym typeface="Wingdings" charset="2"/>
            </a:endParaRPr>
          </a:p>
          <a:p>
            <a:pPr marL="808038" lvl="1" indent="-471488">
              <a:buFont typeface="Wingdings" charset="2"/>
              <a:buNone/>
            </a:pPr>
            <a:endParaRPr lang="en-US" altLang="en-US" sz="1600" dirty="0">
              <a:latin typeface="Courier New" charset="0"/>
              <a:ea typeface="ＭＳ Ｐゴシック" charset="-128"/>
              <a:sym typeface="Wingdings" charset="2"/>
            </a:endParaRPr>
          </a:p>
          <a:p>
            <a:pPr marL="808038" lvl="1" indent="-471488">
              <a:buFont typeface="Wingdings" charset="2"/>
              <a:buNone/>
            </a:pPr>
            <a:endParaRPr lang="en-US" altLang="en-US" dirty="0">
              <a:ea typeface="ＭＳ Ｐゴシック" charset="-128"/>
              <a:sym typeface="Wingdings" charset="2"/>
            </a:endParaRPr>
          </a:p>
          <a:p>
            <a:pPr marL="808038" lvl="1" indent="-471488">
              <a:buFont typeface="Wingdings" charset="2"/>
              <a:buNone/>
            </a:pPr>
            <a:endParaRPr lang="en-US" altLang="en-US" dirty="0">
              <a:ea typeface="ＭＳ Ｐゴシック" charset="-128"/>
              <a:sym typeface="Wingdings" charset="2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34C0ECF-BF0C-2C49-B955-D6235B611653}" type="slidenum">
              <a:rPr lang="en-US" altLang="en-US" sz="1400">
                <a:solidFill>
                  <a:srgbClr val="FF0033"/>
                </a:solidFill>
              </a:rPr>
              <a:pPr/>
              <a:t>8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447800" y="6248400"/>
            <a:ext cx="6172200" cy="400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</a:rPr>
              <a:t>note: spacing around an operator is optional:  </a:t>
            </a:r>
            <a:r>
              <a:rPr lang="en-US" altLang="en-US" sz="2000" dirty="0">
                <a:solidFill>
                  <a:srgbClr val="FF0000"/>
                </a:solidFill>
                <a:latin typeface="Lucida Console" panose="020B0609040504020204" pitchFamily="49" charset="0"/>
              </a:rPr>
              <a:t>2/3 = 2 / 3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3A32-8DFC-47D4-9018-EECC4204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 &amp; associativity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EA11-A65F-3E12-296C-319619DDB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default, ** has highest precedence, then * and /, then + and –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1+2**10 </a:t>
            </a:r>
            <a:r>
              <a:rPr lang="en-US" sz="1800" dirty="0">
                <a:latin typeface="Lucida Console" panose="020B0609040504020204" pitchFamily="49" charset="0"/>
                <a:sym typeface="Wingdings" pitchFamily="2" charset="2"/>
              </a:rPr>
              <a:t> 1+(2**10)  1+1024  1025</a:t>
            </a:r>
          </a:p>
          <a:p>
            <a:pPr marL="457200" lvl="1" indent="0">
              <a:buNone/>
            </a:pPr>
            <a:endParaRPr lang="en-US" sz="1800" dirty="0">
              <a:latin typeface="Lucida Console" panose="020B0609040504020204" pitchFamily="49" charset="0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1800" dirty="0">
                <a:latin typeface="Lucida Console" panose="020B0609040504020204" pitchFamily="49" charset="0"/>
                <a:sym typeface="Wingdings" pitchFamily="2" charset="2"/>
              </a:rPr>
              <a:t>4+2*3  4+(2*3)  4+6  10</a:t>
            </a:r>
          </a:p>
          <a:p>
            <a:pPr marL="457200" lvl="1" indent="0">
              <a:buNone/>
            </a:pPr>
            <a:endParaRPr lang="en-US" sz="1800" dirty="0">
              <a:latin typeface="Lucida Console" panose="020B0609040504020204" pitchFamily="49" charset="0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1800" dirty="0">
                <a:latin typeface="Lucida Console" panose="020B0609040504020204" pitchFamily="49" charset="0"/>
                <a:sym typeface="Wingdings" pitchFamily="2" charset="2"/>
              </a:rPr>
              <a:t>2*3+3**2  2*3+(3**2)  2*3+9  (2*3)+9  6+9  15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/>
            <a:r>
              <a:rPr lang="en-US" dirty="0">
                <a:sym typeface="Wingdings" pitchFamily="2" charset="2"/>
              </a:rPr>
              <a:t>by default, ** is right-associative and the others are left-associative</a:t>
            </a:r>
          </a:p>
          <a:p>
            <a:pPr marL="57150" indent="0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1800" dirty="0">
                <a:latin typeface="Lucida Console" panose="020B0609040504020204" pitchFamily="49" charset="0"/>
                <a:sym typeface="Wingdings" pitchFamily="2" charset="2"/>
              </a:rPr>
              <a:t>4**3**2  4**(3**2)  4**9  262144 </a:t>
            </a:r>
          </a:p>
          <a:p>
            <a:pPr marL="457200" lvl="1" indent="0">
              <a:buNone/>
            </a:pPr>
            <a:endParaRPr lang="en-US" sz="1800" dirty="0">
              <a:latin typeface="Lucida Console" panose="020B0609040504020204" pitchFamily="49" charset="0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1800" dirty="0">
                <a:latin typeface="Lucida Console" panose="020B0609040504020204" pitchFamily="49" charset="0"/>
                <a:sym typeface="Wingdings" pitchFamily="2" charset="2"/>
              </a:rPr>
              <a:t>8/4/2  (8/4)/2  2/2  1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/>
            <a:r>
              <a:rPr lang="en-US" dirty="0">
                <a:sym typeface="Wingdings" pitchFamily="2" charset="2"/>
              </a:rPr>
              <a:t>try to avoid relying on these rules in complex expressions</a:t>
            </a:r>
          </a:p>
          <a:p>
            <a:pPr marL="635000" lvl="1"/>
            <a:r>
              <a:rPr lang="en-US" dirty="0">
                <a:sym typeface="Wingdings" pitchFamily="2" charset="2"/>
              </a:rPr>
              <a:t>you can always add parentheses to force the order you want</a:t>
            </a:r>
          </a:p>
          <a:p>
            <a:pPr marL="57150" indent="0"/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27A76-D23D-DFB9-30A6-12E1BD6D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55918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5304</TotalTime>
  <Words>2920</Words>
  <Application>Microsoft Macintosh PowerPoint</Application>
  <PresentationFormat>Custom</PresentationFormat>
  <Paragraphs>382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Narrow</vt:lpstr>
      <vt:lpstr>Cambria Math</vt:lpstr>
      <vt:lpstr>Courier New</vt:lpstr>
      <vt:lpstr>Lucida Console</vt:lpstr>
      <vt:lpstr>Lucida Sans Typewriter</vt:lpstr>
      <vt:lpstr>Times New Roman</vt:lpstr>
      <vt:lpstr>Wingdings</vt:lpstr>
      <vt:lpstr>Blank Presentation</vt:lpstr>
      <vt:lpstr>PowerPoint Presentation</vt:lpstr>
      <vt:lpstr>Python</vt:lpstr>
      <vt:lpstr>Embedded Python interpreter</vt:lpstr>
      <vt:lpstr>Embedded Python interpreter (cont.)</vt:lpstr>
      <vt:lpstr>Computers are dumb!</vt:lpstr>
      <vt:lpstr>Indentation matters</vt:lpstr>
      <vt:lpstr>Data types</vt:lpstr>
      <vt:lpstr>Numbers &amp; expressions</vt:lpstr>
      <vt:lpstr>Precedence &amp; associativity</vt:lpstr>
      <vt:lpstr>Expressions vs. statements</vt:lpstr>
      <vt:lpstr>Exercise:</vt:lpstr>
      <vt:lpstr>Python strings</vt:lpstr>
      <vt:lpstr>String concatenation</vt:lpstr>
      <vt:lpstr>type function</vt:lpstr>
      <vt:lpstr>Other built-in functions</vt:lpstr>
      <vt:lpstr>Variables &amp; assignments</vt:lpstr>
      <vt:lpstr>Variable names</vt:lpstr>
      <vt:lpstr>Assignment statements</vt:lpstr>
      <vt:lpstr>Exercise: population growth</vt:lpstr>
      <vt:lpstr>Issues (pt. 1)</vt:lpstr>
      <vt:lpstr>Issues (pt. 2)</vt:lpstr>
      <vt:lpstr>Population w/ input</vt:lpstr>
      <vt:lpstr>Inputting numbers</vt:lpstr>
      <vt:lpstr>Exercise</vt:lpstr>
      <vt:lpstr>Exercise: reading level</vt:lpstr>
      <vt:lpstr>Exercise solution</vt:lpstr>
      <vt:lpstr>Issues (pt. 3)</vt:lpstr>
      <vt:lpstr>IDLE</vt:lpstr>
      <vt:lpstr>IDLE shell</vt:lpstr>
      <vt:lpstr>IDLE help</vt:lpstr>
      <vt:lpstr>IDLE error messages</vt:lpstr>
      <vt:lpstr>Modules</vt:lpstr>
      <vt:lpstr>Reading level example</vt:lpstr>
      <vt:lpstr>Exercise solution</vt:lpstr>
      <vt:lpstr>Updated solution</vt:lpstr>
      <vt:lpstr>Final version</vt:lpstr>
      <vt:lpstr>HW2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93</cp:revision>
  <cp:lastPrinted>2001-08-21T21:07:44Z</cp:lastPrinted>
  <dcterms:created xsi:type="dcterms:W3CDTF">2013-08-13T20:20:27Z</dcterms:created>
  <dcterms:modified xsi:type="dcterms:W3CDTF">2023-08-22T21:16:35Z</dcterms:modified>
</cp:coreProperties>
</file>