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9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0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1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2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3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77" r:id="rId3"/>
    <p:sldId id="282" r:id="rId4"/>
    <p:sldId id="283" r:id="rId5"/>
    <p:sldId id="390" r:id="rId6"/>
    <p:sldId id="391" r:id="rId7"/>
    <p:sldId id="288" r:id="rId8"/>
    <p:sldId id="290" r:id="rId9"/>
    <p:sldId id="314" r:id="rId10"/>
    <p:sldId id="292" r:id="rId11"/>
    <p:sldId id="413" r:id="rId12"/>
    <p:sldId id="294" r:id="rId13"/>
    <p:sldId id="297" r:id="rId14"/>
    <p:sldId id="299" r:id="rId15"/>
    <p:sldId id="300" r:id="rId16"/>
    <p:sldId id="302" r:id="rId17"/>
    <p:sldId id="303" r:id="rId18"/>
    <p:sldId id="414" r:id="rId19"/>
    <p:sldId id="307" r:id="rId20"/>
    <p:sldId id="308" r:id="rId21"/>
    <p:sldId id="393" r:id="rId22"/>
    <p:sldId id="415" r:id="rId23"/>
    <p:sldId id="394" r:id="rId24"/>
    <p:sldId id="407" r:id="rId25"/>
    <p:sldId id="408" r:id="rId26"/>
    <p:sldId id="409" r:id="rId27"/>
    <p:sldId id="410" r:id="rId28"/>
    <p:sldId id="411" r:id="rId29"/>
    <p:sldId id="40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12" r:id="rId40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2"/>
    <p:restoredTop sz="94286"/>
  </p:normalViewPr>
  <p:slideViewPr>
    <p:cSldViewPr>
      <p:cViewPr varScale="1">
        <p:scale>
          <a:sx n="87" d="100"/>
          <a:sy n="87" d="100"/>
        </p:scale>
        <p:origin x="216" y="688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B2EA96D-62A5-EA47-A1E4-4F3DE8A6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2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3/18/24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1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8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45DF8-7DEB-4816-99D6-DB3FA26DD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96755-A89C-E3FF-8808-3AA88B9B7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039E1-DDF1-EB9C-08A6-3A268EFBF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3646F-3624-943B-2A1E-3D4181B532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6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3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3/18/24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FE7A6-9CA1-44BF-922C-FC27528BE340}" type="slidenum">
              <a:rPr lang="en-US"/>
              <a:pPr/>
              <a:t>7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8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4098A-BE6F-4399-9B93-03C8DD1B9454}" type="slidenum">
              <a:rPr lang="en-US"/>
              <a:pPr/>
              <a:t>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6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7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4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9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1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7F8E2E8-BEA5-3A4F-969C-2C5480D0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8B6A-5CFC-A040-A68E-8F58BFAF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E1BC-6D18-F140-8BAB-B10CBE3F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45C47-48C3-C245-B3AA-003734DA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4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219200"/>
            <a:ext cx="4275137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338" y="4000500"/>
            <a:ext cx="4275137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6CB2E-8696-CD4E-B799-0F77E4E8B45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1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330AE-60C9-CA7E-9B1B-9B9ACEB0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6F544-1C30-FF6A-9C12-46B4A879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30F97-C094-7D0A-5032-5735B82B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4779-E161-2047-83EF-25A4A0A0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ABDA-F111-784C-929B-4D5ADE8B5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836B-39B6-AD4A-A45D-D5B32A24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F75E-E157-504B-8D0B-27198A93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3C4F-991F-C14F-A6B3-3CCD9611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972D-5344-0744-950B-B262178B1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2050-A479-B048-B868-7D7CDDE2F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CF65705-7CBE-9B41-B6A0-A9E16645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EB05E6-1AAD-ECBC-6100-94189E25A90B}"/>
              </a:ext>
            </a:extLst>
          </p:cNvPr>
          <p:cNvSpPr/>
          <p:nvPr userDrawn="1"/>
        </p:nvSpPr>
        <p:spPr bwMode="auto">
          <a:xfrm>
            <a:off x="8969375" y="-2286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514F3-2E45-1D4F-0858-6D4CF1797FE4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  <a:latin typeface="+mn-lt"/>
              </a:rPr>
              <a:t>CSC 421</a:t>
            </a:r>
          </a:p>
          <a:p>
            <a:pPr algn="r"/>
            <a:r>
              <a:rPr lang="en-US" sz="1000" dirty="0" err="1">
                <a:solidFill>
                  <a:schemeClr val="bg1"/>
                </a:solidFill>
                <a:latin typeface="+mn-lt"/>
              </a:rPr>
              <a:t>Spr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24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07C75-BC5D-DC31-E1F9-88B8560C6E30}"/>
              </a:ext>
            </a:extLst>
          </p:cNvPr>
          <p:cNvSpPr/>
          <p:nvPr userDrawn="1"/>
        </p:nvSpPr>
        <p:spPr bwMode="auto">
          <a:xfrm>
            <a:off x="0" y="0"/>
            <a:ext cx="76200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tags" Target="../tags/tag129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42" Type="http://schemas.openxmlformats.org/officeDocument/2006/relationships/tags" Target="../tags/tag132.xml"/><Relationship Id="rId47" Type="http://schemas.openxmlformats.org/officeDocument/2006/relationships/tags" Target="../tags/tag137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9" Type="http://schemas.openxmlformats.org/officeDocument/2006/relationships/tags" Target="../tags/tag119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40" Type="http://schemas.openxmlformats.org/officeDocument/2006/relationships/tags" Target="../tags/tag130.xml"/><Relationship Id="rId45" Type="http://schemas.openxmlformats.org/officeDocument/2006/relationships/tags" Target="../tags/tag135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49" Type="http://schemas.openxmlformats.org/officeDocument/2006/relationships/notesSlide" Target="../notesSlides/notesSlide9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4" Type="http://schemas.openxmlformats.org/officeDocument/2006/relationships/tags" Target="../tags/tag134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43" Type="http://schemas.openxmlformats.org/officeDocument/2006/relationships/tags" Target="../tags/tag133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Relationship Id="rId46" Type="http://schemas.openxmlformats.org/officeDocument/2006/relationships/tags" Target="../tags/tag136.xml"/><Relationship Id="rId20" Type="http://schemas.openxmlformats.org/officeDocument/2006/relationships/tags" Target="../tags/tag110.xml"/><Relationship Id="rId41" Type="http://schemas.openxmlformats.org/officeDocument/2006/relationships/tags" Target="../tags/tag131.xml"/><Relationship Id="rId1" Type="http://schemas.openxmlformats.org/officeDocument/2006/relationships/tags" Target="../tags/tag91.xml"/><Relationship Id="rId6" Type="http://schemas.openxmlformats.org/officeDocument/2006/relationships/tags" Target="../tags/tag9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9" Type="http://schemas.openxmlformats.org/officeDocument/2006/relationships/tags" Target="../tags/tag176.xml"/><Relationship Id="rId21" Type="http://schemas.openxmlformats.org/officeDocument/2006/relationships/tags" Target="../tags/tag158.xml"/><Relationship Id="rId34" Type="http://schemas.openxmlformats.org/officeDocument/2006/relationships/tags" Target="../tags/tag171.xml"/><Relationship Id="rId42" Type="http://schemas.openxmlformats.org/officeDocument/2006/relationships/tags" Target="../tags/tag179.xml"/><Relationship Id="rId47" Type="http://schemas.openxmlformats.org/officeDocument/2006/relationships/tags" Target="../tags/tag184.xml"/><Relationship Id="rId50" Type="http://schemas.openxmlformats.org/officeDocument/2006/relationships/notesSlide" Target="../notesSlides/notesSlide1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9" Type="http://schemas.openxmlformats.org/officeDocument/2006/relationships/tags" Target="../tags/tag166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tags" Target="../tags/tag177.xml"/><Relationship Id="rId45" Type="http://schemas.openxmlformats.org/officeDocument/2006/relationships/tags" Target="../tags/tag182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tags" Target="../tags/tag168.xml"/><Relationship Id="rId44" Type="http://schemas.openxmlformats.org/officeDocument/2006/relationships/tags" Target="../tags/tag181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43" Type="http://schemas.openxmlformats.org/officeDocument/2006/relationships/tags" Target="../tags/tag180.xml"/><Relationship Id="rId48" Type="http://schemas.openxmlformats.org/officeDocument/2006/relationships/tags" Target="../tags/tag185.xml"/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46" Type="http://schemas.openxmlformats.org/officeDocument/2006/relationships/tags" Target="../tags/tag183.xml"/><Relationship Id="rId20" Type="http://schemas.openxmlformats.org/officeDocument/2006/relationships/tags" Target="../tags/tag157.xml"/><Relationship Id="rId41" Type="http://schemas.openxmlformats.org/officeDocument/2006/relationships/tags" Target="../tags/tag178.xml"/><Relationship Id="rId1" Type="http://schemas.openxmlformats.org/officeDocument/2006/relationships/tags" Target="../tags/tag138.xml"/><Relationship Id="rId6" Type="http://schemas.openxmlformats.org/officeDocument/2006/relationships/tags" Target="../tags/tag14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34" Type="http://schemas.openxmlformats.org/officeDocument/2006/relationships/notesSlide" Target="../notesSlides/notesSlide11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image" Target="../media/image17.emf"/><Relationship Id="rId8" Type="http://schemas.openxmlformats.org/officeDocument/2006/relationships/tags" Target="../tags/tag19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243.xml"/><Relationship Id="rId21" Type="http://schemas.openxmlformats.org/officeDocument/2006/relationships/tags" Target="../tags/tag238.xml"/><Relationship Id="rId34" Type="http://schemas.openxmlformats.org/officeDocument/2006/relationships/tags" Target="../tags/tag251.xml"/><Relationship Id="rId42" Type="http://schemas.openxmlformats.org/officeDocument/2006/relationships/tags" Target="../tags/tag259.xml"/><Relationship Id="rId47" Type="http://schemas.openxmlformats.org/officeDocument/2006/relationships/tags" Target="../tags/tag264.xml"/><Relationship Id="rId50" Type="http://schemas.openxmlformats.org/officeDocument/2006/relationships/tags" Target="../tags/tag267.xml"/><Relationship Id="rId55" Type="http://schemas.openxmlformats.org/officeDocument/2006/relationships/tags" Target="../tags/tag272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9" Type="http://schemas.openxmlformats.org/officeDocument/2006/relationships/tags" Target="../tags/tag246.xml"/><Relationship Id="rId11" Type="http://schemas.openxmlformats.org/officeDocument/2006/relationships/tags" Target="../tags/tag228.xml"/><Relationship Id="rId24" Type="http://schemas.openxmlformats.org/officeDocument/2006/relationships/tags" Target="../tags/tag241.xml"/><Relationship Id="rId32" Type="http://schemas.openxmlformats.org/officeDocument/2006/relationships/tags" Target="../tags/tag249.xml"/><Relationship Id="rId37" Type="http://schemas.openxmlformats.org/officeDocument/2006/relationships/tags" Target="../tags/tag254.xml"/><Relationship Id="rId40" Type="http://schemas.openxmlformats.org/officeDocument/2006/relationships/tags" Target="../tags/tag257.xml"/><Relationship Id="rId45" Type="http://schemas.openxmlformats.org/officeDocument/2006/relationships/tags" Target="../tags/tag262.xml"/><Relationship Id="rId53" Type="http://schemas.openxmlformats.org/officeDocument/2006/relationships/tags" Target="../tags/tag270.xml"/><Relationship Id="rId58" Type="http://schemas.openxmlformats.org/officeDocument/2006/relationships/tags" Target="../tags/tag275.xml"/><Relationship Id="rId5" Type="http://schemas.openxmlformats.org/officeDocument/2006/relationships/tags" Target="../tags/tag222.xml"/><Relationship Id="rId61" Type="http://schemas.openxmlformats.org/officeDocument/2006/relationships/tags" Target="../tags/tag278.xml"/><Relationship Id="rId19" Type="http://schemas.openxmlformats.org/officeDocument/2006/relationships/tags" Target="../tags/tag236.xml"/><Relationship Id="rId14" Type="http://schemas.openxmlformats.org/officeDocument/2006/relationships/tags" Target="../tags/tag231.xml"/><Relationship Id="rId22" Type="http://schemas.openxmlformats.org/officeDocument/2006/relationships/tags" Target="../tags/tag239.xml"/><Relationship Id="rId27" Type="http://schemas.openxmlformats.org/officeDocument/2006/relationships/tags" Target="../tags/tag244.xml"/><Relationship Id="rId30" Type="http://schemas.openxmlformats.org/officeDocument/2006/relationships/tags" Target="../tags/tag247.xml"/><Relationship Id="rId35" Type="http://schemas.openxmlformats.org/officeDocument/2006/relationships/tags" Target="../tags/tag252.xml"/><Relationship Id="rId43" Type="http://schemas.openxmlformats.org/officeDocument/2006/relationships/tags" Target="../tags/tag260.xml"/><Relationship Id="rId48" Type="http://schemas.openxmlformats.org/officeDocument/2006/relationships/tags" Target="../tags/tag265.xml"/><Relationship Id="rId56" Type="http://schemas.openxmlformats.org/officeDocument/2006/relationships/tags" Target="../tags/tag273.xml"/><Relationship Id="rId64" Type="http://schemas.openxmlformats.org/officeDocument/2006/relationships/notesSlide" Target="../notesSlides/notesSlide12.xml"/><Relationship Id="rId8" Type="http://schemas.openxmlformats.org/officeDocument/2006/relationships/tags" Target="../tags/tag225.xml"/><Relationship Id="rId51" Type="http://schemas.openxmlformats.org/officeDocument/2006/relationships/tags" Target="../tags/tag268.xml"/><Relationship Id="rId3" Type="http://schemas.openxmlformats.org/officeDocument/2006/relationships/tags" Target="../tags/tag220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33" Type="http://schemas.openxmlformats.org/officeDocument/2006/relationships/tags" Target="../tags/tag250.xml"/><Relationship Id="rId38" Type="http://schemas.openxmlformats.org/officeDocument/2006/relationships/tags" Target="../tags/tag255.xml"/><Relationship Id="rId46" Type="http://schemas.openxmlformats.org/officeDocument/2006/relationships/tags" Target="../tags/tag263.xml"/><Relationship Id="rId59" Type="http://schemas.openxmlformats.org/officeDocument/2006/relationships/tags" Target="../tags/tag276.xml"/><Relationship Id="rId20" Type="http://schemas.openxmlformats.org/officeDocument/2006/relationships/tags" Target="../tags/tag237.xml"/><Relationship Id="rId41" Type="http://schemas.openxmlformats.org/officeDocument/2006/relationships/tags" Target="../tags/tag258.xml"/><Relationship Id="rId54" Type="http://schemas.openxmlformats.org/officeDocument/2006/relationships/tags" Target="../tags/tag271.xml"/><Relationship Id="rId62" Type="http://schemas.openxmlformats.org/officeDocument/2006/relationships/tags" Target="../tags/tag27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28" Type="http://schemas.openxmlformats.org/officeDocument/2006/relationships/tags" Target="../tags/tag245.xml"/><Relationship Id="rId36" Type="http://schemas.openxmlformats.org/officeDocument/2006/relationships/tags" Target="../tags/tag253.xml"/><Relationship Id="rId49" Type="http://schemas.openxmlformats.org/officeDocument/2006/relationships/tags" Target="../tags/tag266.xml"/><Relationship Id="rId57" Type="http://schemas.openxmlformats.org/officeDocument/2006/relationships/tags" Target="../tags/tag274.xml"/><Relationship Id="rId10" Type="http://schemas.openxmlformats.org/officeDocument/2006/relationships/tags" Target="../tags/tag227.xml"/><Relationship Id="rId31" Type="http://schemas.openxmlformats.org/officeDocument/2006/relationships/tags" Target="../tags/tag248.xml"/><Relationship Id="rId44" Type="http://schemas.openxmlformats.org/officeDocument/2006/relationships/tags" Target="../tags/tag261.xml"/><Relationship Id="rId52" Type="http://schemas.openxmlformats.org/officeDocument/2006/relationships/tags" Target="../tags/tag269.xml"/><Relationship Id="rId60" Type="http://schemas.openxmlformats.org/officeDocument/2006/relationships/tags" Target="../tags/tag277.xml"/><Relationship Id="rId65" Type="http://schemas.openxmlformats.org/officeDocument/2006/relationships/image" Target="../media/image17.emf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39" Type="http://schemas.openxmlformats.org/officeDocument/2006/relationships/tags" Target="../tags/tag256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305.xml"/><Relationship Id="rId21" Type="http://schemas.openxmlformats.org/officeDocument/2006/relationships/tags" Target="../tags/tag300.xml"/><Relationship Id="rId34" Type="http://schemas.openxmlformats.org/officeDocument/2006/relationships/tags" Target="../tags/tag313.xml"/><Relationship Id="rId42" Type="http://schemas.openxmlformats.org/officeDocument/2006/relationships/tags" Target="../tags/tag321.xml"/><Relationship Id="rId47" Type="http://schemas.openxmlformats.org/officeDocument/2006/relationships/tags" Target="../tags/tag326.xml"/><Relationship Id="rId50" Type="http://schemas.openxmlformats.org/officeDocument/2006/relationships/tags" Target="../tags/tag329.xml"/><Relationship Id="rId55" Type="http://schemas.openxmlformats.org/officeDocument/2006/relationships/tags" Target="../tags/tag334.xml"/><Relationship Id="rId63" Type="http://schemas.openxmlformats.org/officeDocument/2006/relationships/tags" Target="../tags/tag342.xml"/><Relationship Id="rId68" Type="http://schemas.openxmlformats.org/officeDocument/2006/relationships/notesSlide" Target="../notesSlides/notesSlide13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9" Type="http://schemas.openxmlformats.org/officeDocument/2006/relationships/tags" Target="../tags/tag308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tags" Target="../tags/tag311.xml"/><Relationship Id="rId37" Type="http://schemas.openxmlformats.org/officeDocument/2006/relationships/tags" Target="../tags/tag316.xml"/><Relationship Id="rId40" Type="http://schemas.openxmlformats.org/officeDocument/2006/relationships/tags" Target="../tags/tag319.xml"/><Relationship Id="rId45" Type="http://schemas.openxmlformats.org/officeDocument/2006/relationships/tags" Target="../tags/tag324.xml"/><Relationship Id="rId53" Type="http://schemas.openxmlformats.org/officeDocument/2006/relationships/tags" Target="../tags/tag332.xml"/><Relationship Id="rId58" Type="http://schemas.openxmlformats.org/officeDocument/2006/relationships/tags" Target="../tags/tag337.xml"/><Relationship Id="rId66" Type="http://schemas.openxmlformats.org/officeDocument/2006/relationships/tags" Target="../tags/tag345.xml"/><Relationship Id="rId5" Type="http://schemas.openxmlformats.org/officeDocument/2006/relationships/tags" Target="../tags/tag284.xml"/><Relationship Id="rId61" Type="http://schemas.openxmlformats.org/officeDocument/2006/relationships/tags" Target="../tags/tag340.xml"/><Relationship Id="rId19" Type="http://schemas.openxmlformats.org/officeDocument/2006/relationships/tags" Target="../tags/tag29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tags" Target="../tags/tag306.xml"/><Relationship Id="rId30" Type="http://schemas.openxmlformats.org/officeDocument/2006/relationships/tags" Target="../tags/tag309.xml"/><Relationship Id="rId35" Type="http://schemas.openxmlformats.org/officeDocument/2006/relationships/tags" Target="../tags/tag314.xml"/><Relationship Id="rId43" Type="http://schemas.openxmlformats.org/officeDocument/2006/relationships/tags" Target="../tags/tag322.xml"/><Relationship Id="rId48" Type="http://schemas.openxmlformats.org/officeDocument/2006/relationships/tags" Target="../tags/tag327.xml"/><Relationship Id="rId56" Type="http://schemas.openxmlformats.org/officeDocument/2006/relationships/tags" Target="../tags/tag335.xml"/><Relationship Id="rId64" Type="http://schemas.openxmlformats.org/officeDocument/2006/relationships/tags" Target="../tags/tag343.xml"/><Relationship Id="rId8" Type="http://schemas.openxmlformats.org/officeDocument/2006/relationships/tags" Target="../tags/tag287.xml"/><Relationship Id="rId51" Type="http://schemas.openxmlformats.org/officeDocument/2006/relationships/tags" Target="../tags/tag330.xml"/><Relationship Id="rId3" Type="http://schemas.openxmlformats.org/officeDocument/2006/relationships/tags" Target="../tags/tag282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33" Type="http://schemas.openxmlformats.org/officeDocument/2006/relationships/tags" Target="../tags/tag312.xml"/><Relationship Id="rId38" Type="http://schemas.openxmlformats.org/officeDocument/2006/relationships/tags" Target="../tags/tag317.xml"/><Relationship Id="rId46" Type="http://schemas.openxmlformats.org/officeDocument/2006/relationships/tags" Target="../tags/tag325.xml"/><Relationship Id="rId59" Type="http://schemas.openxmlformats.org/officeDocument/2006/relationships/tags" Target="../tags/tag338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299.xml"/><Relationship Id="rId41" Type="http://schemas.openxmlformats.org/officeDocument/2006/relationships/tags" Target="../tags/tag320.xml"/><Relationship Id="rId54" Type="http://schemas.openxmlformats.org/officeDocument/2006/relationships/tags" Target="../tags/tag333.xml"/><Relationship Id="rId62" Type="http://schemas.openxmlformats.org/officeDocument/2006/relationships/tags" Target="../tags/tag34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tags" Target="../tags/tag307.xml"/><Relationship Id="rId36" Type="http://schemas.openxmlformats.org/officeDocument/2006/relationships/tags" Target="../tags/tag315.xml"/><Relationship Id="rId49" Type="http://schemas.openxmlformats.org/officeDocument/2006/relationships/tags" Target="../tags/tag328.xml"/><Relationship Id="rId57" Type="http://schemas.openxmlformats.org/officeDocument/2006/relationships/tags" Target="../tags/tag336.xml"/><Relationship Id="rId10" Type="http://schemas.openxmlformats.org/officeDocument/2006/relationships/tags" Target="../tags/tag289.xml"/><Relationship Id="rId31" Type="http://schemas.openxmlformats.org/officeDocument/2006/relationships/tags" Target="../tags/tag310.xml"/><Relationship Id="rId44" Type="http://schemas.openxmlformats.org/officeDocument/2006/relationships/tags" Target="../tags/tag323.xml"/><Relationship Id="rId52" Type="http://schemas.openxmlformats.org/officeDocument/2006/relationships/tags" Target="../tags/tag331.xml"/><Relationship Id="rId60" Type="http://schemas.openxmlformats.org/officeDocument/2006/relationships/tags" Target="../tags/tag339.xml"/><Relationship Id="rId65" Type="http://schemas.openxmlformats.org/officeDocument/2006/relationships/tags" Target="../tags/tag344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39" Type="http://schemas.openxmlformats.org/officeDocument/2006/relationships/tags" Target="../tags/tag3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371.xml"/><Relationship Id="rId21" Type="http://schemas.openxmlformats.org/officeDocument/2006/relationships/tags" Target="../tags/tag366.xml"/><Relationship Id="rId42" Type="http://schemas.openxmlformats.org/officeDocument/2006/relationships/tags" Target="../tags/tag387.xml"/><Relationship Id="rId47" Type="http://schemas.openxmlformats.org/officeDocument/2006/relationships/tags" Target="../tags/tag392.xml"/><Relationship Id="rId63" Type="http://schemas.openxmlformats.org/officeDocument/2006/relationships/tags" Target="../tags/tag408.xml"/><Relationship Id="rId68" Type="http://schemas.openxmlformats.org/officeDocument/2006/relationships/tags" Target="../tags/tag413.xml"/><Relationship Id="rId84" Type="http://schemas.openxmlformats.org/officeDocument/2006/relationships/tags" Target="../tags/tag429.xml"/><Relationship Id="rId89" Type="http://schemas.openxmlformats.org/officeDocument/2006/relationships/tags" Target="../tags/tag434.xml"/><Relationship Id="rId16" Type="http://schemas.openxmlformats.org/officeDocument/2006/relationships/tags" Target="../tags/tag361.xml"/><Relationship Id="rId11" Type="http://schemas.openxmlformats.org/officeDocument/2006/relationships/tags" Target="../tags/tag356.xml"/><Relationship Id="rId32" Type="http://schemas.openxmlformats.org/officeDocument/2006/relationships/tags" Target="../tags/tag377.xml"/><Relationship Id="rId37" Type="http://schemas.openxmlformats.org/officeDocument/2006/relationships/tags" Target="../tags/tag382.xml"/><Relationship Id="rId53" Type="http://schemas.openxmlformats.org/officeDocument/2006/relationships/tags" Target="../tags/tag398.xml"/><Relationship Id="rId58" Type="http://schemas.openxmlformats.org/officeDocument/2006/relationships/tags" Target="../tags/tag403.xml"/><Relationship Id="rId74" Type="http://schemas.openxmlformats.org/officeDocument/2006/relationships/tags" Target="../tags/tag419.xml"/><Relationship Id="rId79" Type="http://schemas.openxmlformats.org/officeDocument/2006/relationships/tags" Target="../tags/tag424.xml"/><Relationship Id="rId5" Type="http://schemas.openxmlformats.org/officeDocument/2006/relationships/tags" Target="../tags/tag350.xml"/><Relationship Id="rId90" Type="http://schemas.openxmlformats.org/officeDocument/2006/relationships/tags" Target="../tags/tag435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tags" Target="../tags/tag372.xml"/><Relationship Id="rId30" Type="http://schemas.openxmlformats.org/officeDocument/2006/relationships/tags" Target="../tags/tag375.xml"/><Relationship Id="rId35" Type="http://schemas.openxmlformats.org/officeDocument/2006/relationships/tags" Target="../tags/tag380.xml"/><Relationship Id="rId43" Type="http://schemas.openxmlformats.org/officeDocument/2006/relationships/tags" Target="../tags/tag388.xml"/><Relationship Id="rId48" Type="http://schemas.openxmlformats.org/officeDocument/2006/relationships/tags" Target="../tags/tag393.xml"/><Relationship Id="rId56" Type="http://schemas.openxmlformats.org/officeDocument/2006/relationships/tags" Target="../tags/tag401.xml"/><Relationship Id="rId64" Type="http://schemas.openxmlformats.org/officeDocument/2006/relationships/tags" Target="../tags/tag409.xml"/><Relationship Id="rId69" Type="http://schemas.openxmlformats.org/officeDocument/2006/relationships/tags" Target="../tags/tag414.xml"/><Relationship Id="rId77" Type="http://schemas.openxmlformats.org/officeDocument/2006/relationships/tags" Target="../tags/tag422.xml"/><Relationship Id="rId8" Type="http://schemas.openxmlformats.org/officeDocument/2006/relationships/tags" Target="../tags/tag353.xml"/><Relationship Id="rId51" Type="http://schemas.openxmlformats.org/officeDocument/2006/relationships/tags" Target="../tags/tag396.xml"/><Relationship Id="rId72" Type="http://schemas.openxmlformats.org/officeDocument/2006/relationships/tags" Target="../tags/tag417.xml"/><Relationship Id="rId80" Type="http://schemas.openxmlformats.org/officeDocument/2006/relationships/tags" Target="../tags/tag425.xml"/><Relationship Id="rId85" Type="http://schemas.openxmlformats.org/officeDocument/2006/relationships/tags" Target="../tags/tag430.xml"/><Relationship Id="rId3" Type="http://schemas.openxmlformats.org/officeDocument/2006/relationships/tags" Target="../tags/tag348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tags" Target="../tags/tag378.xml"/><Relationship Id="rId38" Type="http://schemas.openxmlformats.org/officeDocument/2006/relationships/tags" Target="../tags/tag383.xml"/><Relationship Id="rId46" Type="http://schemas.openxmlformats.org/officeDocument/2006/relationships/tags" Target="../tags/tag391.xml"/><Relationship Id="rId59" Type="http://schemas.openxmlformats.org/officeDocument/2006/relationships/tags" Target="../tags/tag404.xml"/><Relationship Id="rId67" Type="http://schemas.openxmlformats.org/officeDocument/2006/relationships/tags" Target="../tags/tag412.xml"/><Relationship Id="rId20" Type="http://schemas.openxmlformats.org/officeDocument/2006/relationships/tags" Target="../tags/tag365.xml"/><Relationship Id="rId41" Type="http://schemas.openxmlformats.org/officeDocument/2006/relationships/tags" Target="../tags/tag386.xml"/><Relationship Id="rId54" Type="http://schemas.openxmlformats.org/officeDocument/2006/relationships/tags" Target="../tags/tag399.xml"/><Relationship Id="rId62" Type="http://schemas.openxmlformats.org/officeDocument/2006/relationships/tags" Target="../tags/tag407.xml"/><Relationship Id="rId70" Type="http://schemas.openxmlformats.org/officeDocument/2006/relationships/tags" Target="../tags/tag415.xml"/><Relationship Id="rId75" Type="http://schemas.openxmlformats.org/officeDocument/2006/relationships/tags" Target="../tags/tag420.xml"/><Relationship Id="rId83" Type="http://schemas.openxmlformats.org/officeDocument/2006/relationships/tags" Target="../tags/tag428.xml"/><Relationship Id="rId88" Type="http://schemas.openxmlformats.org/officeDocument/2006/relationships/tags" Target="../tags/tag43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tags" Target="../tags/tag373.xml"/><Relationship Id="rId36" Type="http://schemas.openxmlformats.org/officeDocument/2006/relationships/tags" Target="../tags/tag381.xml"/><Relationship Id="rId49" Type="http://schemas.openxmlformats.org/officeDocument/2006/relationships/tags" Target="../tags/tag394.xml"/><Relationship Id="rId57" Type="http://schemas.openxmlformats.org/officeDocument/2006/relationships/tags" Target="../tags/tag402.xml"/><Relationship Id="rId10" Type="http://schemas.openxmlformats.org/officeDocument/2006/relationships/tags" Target="../tags/tag355.xml"/><Relationship Id="rId31" Type="http://schemas.openxmlformats.org/officeDocument/2006/relationships/tags" Target="../tags/tag376.xml"/><Relationship Id="rId44" Type="http://schemas.openxmlformats.org/officeDocument/2006/relationships/tags" Target="../tags/tag389.xml"/><Relationship Id="rId52" Type="http://schemas.openxmlformats.org/officeDocument/2006/relationships/tags" Target="../tags/tag397.xml"/><Relationship Id="rId60" Type="http://schemas.openxmlformats.org/officeDocument/2006/relationships/tags" Target="../tags/tag405.xml"/><Relationship Id="rId65" Type="http://schemas.openxmlformats.org/officeDocument/2006/relationships/tags" Target="../tags/tag410.xml"/><Relationship Id="rId73" Type="http://schemas.openxmlformats.org/officeDocument/2006/relationships/tags" Target="../tags/tag418.xml"/><Relationship Id="rId78" Type="http://schemas.openxmlformats.org/officeDocument/2006/relationships/tags" Target="../tags/tag423.xml"/><Relationship Id="rId81" Type="http://schemas.openxmlformats.org/officeDocument/2006/relationships/tags" Target="../tags/tag426.xml"/><Relationship Id="rId86" Type="http://schemas.openxmlformats.org/officeDocument/2006/relationships/tags" Target="../tags/tag431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39" Type="http://schemas.openxmlformats.org/officeDocument/2006/relationships/tags" Target="../tags/tag384.xml"/><Relationship Id="rId34" Type="http://schemas.openxmlformats.org/officeDocument/2006/relationships/tags" Target="../tags/tag379.xml"/><Relationship Id="rId50" Type="http://schemas.openxmlformats.org/officeDocument/2006/relationships/tags" Target="../tags/tag395.xml"/><Relationship Id="rId55" Type="http://schemas.openxmlformats.org/officeDocument/2006/relationships/tags" Target="../tags/tag400.xml"/><Relationship Id="rId76" Type="http://schemas.openxmlformats.org/officeDocument/2006/relationships/tags" Target="../tags/tag421.xml"/><Relationship Id="rId7" Type="http://schemas.openxmlformats.org/officeDocument/2006/relationships/tags" Target="../tags/tag352.xml"/><Relationship Id="rId71" Type="http://schemas.openxmlformats.org/officeDocument/2006/relationships/tags" Target="../tags/tag416.xml"/><Relationship Id="rId92" Type="http://schemas.openxmlformats.org/officeDocument/2006/relationships/notesSlide" Target="../notesSlides/notesSlide14.xml"/><Relationship Id="rId2" Type="http://schemas.openxmlformats.org/officeDocument/2006/relationships/tags" Target="../tags/tag347.xml"/><Relationship Id="rId29" Type="http://schemas.openxmlformats.org/officeDocument/2006/relationships/tags" Target="../tags/tag374.xml"/><Relationship Id="rId24" Type="http://schemas.openxmlformats.org/officeDocument/2006/relationships/tags" Target="../tags/tag369.xml"/><Relationship Id="rId40" Type="http://schemas.openxmlformats.org/officeDocument/2006/relationships/tags" Target="../tags/tag385.xml"/><Relationship Id="rId45" Type="http://schemas.openxmlformats.org/officeDocument/2006/relationships/tags" Target="../tags/tag390.xml"/><Relationship Id="rId66" Type="http://schemas.openxmlformats.org/officeDocument/2006/relationships/tags" Target="../tags/tag411.xml"/><Relationship Id="rId87" Type="http://schemas.openxmlformats.org/officeDocument/2006/relationships/tags" Target="../tags/tag432.xml"/><Relationship Id="rId61" Type="http://schemas.openxmlformats.org/officeDocument/2006/relationships/tags" Target="../tags/tag406.xml"/><Relationship Id="rId82" Type="http://schemas.openxmlformats.org/officeDocument/2006/relationships/tags" Target="../tags/tag427.xml"/><Relationship Id="rId19" Type="http://schemas.openxmlformats.org/officeDocument/2006/relationships/tags" Target="../tags/tag3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sfca.edu/~galles/visualization/RedBlack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s.usfca.edu/~galles/JavascriptVisual/Hea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cs.usfca.edu/~galles/JavascriptVisual/Hea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tags" Target="../tags/tag78.xml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tags" Target="../tags/tag77.xml"/><Relationship Id="rId33" Type="http://schemas.openxmlformats.org/officeDocument/2006/relationships/notesSlide" Target="../notesSlides/notesSlide2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29" Type="http://schemas.openxmlformats.org/officeDocument/2006/relationships/tags" Target="../tags/tag81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tags" Target="../tags/tag76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tags" Target="../tags/tag80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tags" Target="../tags/tag83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tags" Target="../tags/tag79.xml"/><Relationship Id="rId30" Type="http://schemas.openxmlformats.org/officeDocument/2006/relationships/tags" Target="../tags/tag82.xml"/><Relationship Id="rId8" Type="http://schemas.openxmlformats.org/officeDocument/2006/relationships/tags" Target="../tags/tag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usfca.edu/~galles/visualization/AVLtree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4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90.xml"/><Relationship Id="rId7" Type="http://schemas.openxmlformats.org/officeDocument/2006/relationships/oleObject" Target="../embeddings/oleObject2.bin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8A9F1E-F6B7-D243-81FD-33343D0A359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321: Data Structures</a:t>
            </a:r>
          </a:p>
          <a:p>
            <a:pPr algn="ctr"/>
            <a:endParaRPr lang="en-US" sz="32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>
                <a:solidFill>
                  <a:srgbClr val="FF0033"/>
                </a:solidFill>
                <a:latin typeface="Arial Narrow" charset="0"/>
              </a:rPr>
              <a:t>Spring 2024</a:t>
            </a:r>
            <a:endParaRPr lang="en-US" sz="32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1050925" y="3276600"/>
            <a:ext cx="8093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Balanced and other trees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self-balancing BSTs: AVL trees, red-black trees</a:t>
            </a: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Arial Narrow" charset="0"/>
              </a:rPr>
              <a:t>TreeSet &amp; TreeMap implementations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heaps</a:t>
            </a: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Arial Narrow" charset="0"/>
              </a:rPr>
              <a:t>priority queue implementation</a:t>
            </a: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Arial Narrow" charset="0"/>
              </a:rPr>
              <a:t>heap sort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endParaRPr lang="en-US" sz="2000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11" y="1510210"/>
            <a:ext cx="7703331" cy="4995300"/>
          </a:xfrm>
        </p:spPr>
        <p:txBody>
          <a:bodyPr/>
          <a:lstStyle/>
          <a:p>
            <a:pPr>
              <a:buNone/>
            </a:pP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H</a:t>
            </a:r>
            <a:r>
              <a:rPr lang="en-US" dirty="0"/>
              <a:t>) = the minimum number of nodes in an AVL tree of height </a:t>
            </a:r>
            <a:r>
              <a:rPr lang="en-US" i="1" dirty="0"/>
              <a:t>H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Theorem: for all heights </a:t>
            </a:r>
            <a:r>
              <a:rPr lang="en-US" i="1" dirty="0"/>
              <a:t>H</a:t>
            </a:r>
            <a:r>
              <a:rPr lang="en-US" dirty="0">
                <a:sym typeface="Symbol"/>
              </a:rPr>
              <a:t>,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H</a:t>
            </a:r>
            <a:r>
              <a:rPr lang="en-US" dirty="0"/>
              <a:t>) &gt; </a:t>
            </a:r>
            <a:r>
              <a:rPr lang="en-US" dirty="0" err="1">
                <a:sym typeface="Symbol" pitchFamily="18" charset="2"/>
              </a:rPr>
              <a:t>ɸ</a:t>
            </a:r>
            <a:r>
              <a:rPr lang="en-US" b="1" i="1" baseline="30000" dirty="0" err="1"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– 1 </a:t>
            </a:r>
            <a:endParaRPr lang="en-US" sz="1575" dirty="0">
              <a:sym typeface="Symbol" pitchFamily="18" charset="2"/>
            </a:endParaRP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Proof (by induction):</a:t>
            </a:r>
            <a:endParaRPr lang="en-US" sz="1575" dirty="0">
              <a:sym typeface="Symbol" pitchFamily="18" charset="2"/>
            </a:endParaRPr>
          </a:p>
          <a:p>
            <a:pPr marL="241300" indent="0"/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BASE CASE(S):</a:t>
            </a:r>
          </a:p>
          <a:p>
            <a:pPr lvl="1">
              <a:buNone/>
            </a:pP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(0) = 0  &gt; ɸ</a:t>
            </a:r>
            <a:r>
              <a:rPr lang="en-US" b="1" i="1" baseline="30000" dirty="0">
                <a:sym typeface="Symbol" pitchFamily="18" charset="2"/>
              </a:rPr>
              <a:t>0</a:t>
            </a:r>
            <a:r>
              <a:rPr lang="en-US" dirty="0">
                <a:sym typeface="Symbol" pitchFamily="18" charset="2"/>
              </a:rPr>
              <a:t> – 1 = 0		 </a:t>
            </a:r>
          </a:p>
          <a:p>
            <a:pPr lvl="1">
              <a:buNone/>
            </a:pP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(1) = 1  &gt; ɸ</a:t>
            </a:r>
            <a:r>
              <a:rPr lang="en-US" b="1" i="1" baseline="30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– 1 ≅ 0.62</a:t>
            </a:r>
          </a:p>
          <a:p>
            <a:pPr lvl="1">
              <a:buNone/>
            </a:pPr>
            <a:endParaRPr lang="en-US" dirty="0">
              <a:sym typeface="Symbol" pitchFamily="18" charset="2"/>
            </a:endParaRPr>
          </a:p>
          <a:p>
            <a:pPr marL="241300" indent="0"/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INDUCTION HYPOTHESIS:</a:t>
            </a:r>
          </a:p>
          <a:p>
            <a:pPr lvl="1">
              <a:buNone/>
            </a:pPr>
            <a:r>
              <a:rPr lang="en-US" dirty="0">
                <a:sym typeface="Symbol" pitchFamily="18" charset="2"/>
              </a:rPr>
              <a:t>Assume for all H &lt; X, </a:t>
            </a:r>
            <a:r>
              <a:rPr lang="en-US" dirty="0"/>
              <a:t>S(H) &gt; </a:t>
            </a:r>
            <a:r>
              <a:rPr lang="en-US" dirty="0" err="1">
                <a:sym typeface="Symbol" pitchFamily="18" charset="2"/>
              </a:rPr>
              <a:t>ɸ</a:t>
            </a:r>
            <a:r>
              <a:rPr lang="en-US" b="1" baseline="30000" dirty="0" err="1"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– 1</a:t>
            </a:r>
          </a:p>
          <a:p>
            <a:pPr lvl="1">
              <a:buNone/>
            </a:pPr>
            <a:endParaRPr lang="en-US" dirty="0">
              <a:sym typeface="Symbol" pitchFamily="18" charset="2"/>
            </a:endParaRPr>
          </a:p>
          <a:p>
            <a:pPr marL="241300" indent="0"/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INDUCTIVE STEP:</a:t>
            </a:r>
          </a:p>
          <a:p>
            <a:pPr marL="469900" indent="0"/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Must show </a:t>
            </a:r>
            <a:r>
              <a:rPr lang="en-US" sz="2000" dirty="0">
                <a:solidFill>
                  <a:schemeClr val="tx1"/>
                </a:solidFill>
              </a:rPr>
              <a:t>S(X) &gt;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sz="2000" b="1" baseline="30000" dirty="0" err="1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– 1		 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2000" i="1" dirty="0">
                <a:solidFill>
                  <a:schemeClr val="tx2"/>
                </a:solidFill>
                <a:sym typeface="Symbol" pitchFamily="18" charset="2"/>
              </a:rPr>
              <a:t>next slide</a:t>
            </a:r>
          </a:p>
          <a:p>
            <a:pPr marL="469900" indent="0"/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lvl="1">
              <a:buNone/>
            </a:pPr>
            <a:endParaRPr lang="en-US" dirty="0">
              <a:sym typeface="Symbol" pitchFamily="18" charset="2"/>
            </a:endParaRPr>
          </a:p>
          <a:p>
            <a:pPr lvl="1">
              <a:buNone/>
            </a:pPr>
            <a:endParaRPr lang="en-US" dirty="0">
              <a:sym typeface="Symbol" pitchFamily="18" charset="2"/>
            </a:endParaRPr>
          </a:p>
          <a:p>
            <a:pPr lvl="1">
              <a:buNone/>
            </a:pPr>
            <a:endParaRPr lang="en-US" dirty="0">
              <a:sym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5287"/>
            <a:ext cx="6660833" cy="756501"/>
          </a:xfrm>
        </p:spPr>
        <p:txBody>
          <a:bodyPr/>
          <a:lstStyle/>
          <a:p>
            <a:pPr lvl="1"/>
            <a:r>
              <a:rPr lang="en-US" dirty="0">
                <a:latin typeface="+mj-lt"/>
                <a:ea typeface="Arial Narrow" charset="0"/>
                <a:cs typeface="Arial Narrow" charset="0"/>
              </a:rPr>
              <a:t>Proof that the AVL property is sufficient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689" y="1510210"/>
            <a:ext cx="8685823" cy="798368"/>
          </a:xfrm>
          <a:prstGeom prst="rect">
            <a:avLst/>
          </a:prstGeom>
        </p:spPr>
        <p:txBody>
          <a:bodyPr vert="horz" lIns="72009" tIns="36005" rIns="72009" bIns="36005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52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57CDC-D777-5425-554D-5DE07B3E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2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7F90-15BB-CC7B-C516-88892129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E65E-5570-5000-DB3E-70A556BD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819400"/>
          </a:xfrm>
        </p:spPr>
        <p:txBody>
          <a:bodyPr/>
          <a:lstStyle/>
          <a:p>
            <a:pPr>
              <a:tabLst>
                <a:tab pos="912813" algn="l"/>
              </a:tabLst>
            </a:pP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2400" dirty="0">
                <a:solidFill>
                  <a:schemeClr val="tx1"/>
                </a:solidFill>
                <a:sym typeface="Symbol" pitchFamily="18" charset="2"/>
              </a:rPr>
              <a:t>ust show </a:t>
            </a:r>
            <a:r>
              <a:rPr lang="en-US" sz="2400" dirty="0">
                <a:solidFill>
                  <a:schemeClr val="tx1"/>
                </a:solidFill>
              </a:rPr>
              <a:t>S(X) &gt; </a:t>
            </a:r>
            <a:r>
              <a:rPr lang="en-US" sz="24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b="1" baseline="30000" dirty="0" err="1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8" charset="2"/>
              </a:rPr>
              <a:t> – 1:</a:t>
            </a:r>
          </a:p>
          <a:p>
            <a:pPr>
              <a:tabLst>
                <a:tab pos="912813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S(X) 	= 1 + S(X-1) + S(X-2)		by definition of S(H)</a:t>
            </a:r>
          </a:p>
          <a:p>
            <a:pPr>
              <a:tabLst>
                <a:tab pos="912813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	&gt; 1 + (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sz="2000" b="1" baseline="30000" dirty="0">
                <a:solidFill>
                  <a:schemeClr val="tx1"/>
                </a:solidFill>
                <a:sym typeface="Symbol" pitchFamily="18" charset="2"/>
              </a:rPr>
              <a:t>(X-1)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– 1) +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sz="2000" b="1" baseline="30000" dirty="0">
                <a:solidFill>
                  <a:schemeClr val="tx1"/>
                </a:solidFill>
                <a:sym typeface="Symbol" pitchFamily="18" charset="2"/>
              </a:rPr>
              <a:t>(X-2)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– 1) 		by Induction Hypothesis</a:t>
            </a:r>
          </a:p>
          <a:p>
            <a:pPr>
              <a:tabLst>
                <a:tab pos="912813" algn="l"/>
              </a:tabLst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		=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sz="2000" b="1" baseline="30000" dirty="0">
                <a:solidFill>
                  <a:schemeClr val="tx1"/>
                </a:solidFill>
                <a:sym typeface="Symbol" pitchFamily="18" charset="2"/>
              </a:rPr>
              <a:t>(X-1)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+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sz="2000" b="1" baseline="30000" dirty="0">
                <a:solidFill>
                  <a:schemeClr val="tx1"/>
                </a:solidFill>
                <a:sym typeface="Symbol" pitchFamily="18" charset="2"/>
              </a:rPr>
              <a:t>(X-2)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– 1			by regrouping</a:t>
            </a:r>
          </a:p>
          <a:p>
            <a:pPr>
              <a:tabLst>
                <a:tab pos="912813" algn="l"/>
              </a:tabLst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		=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sz="2000" b="1" baseline="30000" dirty="0">
                <a:solidFill>
                  <a:schemeClr val="tx1"/>
                </a:solidFill>
                <a:sym typeface="Symbol" pitchFamily="18" charset="2"/>
              </a:rPr>
              <a:t>(X-2)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(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+ 1) – 1			by factoring</a:t>
            </a:r>
          </a:p>
          <a:p>
            <a:pPr>
              <a:tabLst>
                <a:tab pos="912813" algn="l"/>
              </a:tabLst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		=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sz="2000" b="1" baseline="30000" dirty="0">
                <a:solidFill>
                  <a:schemeClr val="tx1"/>
                </a:solidFill>
                <a:sym typeface="Symbol" pitchFamily="18" charset="2"/>
              </a:rPr>
              <a:t>(X-2)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ɸ</a:t>
            </a:r>
            <a:r>
              <a:rPr lang="en-US" sz="2000" baseline="30000" dirty="0">
                <a:solidFill>
                  <a:schemeClr val="tx1"/>
                </a:solidFill>
                <a:sym typeface="Symbol" pitchFamily="18" charset="2"/>
              </a:rPr>
              <a:t>2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– 1			by property:  (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+ 1) = ɸ</a:t>
            </a:r>
            <a:r>
              <a:rPr lang="en-US" sz="2000" baseline="30000" dirty="0">
                <a:solidFill>
                  <a:schemeClr val="tx1"/>
                </a:solidFill>
                <a:sym typeface="Symbol" pitchFamily="18" charset="2"/>
              </a:rPr>
              <a:t>2</a:t>
            </a:r>
          </a:p>
          <a:p>
            <a:pPr>
              <a:tabLst>
                <a:tab pos="912813" algn="l"/>
              </a:tabLst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		=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sz="2000" baseline="30000" dirty="0" err="1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baseline="30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– 1				by simplifying</a:t>
            </a:r>
          </a:p>
          <a:p>
            <a:pPr>
              <a:tabLst>
                <a:tab pos="912813" algn="l"/>
              </a:tabLst>
            </a:pPr>
            <a:endParaRPr lang="en-US" sz="2400" dirty="0">
              <a:solidFill>
                <a:schemeClr val="tx1"/>
              </a:solidFill>
              <a:sym typeface="Symbol" pitchFamily="18" charset="2"/>
            </a:endParaRPr>
          </a:p>
          <a:p>
            <a:pPr>
              <a:tabLst>
                <a:tab pos="912813" algn="l"/>
              </a:tabLst>
            </a:pPr>
            <a:endParaRPr lang="en-US" sz="2400" dirty="0">
              <a:solidFill>
                <a:schemeClr val="tx1"/>
              </a:solidFill>
              <a:sym typeface="Symbol" pitchFamily="18" charset="2"/>
            </a:endParaRPr>
          </a:p>
          <a:p>
            <a:pPr>
              <a:tabLst>
                <a:tab pos="912813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D1013-2800-D10E-60C9-CEF8F154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26D34-45EA-4BA5-1E34-FCDBBD3534A9}"/>
              </a:ext>
            </a:extLst>
          </p:cNvPr>
          <p:cNvSpPr txBox="1"/>
          <p:nvPr/>
        </p:nvSpPr>
        <p:spPr>
          <a:xfrm>
            <a:off x="838200" y="4725333"/>
            <a:ext cx="76962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700"/>
            <a:r>
              <a:rPr lang="en-US" dirty="0">
                <a:latin typeface="+mn-lt"/>
                <a:ea typeface="ＭＳ Ｐゴシック" charset="-128"/>
              </a:rPr>
              <a:t>Note: 	AVL tree of height H has &gt; </a:t>
            </a:r>
            <a:r>
              <a:rPr lang="en-US" sz="24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baseline="30000" dirty="0" err="1">
                <a:solidFill>
                  <a:schemeClr val="tx1"/>
                </a:solidFill>
                <a:latin typeface="+mn-lt"/>
                <a:sym typeface="Symbol" pitchFamily="18" charset="2"/>
              </a:rPr>
              <a:t>H</a:t>
            </a:r>
            <a:r>
              <a:rPr lang="en-US" sz="2400" baseline="30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dirty="0">
                <a:latin typeface="+mn-lt"/>
                <a:ea typeface="ＭＳ Ｐゴシック" charset="-128"/>
                <a:sym typeface="Symbol" pitchFamily="18" charset="2"/>
              </a:rPr>
              <a:t>– 1 nodes</a:t>
            </a:r>
          </a:p>
          <a:p>
            <a:pPr marL="469900"/>
            <a:r>
              <a:rPr lang="en-US" dirty="0">
                <a:latin typeface="+mn-lt"/>
                <a:ea typeface="ＭＳ Ｐゴシック" charset="-128"/>
                <a:sym typeface="Wingdings" pitchFamily="2" charset="2"/>
              </a:rPr>
              <a:t>	</a:t>
            </a:r>
            <a:r>
              <a:rPr lang="en-US" dirty="0">
                <a:latin typeface="+mn-lt"/>
                <a:ea typeface="ＭＳ Ｐゴシック" charset="-128"/>
                <a:sym typeface="Symbol" pitchFamily="18" charset="2"/>
              </a:rPr>
              <a:t>AVL tree with </a:t>
            </a:r>
            <a:r>
              <a:rPr lang="en-US" sz="24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baseline="30000" dirty="0" err="1">
                <a:solidFill>
                  <a:schemeClr val="tx1"/>
                </a:solidFill>
                <a:latin typeface="+mn-lt"/>
                <a:sym typeface="Symbol" pitchFamily="18" charset="2"/>
              </a:rPr>
              <a:t>H</a:t>
            </a:r>
            <a:r>
              <a:rPr lang="en-US" sz="2400" baseline="30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dirty="0">
                <a:latin typeface="+mn-lt"/>
                <a:ea typeface="ＭＳ Ｐゴシック" charset="-128"/>
                <a:sym typeface="Symbol" pitchFamily="18" charset="2"/>
              </a:rPr>
              <a:t>– 1 nodes has height &lt; H</a:t>
            </a:r>
          </a:p>
          <a:p>
            <a:pPr marL="469900"/>
            <a:r>
              <a:rPr lang="en-US" dirty="0">
                <a:latin typeface="+mn-lt"/>
                <a:ea typeface="ＭＳ Ｐゴシック" charset="-128"/>
                <a:sym typeface="Wingdings" pitchFamily="2" charset="2"/>
              </a:rPr>
              <a:t>	</a:t>
            </a:r>
            <a:r>
              <a:rPr lang="en-US" dirty="0">
                <a:latin typeface="+mn-lt"/>
                <a:ea typeface="ＭＳ Ｐゴシック" charset="-128"/>
                <a:sym typeface="Symbol" pitchFamily="18" charset="2"/>
              </a:rPr>
              <a:t>AVL tree with </a:t>
            </a:r>
            <a:r>
              <a:rPr lang="en-US" sz="24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baseline="30000" dirty="0" err="1">
                <a:solidFill>
                  <a:schemeClr val="tx1"/>
                </a:solidFill>
                <a:latin typeface="+mn-lt"/>
                <a:sym typeface="Symbol" pitchFamily="18" charset="2"/>
              </a:rPr>
              <a:t>H</a:t>
            </a:r>
            <a:r>
              <a:rPr lang="en-US" baseline="30000" dirty="0">
                <a:solidFill>
                  <a:schemeClr val="tx1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>
                <a:latin typeface="+mn-lt"/>
                <a:ea typeface="ＭＳ Ｐゴシック" charset="-128"/>
                <a:sym typeface="Symbol" pitchFamily="18" charset="2"/>
              </a:rPr>
              <a:t>nodes has height ≤ H</a:t>
            </a:r>
          </a:p>
          <a:p>
            <a:pPr marL="469900"/>
            <a:r>
              <a:rPr lang="en-US" dirty="0">
                <a:latin typeface="+mn-lt"/>
                <a:ea typeface="ＭＳ Ｐゴシック" charset="-128"/>
                <a:sym typeface="Wingdings" pitchFamily="2" charset="2"/>
              </a:rPr>
              <a:t>	</a:t>
            </a:r>
            <a:r>
              <a:rPr lang="en-US" dirty="0">
                <a:latin typeface="+mn-lt"/>
                <a:ea typeface="ＭＳ Ｐゴシック" charset="-128"/>
                <a:sym typeface="Symbol" pitchFamily="18" charset="2"/>
              </a:rPr>
              <a:t>AVL tree with N nodes has height ≤ </a:t>
            </a:r>
            <a:r>
              <a:rPr lang="en-US" dirty="0" err="1">
                <a:latin typeface="+mn-lt"/>
                <a:ea typeface="ＭＳ Ｐゴシック" charset="-128"/>
                <a:sym typeface="Symbol" pitchFamily="18" charset="2"/>
              </a:rPr>
              <a:t>log</a:t>
            </a:r>
            <a:r>
              <a:rPr lang="en-US" sz="2400" baseline="-25000" dirty="0" err="1">
                <a:solidFill>
                  <a:schemeClr val="tx1"/>
                </a:solidFill>
                <a:sym typeface="Symbol" pitchFamily="18" charset="2"/>
              </a:rPr>
              <a:t>ɸ</a:t>
            </a:r>
            <a:r>
              <a:rPr lang="en-US" dirty="0" err="1">
                <a:latin typeface="+mn-lt"/>
                <a:ea typeface="ＭＳ Ｐゴシック" charset="-128"/>
                <a:sym typeface="Symbol" pitchFamily="18" charset="2"/>
              </a:rPr>
              <a:t>N</a:t>
            </a:r>
            <a:r>
              <a:rPr lang="en-US" dirty="0">
                <a:latin typeface="+mn-lt"/>
                <a:ea typeface="ＭＳ Ｐゴシック" charset="-128"/>
                <a:sym typeface="Symbol" pitchFamily="18" charset="2"/>
              </a:rPr>
              <a:t> </a:t>
            </a:r>
            <a:r>
              <a:rPr lang="en-US" dirty="0">
                <a:latin typeface="+mn-lt"/>
                <a:sym typeface="Symbol" pitchFamily="18" charset="2"/>
              </a:rPr>
              <a:t>≅ 1.44 log</a:t>
            </a:r>
            <a:r>
              <a:rPr lang="en-US" baseline="-25000" dirty="0">
                <a:latin typeface="+mn-lt"/>
                <a:sym typeface="Symbol" pitchFamily="18" charset="2"/>
              </a:rPr>
              <a:t>2</a:t>
            </a:r>
            <a:r>
              <a:rPr lang="en-US" dirty="0">
                <a:latin typeface="+mn-lt"/>
                <a:sym typeface="Symbol" pitchFamily="18" charset="2"/>
              </a:rPr>
              <a:t> N</a:t>
            </a:r>
          </a:p>
          <a:p>
            <a:pPr marL="469900"/>
            <a:r>
              <a:rPr lang="en-US" dirty="0">
                <a:solidFill>
                  <a:schemeClr val="tx2"/>
                </a:solidFill>
                <a:latin typeface="+mn-lt"/>
                <a:ea typeface="ＭＳ Ｐゴシック" charset="-128"/>
                <a:sym typeface="Wingdings" pitchFamily="2" charset="2"/>
              </a:rPr>
              <a:t>	</a:t>
            </a:r>
            <a:r>
              <a:rPr lang="en-US" dirty="0">
                <a:solidFill>
                  <a:schemeClr val="tx2"/>
                </a:solidFill>
                <a:latin typeface="+mn-lt"/>
                <a:ea typeface="ＭＳ Ｐゴシック" charset="-128"/>
                <a:sym typeface="Symbol" pitchFamily="18" charset="2"/>
              </a:rPr>
              <a:t>AVL tree with N nodes is O(log N)</a:t>
            </a:r>
          </a:p>
        </p:txBody>
      </p:sp>
    </p:spTree>
    <p:extLst>
      <p:ext uri="{BB962C8B-B14F-4D97-AF65-F5344CB8AC3E}">
        <p14:creationId xmlns:p14="http://schemas.microsoft.com/office/powerpoint/2010/main" val="31106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51C29E1-A741-F571-51B4-451282951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295400"/>
            <a:ext cx="8702675" cy="3124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recall: the whole point of AVL trees was to define a weaker property (than full balance) that ensures O(log N) height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since an AVL tree IS_A binary search tree, guaranteed that search is O(log N)</a:t>
            </a:r>
          </a:p>
          <a:p>
            <a:pPr lvl="1">
              <a:spcBef>
                <a:spcPct val="50000"/>
              </a:spcBef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to be practical, also need to ensure that add/remove are at worst O(log N)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add field to each node to keep track of its height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after each add/remove, if new height violates AVL property, FIX IT in O(log N) time</a:t>
            </a: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50000"/>
              </a:spcBef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50000"/>
              </a:spcBef>
            </a:pPr>
            <a:endParaRPr lang="en-US" kern="0" dirty="0">
              <a:latin typeface="Arial Narrow" charset="0"/>
              <a:ea typeface="ＭＳ Ｐゴシック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7E2F043-C2B1-A934-D61F-960163F0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405312"/>
            <a:ext cx="4433900" cy="27876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A70DA-5B53-746B-A74E-085EB4B6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add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434D54-FB5B-154C-586F-E15BFFC6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295400"/>
            <a:ext cx="8702675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to add to an AVL tree: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add exactly as with any BST (&amp; update height fields on the way down to the leaf)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note any node on that path that becomes unbalanced (children differ by &gt; 1)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if we can "fix" that lowest such node, the whole tree is "fixed"</a:t>
            </a:r>
          </a:p>
          <a:p>
            <a:pPr>
              <a:spcBef>
                <a:spcPct val="50000"/>
              </a:spcBef>
            </a:pPr>
            <a:endParaRPr lang="en-US" kern="0" dirty="0">
              <a:latin typeface="Arial Narrow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35664-E3F7-8E41-0948-633BC050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56" y="3657599"/>
            <a:ext cx="2236424" cy="2209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72B348-F32A-CBCA-DA25-2F0800F3B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3657599"/>
            <a:ext cx="24892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8674C-08B7-F71D-26B9-F6BE26463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120" y="3657599"/>
            <a:ext cx="2551793" cy="2209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3D908-FC23-170F-BE66-744339D4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C4473-9551-73E8-E196-FAC214A6DA39}"/>
              </a:ext>
            </a:extLst>
          </p:cNvPr>
          <p:cNvSpPr txBox="1"/>
          <p:nvPr/>
        </p:nvSpPr>
        <p:spPr>
          <a:xfrm>
            <a:off x="2895600" y="3810000"/>
            <a:ext cx="66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add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AE6C1-299C-6006-6A9C-59DF639C5DD0}"/>
              </a:ext>
            </a:extLst>
          </p:cNvPr>
          <p:cNvSpPr txBox="1"/>
          <p:nvPr/>
        </p:nvSpPr>
        <p:spPr>
          <a:xfrm>
            <a:off x="6013245" y="3809999"/>
            <a:ext cx="59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fix it</a:t>
            </a:r>
          </a:p>
        </p:txBody>
      </p:sp>
    </p:spTree>
    <p:extLst>
      <p:ext uri="{BB962C8B-B14F-4D97-AF65-F5344CB8AC3E}">
        <p14:creationId xmlns:p14="http://schemas.microsoft.com/office/powerpoint/2010/main" val="2863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rotation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C7C01-4BDE-5FD6-786E-DCFF0D0B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295400"/>
            <a:ext cx="8702675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the basic "fix" operation is a rotation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move the child of the unbalanced node into the parent position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parent becomes the other child (always OK in a BST)</a:t>
            </a:r>
          </a:p>
          <a:p>
            <a:pPr>
              <a:spcBef>
                <a:spcPct val="50000"/>
              </a:spcBef>
            </a:pPr>
            <a:endParaRPr lang="en-US" kern="0" dirty="0">
              <a:latin typeface="Arial Narrow" charset="0"/>
              <a:ea typeface="ＭＳ Ｐゴシック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478501-1F00-AE84-6278-895F2396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77" y="3633787"/>
            <a:ext cx="1948523" cy="28605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34C5D0-6495-8E81-AD66-62A2E7624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662362"/>
            <a:ext cx="1948523" cy="1948523"/>
          </a:xfrm>
          <a:prstGeom prst="rect">
            <a:avLst/>
          </a:prstGeom>
        </p:spPr>
      </p:pic>
      <p:sp>
        <p:nvSpPr>
          <p:cNvPr id="28" name="Bent Arrow 27">
            <a:extLst>
              <a:ext uri="{FF2B5EF4-FFF2-40B4-BE49-F238E27FC236}">
                <a16:creationId xmlns:a16="http://schemas.microsoft.com/office/drawing/2014/main" id="{2BF1D18D-A6B1-F9F0-0E58-C9FB5335FF45}"/>
              </a:ext>
            </a:extLst>
          </p:cNvPr>
          <p:cNvSpPr/>
          <p:nvPr/>
        </p:nvSpPr>
        <p:spPr bwMode="auto">
          <a:xfrm rot="832859">
            <a:off x="1671989" y="3429510"/>
            <a:ext cx="1383270" cy="1514575"/>
          </a:xfrm>
          <a:prstGeom prst="bentArrow">
            <a:avLst>
              <a:gd name="adj1" fmla="val 25000"/>
              <a:gd name="adj2" fmla="val 23756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A4CA02-7B02-D476-7CEE-907880D5B922}"/>
              </a:ext>
            </a:extLst>
          </p:cNvPr>
          <p:cNvSpPr txBox="1"/>
          <p:nvPr/>
        </p:nvSpPr>
        <p:spPr>
          <a:xfrm>
            <a:off x="4903918" y="5791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note: after rotation, node is at same height as before add, so AVL property assured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94A8C-7772-4425-5A8E-DE3B43CE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generalized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A47452-F16D-FC0C-9E93-19151DE9B0EC}"/>
              </a:ext>
            </a:extLst>
          </p:cNvPr>
          <p:cNvGrpSpPr/>
          <p:nvPr/>
        </p:nvGrpSpPr>
        <p:grpSpPr>
          <a:xfrm>
            <a:off x="444737" y="3174931"/>
            <a:ext cx="2880361" cy="1920239"/>
            <a:chOff x="1303972" y="2987991"/>
            <a:chExt cx="2880361" cy="1920239"/>
          </a:xfrm>
        </p:grpSpPr>
        <p:cxnSp>
          <p:nvCxnSpPr>
            <p:cNvPr id="8" name="AutoShape 3"/>
            <p:cNvCxnSpPr>
              <a:cxnSpLocks noChangeShapeType="1"/>
              <a:stCxn id="9" idx="3"/>
              <a:endCxn id="13" idx="7"/>
            </p:cNvCxnSpPr>
            <p:nvPr>
              <p:custDataLst>
                <p:tags r:id="rId33"/>
              </p:custDataLst>
            </p:nvPr>
          </p:nvCxnSpPr>
          <p:spPr bwMode="auto">
            <a:xfrm rot="5400000">
              <a:off x="2502081" y="3420250"/>
              <a:ext cx="304120" cy="44064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" name="Oval 4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804160" y="3258024"/>
              <a:ext cx="480060" cy="2700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/>
                <a:t>a</a:t>
              </a:r>
            </a:p>
          </p:txBody>
        </p:sp>
        <p:cxnSp>
          <p:nvCxnSpPr>
            <p:cNvPr id="10" name="AutoShape 5"/>
            <p:cNvCxnSpPr>
              <a:cxnSpLocks noChangeShapeType="1"/>
              <a:stCxn id="9" idx="5"/>
              <a:endCxn id="11" idx="0"/>
            </p:cNvCxnSpPr>
            <p:nvPr>
              <p:custDataLst>
                <p:tags r:id="rId35"/>
              </p:custDataLst>
            </p:nvPr>
          </p:nvCxnSpPr>
          <p:spPr bwMode="auto">
            <a:xfrm rot="16200000" flipH="1">
              <a:off x="3296806" y="3405624"/>
              <a:ext cx="354585" cy="5203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AutoShap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84220" y="3843097"/>
              <a:ext cx="900113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Z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44102" y="4203142"/>
              <a:ext cx="700088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Y</a:t>
              </a:r>
            </a:p>
          </p:txBody>
        </p:sp>
        <p:sp>
          <p:nvSpPr>
            <p:cNvPr id="13" name="Oval 8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024063" y="3753086"/>
              <a:ext cx="480060" cy="2700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b</a:t>
              </a:r>
            </a:p>
          </p:txBody>
        </p:sp>
        <p:cxnSp>
          <p:nvCxnSpPr>
            <p:cNvPr id="14" name="AutoShape 9"/>
            <p:cNvCxnSpPr>
              <a:cxnSpLocks noChangeShapeType="1"/>
              <a:stCxn id="13" idx="5"/>
              <a:endCxn id="12" idx="0"/>
            </p:cNvCxnSpPr>
            <p:nvPr>
              <p:custDataLst>
                <p:tags r:id="rId39"/>
              </p:custDataLst>
            </p:nvPr>
          </p:nvCxnSpPr>
          <p:spPr bwMode="auto">
            <a:xfrm rot="16200000" flipH="1">
              <a:off x="2454201" y="3963194"/>
              <a:ext cx="219568" cy="2603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AutoShape 1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03972" y="4203142"/>
              <a:ext cx="900113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cxnSp>
          <p:nvCxnSpPr>
            <p:cNvPr id="16" name="AutoShape 11"/>
            <p:cNvCxnSpPr>
              <a:cxnSpLocks noChangeShapeType="1"/>
              <a:stCxn id="13" idx="3"/>
              <a:endCxn id="15" idx="0"/>
            </p:cNvCxnSpPr>
            <p:nvPr>
              <p:custDataLst>
                <p:tags r:id="rId41"/>
              </p:custDataLst>
            </p:nvPr>
          </p:nvCxnSpPr>
          <p:spPr bwMode="auto">
            <a:xfrm rot="5400000">
              <a:off x="1814415" y="3923189"/>
              <a:ext cx="219568" cy="340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Text Box 1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23975" y="3948111"/>
              <a:ext cx="340043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804160" y="3995616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824288" y="3695579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20" name="Text Box 5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827789" y="3446798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26" name="Text Box 59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344228" y="3215519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h+2</a:t>
              </a:r>
            </a:p>
          </p:txBody>
        </p:sp>
        <p:cxnSp>
          <p:nvCxnSpPr>
            <p:cNvPr id="27" name="AutoShape 3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 rot="5400000">
              <a:off x="2919030" y="3102857"/>
              <a:ext cx="240028" cy="1029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3412260" y="3837512"/>
            <a:ext cx="2880360" cy="2160269"/>
            <a:chOff x="4876800" y="2895601"/>
            <a:chExt cx="3657600" cy="2743199"/>
          </a:xfrm>
        </p:grpSpPr>
        <p:cxnSp>
          <p:nvCxnSpPr>
            <p:cNvPr id="31" name="AutoShape 3"/>
            <p:cNvCxnSpPr>
              <a:cxnSpLocks noChangeShapeType="1"/>
              <a:stCxn id="32" idx="3"/>
              <a:endCxn id="36" idx="7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398208" y="3444501"/>
              <a:ext cx="386184" cy="55954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" name="Oval 4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781800" y="3238500"/>
              <a:ext cx="609600" cy="3429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33" name="AutoShape 5"/>
            <p:cNvCxnSpPr>
              <a:cxnSpLocks noChangeShapeType="1"/>
              <a:stCxn id="32" idx="5"/>
              <a:endCxn id="34" idx="0"/>
            </p:cNvCxnSpPr>
            <p:nvPr>
              <p:custDataLst>
                <p:tags r:id="rId19"/>
              </p:custDataLst>
            </p:nvPr>
          </p:nvCxnSpPr>
          <p:spPr bwMode="auto">
            <a:xfrm rot="16200000" flipH="1">
              <a:off x="7407380" y="3425929"/>
              <a:ext cx="450267" cy="6607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4" name="AutoShape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391400" y="398145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Z</a:t>
              </a:r>
            </a:p>
          </p:txBody>
        </p:sp>
        <p:sp>
          <p:nvSpPr>
            <p:cNvPr id="35" name="AutoShap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197600" y="4438650"/>
              <a:ext cx="889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Y</a:t>
              </a:r>
            </a:p>
          </p:txBody>
        </p:sp>
        <p:sp>
          <p:nvSpPr>
            <p:cNvPr id="36" name="Oval 8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791200" y="3867150"/>
              <a:ext cx="6096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b</a:t>
              </a:r>
            </a:p>
          </p:txBody>
        </p:sp>
        <p:cxnSp>
          <p:nvCxnSpPr>
            <p:cNvPr id="37" name="AutoShape 9"/>
            <p:cNvCxnSpPr>
              <a:cxnSpLocks noChangeShapeType="1"/>
              <a:stCxn id="36" idx="5"/>
              <a:endCxn id="35" idx="0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6337405" y="4133954"/>
              <a:ext cx="278817" cy="3305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" name="AutoShap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76800" y="443865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cxnSp>
          <p:nvCxnSpPr>
            <p:cNvPr id="39" name="AutoShape 11"/>
            <p:cNvCxnSpPr>
              <a:cxnSpLocks noChangeShapeType="1"/>
              <a:stCxn id="36" idx="3"/>
              <a:endCxn id="38" idx="0"/>
            </p:cNvCxnSpPr>
            <p:nvPr>
              <p:custDataLst>
                <p:tags r:id="rId25"/>
              </p:custDataLst>
            </p:nvPr>
          </p:nvCxnSpPr>
          <p:spPr bwMode="auto">
            <a:xfrm rot="5400000">
              <a:off x="5524979" y="4083154"/>
              <a:ext cx="278817" cy="4321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Text Box 1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902201" y="4114800"/>
              <a:ext cx="736601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41" name="Text Box 1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781801" y="4175125"/>
              <a:ext cx="376985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2" name="Text Box 1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77200" y="3794126"/>
              <a:ext cx="376985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3" name="Text Box 5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541963" y="3478213"/>
              <a:ext cx="651787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h+2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467600" y="3184525"/>
              <a:ext cx="651787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C00000"/>
                  </a:solidFill>
                </a:rPr>
                <a:t>h+3</a:t>
              </a:r>
            </a:p>
          </p:txBody>
        </p:sp>
        <p:cxnSp>
          <p:nvCxnSpPr>
            <p:cNvPr id="45" name="AutoShape 3"/>
            <p:cNvCxnSpPr>
              <a:cxnSpLocks noChangeShapeType="1"/>
            </p:cNvCxnSpPr>
            <p:nvPr>
              <p:custDataLst>
                <p:tags r:id="rId31"/>
              </p:custDataLst>
            </p:nvPr>
          </p:nvCxnSpPr>
          <p:spPr bwMode="auto">
            <a:xfrm rot="5400000">
              <a:off x="6927665" y="3041463"/>
              <a:ext cx="304797" cy="1307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Oval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486400" y="5467350"/>
              <a:ext cx="304800" cy="17145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5638800" y="5314950"/>
              <a:ext cx="0" cy="1524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2447A5C-2912-CC52-122C-9E58F5EF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295400"/>
            <a:ext cx="8702675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in general, a subtree may have to be carried with the rotation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e.g., suppose we add to the left-subtree of b in the AVL tree below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this causes an imbalance at a</a:t>
            </a:r>
            <a:endParaRPr lang="en-US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lvl="1">
              <a:spcBef>
                <a:spcPct val="50000"/>
              </a:spcBef>
            </a:pPr>
            <a:r>
              <a:rPr lang="en-US" kern="0" dirty="0">
                <a:ea typeface="ＭＳ Ｐゴシック" charset="0"/>
                <a:cs typeface="Courier New" panose="02070309020205020404" pitchFamily="49" charset="0"/>
              </a:rPr>
              <a:t>when the rotation occurs, b's right subtree becomes a's left subtree</a:t>
            </a:r>
          </a:p>
          <a:p>
            <a:pPr lvl="1">
              <a:spcBef>
                <a:spcPct val="50000"/>
              </a:spcBef>
            </a:pPr>
            <a:endParaRPr lang="en-US" kern="0" dirty="0">
              <a:latin typeface="Arial Narrow" charset="0"/>
              <a:ea typeface="ＭＳ Ｐゴシック" charset="0"/>
            </a:endParaRPr>
          </a:p>
          <a:p>
            <a:pPr>
              <a:spcBef>
                <a:spcPct val="50000"/>
              </a:spcBef>
            </a:pPr>
            <a:endParaRPr lang="en-US" kern="0" dirty="0">
              <a:latin typeface="Arial Narrow" charset="0"/>
              <a:ea typeface="ＭＳ Ｐゴシック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28DFF9-74AA-3B64-0A33-982F5AE11ADA}"/>
              </a:ext>
            </a:extLst>
          </p:cNvPr>
          <p:cNvGrpSpPr/>
          <p:nvPr/>
        </p:nvGrpSpPr>
        <p:grpSpPr>
          <a:xfrm>
            <a:off x="6268057" y="4647614"/>
            <a:ext cx="2800350" cy="1965246"/>
            <a:chOff x="3952802" y="4160387"/>
            <a:chExt cx="2800350" cy="1965246"/>
          </a:xfrm>
        </p:grpSpPr>
        <p:cxnSp>
          <p:nvCxnSpPr>
            <p:cNvPr id="23" name="AutoShape 3">
              <a:extLst>
                <a:ext uri="{FF2B5EF4-FFF2-40B4-BE49-F238E27FC236}">
                  <a16:creationId xmlns:a16="http://schemas.microsoft.com/office/drawing/2014/main" id="{1BA001A8-0497-804B-8C86-25000EB25983}"/>
                </a:ext>
              </a:extLst>
            </p:cNvPr>
            <p:cNvCxnSpPr>
              <a:cxnSpLocks noChangeShapeType="1"/>
              <a:stCxn id="24" idx="5"/>
              <a:endCxn id="30" idx="0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5678100" y="4645530"/>
              <a:ext cx="219569" cy="25032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E0AF7B58-A0BC-883B-F8AA-FCAFD0270FD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252964" y="4430420"/>
              <a:ext cx="480060" cy="2700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/>
                <a:t>b</a:t>
              </a:r>
            </a:p>
          </p:txBody>
        </p:sp>
        <p:cxnSp>
          <p:nvCxnSpPr>
            <p:cNvPr id="25" name="AutoShape 5">
              <a:extLst>
                <a:ext uri="{FF2B5EF4-FFF2-40B4-BE49-F238E27FC236}">
                  <a16:creationId xmlns:a16="http://schemas.microsoft.com/office/drawing/2014/main" id="{549704B4-DA5F-D44E-A4AB-525059D3C15E}"/>
                </a:ext>
              </a:extLst>
            </p:cNvPr>
            <p:cNvCxnSpPr>
              <a:cxnSpLocks noChangeShapeType="1"/>
              <a:stCxn id="30" idx="5"/>
              <a:endCxn id="28" idx="0"/>
            </p:cNvCxnSpPr>
            <p:nvPr>
              <p:custDataLst>
                <p:tags r:id="rId3"/>
              </p:custDataLst>
            </p:nvPr>
          </p:nvCxnSpPr>
          <p:spPr bwMode="auto">
            <a:xfrm rot="16200000" flipH="1">
              <a:off x="6038146" y="5155594"/>
              <a:ext cx="309580" cy="220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10C8D026-518D-7227-57DF-4D6E176B85B5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53039" y="5420545"/>
              <a:ext cx="900113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Z</a:t>
              </a:r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52756B82-B04E-22FF-59EC-49308E2036F4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72942" y="5420545"/>
              <a:ext cx="700088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Y</a:t>
              </a:r>
            </a:p>
          </p:txBody>
        </p:sp>
        <p:sp>
          <p:nvSpPr>
            <p:cNvPr id="30" name="Oval 8">
              <a:extLst>
                <a:ext uri="{FF2B5EF4-FFF2-40B4-BE49-F238E27FC236}">
                  <a16:creationId xmlns:a16="http://schemas.microsoft.com/office/drawing/2014/main" id="{8DF0AA24-16D8-C844-B7C5-9F770FDD01F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73017" y="4880477"/>
              <a:ext cx="480060" cy="2700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a</a:t>
              </a: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A22E00B5-62FC-C81C-6E5B-DE22A926A651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52802" y="5120507"/>
              <a:ext cx="580073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49" name="Text Box 14">
              <a:extLst>
                <a:ext uri="{FF2B5EF4-FFF2-40B4-BE49-F238E27FC236}">
                  <a16:creationId xmlns:a16="http://schemas.microsoft.com/office/drawing/2014/main" id="{4471131B-6EAF-3E29-83C3-D18CDEDD0253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32949" y="5060500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985A8B5F-E2E7-EDFB-14BD-2B5A06842C81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376854" y="5168013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51" name="Text Box 58">
              <a:extLst>
                <a:ext uri="{FF2B5EF4-FFF2-40B4-BE49-F238E27FC236}">
                  <a16:creationId xmlns:a16="http://schemas.microsoft.com/office/drawing/2014/main" id="{AE978A86-DB0D-4C77-CF6B-F97EE7858873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53077" y="4760463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52" name="Text Box 59">
              <a:extLst>
                <a:ext uri="{FF2B5EF4-FFF2-40B4-BE49-F238E27FC236}">
                  <a16:creationId xmlns:a16="http://schemas.microsoft.com/office/drawing/2014/main" id="{01D089A5-02D4-CF10-13EC-F3BD8FAC7D05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93032" y="4387915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h+2</a:t>
              </a:r>
            </a:p>
          </p:txBody>
        </p:sp>
        <p:cxnSp>
          <p:nvCxnSpPr>
            <p:cNvPr id="53" name="AutoShape 3">
              <a:extLst>
                <a:ext uri="{FF2B5EF4-FFF2-40B4-BE49-F238E27FC236}">
                  <a16:creationId xmlns:a16="http://schemas.microsoft.com/office/drawing/2014/main" id="{420A2779-F0A4-2783-064A-62D7FA640A72}"/>
                </a:ext>
              </a:extLst>
            </p:cNvPr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rot="5400000">
              <a:off x="5367834" y="4275253"/>
              <a:ext cx="240028" cy="1029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FB62F89-6088-770B-BAC4-78BE770AA7B3}"/>
                </a:ext>
              </a:extLst>
            </p:cNvPr>
            <p:cNvGrpSpPr/>
            <p:nvPr/>
          </p:nvGrpSpPr>
          <p:grpSpPr>
            <a:xfrm>
              <a:off x="4172829" y="5180516"/>
              <a:ext cx="900113" cy="944275"/>
              <a:chOff x="5410200" y="4191000"/>
              <a:chExt cx="1143000" cy="1199079"/>
            </a:xfrm>
          </p:grpSpPr>
          <p:sp>
            <p:nvSpPr>
              <p:cNvPr id="57" name="AutoShape 10">
                <a:extLst>
                  <a:ext uri="{FF2B5EF4-FFF2-40B4-BE49-F238E27FC236}">
                    <a16:creationId xmlns:a16="http://schemas.microsoft.com/office/drawing/2014/main" id="{AAF8C15B-2908-3FFB-2151-D5A1AD4BF91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410200" y="4191000"/>
                <a:ext cx="1143000" cy="89535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1890"/>
                  <a:t>X</a:t>
                </a:r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74419F88-7F84-91EA-9F9F-86719662708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486401" y="5218629"/>
                <a:ext cx="304800" cy="17145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90"/>
              </a:p>
            </p:txBody>
          </p:sp>
          <p:sp>
            <p:nvSpPr>
              <p:cNvPr id="59" name="Line 39">
                <a:extLst>
                  <a:ext uri="{FF2B5EF4-FFF2-40B4-BE49-F238E27FC236}">
                    <a16:creationId xmlns:a16="http://schemas.microsoft.com/office/drawing/2014/main" id="{D159025C-51D7-6D2C-1CF7-B85CC851E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105400"/>
                <a:ext cx="0" cy="15240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90"/>
              </a:p>
            </p:txBody>
          </p:sp>
        </p:grpSp>
        <p:cxnSp>
          <p:nvCxnSpPr>
            <p:cNvPr id="55" name="AutoShape 5">
              <a:extLst>
                <a:ext uri="{FF2B5EF4-FFF2-40B4-BE49-F238E27FC236}">
                  <a16:creationId xmlns:a16="http://schemas.microsoft.com/office/drawing/2014/main" id="{076E27E6-1FC7-4C50-0133-C68F3FE38B28}"/>
                </a:ext>
              </a:extLst>
            </p:cNvPr>
            <p:cNvCxnSpPr>
              <a:cxnSpLocks noChangeShapeType="1"/>
              <a:stCxn id="30" idx="3"/>
              <a:endCxn id="29" idx="0"/>
            </p:cNvCxnSpPr>
            <p:nvPr>
              <p:custDataLst>
                <p:tags r:id="rId13"/>
              </p:custDataLst>
            </p:nvPr>
          </p:nvCxnSpPr>
          <p:spPr bwMode="auto">
            <a:xfrm rot="5400000">
              <a:off x="5428365" y="5105587"/>
              <a:ext cx="309580" cy="3203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6" name="AutoShape 3">
              <a:extLst>
                <a:ext uri="{FF2B5EF4-FFF2-40B4-BE49-F238E27FC236}">
                  <a16:creationId xmlns:a16="http://schemas.microsoft.com/office/drawing/2014/main" id="{FC46CF85-E291-AB52-4591-5B81E5F48F87}"/>
                </a:ext>
              </a:extLst>
            </p:cNvPr>
            <p:cNvCxnSpPr>
              <a:cxnSpLocks noChangeShapeType="1"/>
              <a:stCxn id="24" idx="3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4728275" y="4585522"/>
              <a:ext cx="519607" cy="67037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3234A-E590-B0F1-28BD-6CBADAA9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  <a:endParaRPr lang="en-US" b="1" i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6F918F-A47D-B64D-D7BA-21E544B9B3AB}"/>
              </a:ext>
            </a:extLst>
          </p:cNvPr>
          <p:cNvGrpSpPr/>
          <p:nvPr/>
        </p:nvGrpSpPr>
        <p:grpSpPr>
          <a:xfrm>
            <a:off x="1066800" y="1594988"/>
            <a:ext cx="4020503" cy="2115264"/>
            <a:chOff x="1084751" y="2438986"/>
            <a:chExt cx="4020503" cy="2115264"/>
          </a:xfrm>
        </p:grpSpPr>
        <p:sp>
          <p:nvSpPr>
            <p:cNvPr id="55" name="Oval 6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82139" y="2820029"/>
              <a:ext cx="503338" cy="283128"/>
            </a:xfrm>
            <a:prstGeom prst="ellipse">
              <a:avLst/>
            </a:prstGeom>
            <a:solidFill>
              <a:srgbClr val="FF6873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endParaRPr lang="en-US" sz="1890" dirty="0"/>
            </a:p>
          </p:txBody>
        </p:sp>
        <p:sp>
          <p:nvSpPr>
            <p:cNvPr id="7" name="Oval 4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424919" y="3369102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10</a:t>
              </a:r>
            </a:p>
          </p:txBody>
        </p:sp>
        <p:sp>
          <p:nvSpPr>
            <p:cNvPr id="8" name="Oval 5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64811" y="3369102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 4</a:t>
              </a:r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45146" y="2844036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22</a:t>
              </a:r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124881" y="2844036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 8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65011" y="2438986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/>
                <a:t>15</a:t>
              </a:r>
            </a:p>
          </p:txBody>
        </p:sp>
        <p:cxnSp>
          <p:nvCxnSpPr>
            <p:cNvPr id="12" name="AutoShape 9"/>
            <p:cNvCxnSpPr>
              <a:cxnSpLocks noChangeShapeType="1"/>
              <a:stCxn id="11" idx="3"/>
              <a:endCxn id="10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2324907" y="2646513"/>
              <a:ext cx="898863" cy="1825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0"/>
            <p:cNvCxnSpPr>
              <a:cxnSpLocks noChangeShapeType="1"/>
              <a:stCxn id="11" idx="5"/>
              <a:endCxn id="9" idx="0"/>
            </p:cNvCxnSpPr>
            <p:nvPr>
              <p:custDataLst>
                <p:tags r:id="rId32"/>
              </p:custDataLst>
            </p:nvPr>
          </p:nvCxnSpPr>
          <p:spPr bwMode="auto">
            <a:xfrm rot="16200000" flipH="1">
              <a:off x="3869336" y="2268200"/>
              <a:ext cx="212977" cy="9386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2"/>
            <p:cNvCxnSpPr>
              <a:cxnSpLocks noChangeShapeType="1"/>
              <a:stCxn id="10" idx="3"/>
              <a:endCxn id="8" idx="0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1764837" y="3051563"/>
              <a:ext cx="418803" cy="302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3"/>
            <p:cNvCxnSpPr>
              <a:cxnSpLocks noChangeShapeType="1"/>
              <a:stCxn id="10" idx="5"/>
              <a:endCxn id="7" idx="0"/>
            </p:cNvCxnSpPr>
            <p:nvPr>
              <p:custDataLst>
                <p:tags r:id="rId34"/>
              </p:custDataLst>
            </p:nvPr>
          </p:nvCxnSpPr>
          <p:spPr bwMode="auto">
            <a:xfrm rot="16200000" flipH="1">
              <a:off x="2379150" y="3123307"/>
              <a:ext cx="332992" cy="1585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Oval 14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84751" y="3894167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 3</a:t>
              </a:r>
            </a:p>
          </p:txBody>
        </p:sp>
        <p:cxnSp>
          <p:nvCxnSpPr>
            <p:cNvPr id="17" name="AutoShape 15"/>
            <p:cNvCxnSpPr>
              <a:cxnSpLocks noChangeShapeType="1"/>
              <a:stCxn id="8" idx="3"/>
              <a:endCxn id="16" idx="0"/>
            </p:cNvCxnSpPr>
            <p:nvPr>
              <p:custDataLst>
                <p:tags r:id="rId36"/>
              </p:custDataLst>
            </p:nvPr>
          </p:nvCxnSpPr>
          <p:spPr bwMode="auto">
            <a:xfrm flipH="1">
              <a:off x="1284777" y="3576629"/>
              <a:ext cx="338793" cy="302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8" name="Oval 16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64861" y="3879166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 6</a:t>
              </a:r>
            </a:p>
          </p:txBody>
        </p:sp>
        <p:cxnSp>
          <p:nvCxnSpPr>
            <p:cNvPr id="19" name="AutoShape 17"/>
            <p:cNvCxnSpPr>
              <a:cxnSpLocks noChangeShapeType="1"/>
              <a:stCxn id="8" idx="5"/>
              <a:endCxn id="18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1906104" y="3576629"/>
              <a:ext cx="258782" cy="2875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18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705079" y="3367852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19</a:t>
              </a:r>
            </a:p>
          </p:txBody>
        </p:sp>
        <p:cxnSp>
          <p:nvCxnSpPr>
            <p:cNvPr id="21" name="AutoShape 19"/>
            <p:cNvCxnSpPr>
              <a:cxnSpLocks noChangeShapeType="1"/>
              <a:stCxn id="9" idx="3"/>
              <a:endCxn id="20" idx="0"/>
            </p:cNvCxnSpPr>
            <p:nvPr>
              <p:custDataLst>
                <p:tags r:id="rId40"/>
              </p:custDataLst>
            </p:nvPr>
          </p:nvCxnSpPr>
          <p:spPr bwMode="auto">
            <a:xfrm rot="5400000">
              <a:off x="3938548" y="3002668"/>
              <a:ext cx="331742" cy="3986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22"/>
            <p:cNvCxnSpPr>
              <a:cxnSpLocks noChangeShapeType="1"/>
              <a:stCxn id="20" idx="3"/>
              <a:endCxn id="24" idx="0"/>
            </p:cNvCxnSpPr>
            <p:nvPr>
              <p:custDataLst>
                <p:tags r:id="rId41"/>
              </p:custDataLst>
            </p:nvPr>
          </p:nvCxnSpPr>
          <p:spPr bwMode="auto">
            <a:xfrm rot="5400000">
              <a:off x="3479740" y="3625246"/>
              <a:ext cx="349244" cy="2186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3"/>
            <p:cNvCxnSpPr>
              <a:cxnSpLocks noChangeShapeType="1"/>
              <a:endCxn id="25" idx="0"/>
            </p:cNvCxnSpPr>
            <p:nvPr>
              <p:custDataLst>
                <p:tags r:id="rId42"/>
              </p:custDataLst>
            </p:nvPr>
          </p:nvCxnSpPr>
          <p:spPr bwMode="auto">
            <a:xfrm rot="16200000" flipH="1">
              <a:off x="3975112" y="3639135"/>
              <a:ext cx="300038" cy="2400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Oval 24"/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45034" y="3909169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17</a:t>
              </a:r>
            </a:p>
          </p:txBody>
        </p:sp>
        <p:sp>
          <p:nvSpPr>
            <p:cNvPr id="25" name="Oval 25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045121" y="3909169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20</a:t>
              </a:r>
            </a:p>
          </p:txBody>
        </p:sp>
        <p:sp>
          <p:nvSpPr>
            <p:cNvPr id="26" name="Oval 26"/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5204" y="3339098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/>
                <a:t>24</a:t>
              </a:r>
            </a:p>
          </p:txBody>
        </p:sp>
        <p:cxnSp>
          <p:nvCxnSpPr>
            <p:cNvPr id="27" name="AutoShape 27"/>
            <p:cNvCxnSpPr>
              <a:cxnSpLocks noChangeShapeType="1"/>
            </p:cNvCxnSpPr>
            <p:nvPr>
              <p:custDataLst>
                <p:tags r:id="rId46"/>
              </p:custDataLst>
            </p:nvPr>
          </p:nvCxnSpPr>
          <p:spPr bwMode="auto">
            <a:xfrm>
              <a:off x="4525182" y="3039062"/>
              <a:ext cx="418803" cy="302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8" name="AutoShape 30"/>
            <p:cNvCxnSpPr>
              <a:cxnSpLocks noChangeShapeType="1"/>
              <a:endCxn id="29" idx="0"/>
            </p:cNvCxnSpPr>
            <p:nvPr>
              <p:custDataLst>
                <p:tags r:id="rId47"/>
              </p:custDataLst>
            </p:nvPr>
          </p:nvCxnSpPr>
          <p:spPr bwMode="auto">
            <a:xfrm flipH="1">
              <a:off x="3265024" y="4119196"/>
              <a:ext cx="240030" cy="195024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sp>
          <p:nvSpPr>
            <p:cNvPr id="29" name="Oval 31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64999" y="4329222"/>
              <a:ext cx="400050" cy="22502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/>
                <a:t>16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3E1E26-2DD9-79A1-5FF6-EE1F5521AA60}"/>
              </a:ext>
            </a:extLst>
          </p:cNvPr>
          <p:cNvGrpSpPr/>
          <p:nvPr/>
        </p:nvGrpSpPr>
        <p:grpSpPr>
          <a:xfrm>
            <a:off x="4315091" y="4147842"/>
            <a:ext cx="4400550" cy="1680210"/>
            <a:chOff x="3225019" y="4464239"/>
            <a:chExt cx="4400550" cy="1680210"/>
          </a:xfrm>
        </p:grpSpPr>
        <p:sp>
          <p:nvSpPr>
            <p:cNvPr id="57" name="Oval 6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707632" y="5341890"/>
              <a:ext cx="503338" cy="283128"/>
            </a:xfrm>
            <a:prstGeom prst="ellipse">
              <a:avLst/>
            </a:prstGeom>
            <a:solidFill>
              <a:srgbClr val="FF6873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endParaRPr lang="en-US" sz="1890" dirty="0"/>
            </a:p>
          </p:txBody>
        </p:sp>
        <p:sp>
          <p:nvSpPr>
            <p:cNvPr id="30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565186" y="5394355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10</a:t>
              </a:r>
            </a:p>
          </p:txBody>
        </p:sp>
        <p:sp>
          <p:nvSpPr>
            <p:cNvPr id="31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705079" y="5394355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 4</a:t>
              </a:r>
            </a:p>
          </p:txBody>
        </p:sp>
        <p:sp>
          <p:nvSpPr>
            <p:cNvPr id="32" name="Oval 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65149" y="4869289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 8</a:t>
              </a:r>
            </a:p>
          </p:txBody>
        </p:sp>
        <p:sp>
          <p:nvSpPr>
            <p:cNvPr id="33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05279" y="4464239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15</a:t>
              </a:r>
            </a:p>
          </p:txBody>
        </p:sp>
        <p:cxnSp>
          <p:nvCxnSpPr>
            <p:cNvPr id="34" name="AutoShape 9"/>
            <p:cNvCxnSpPr>
              <a:cxnSpLocks noChangeShapeType="1"/>
              <a:stCxn id="33" idx="3"/>
              <a:endCxn id="32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4465175" y="4671766"/>
              <a:ext cx="898863" cy="1825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12"/>
            <p:cNvCxnSpPr>
              <a:cxnSpLocks noChangeShapeType="1"/>
              <a:stCxn id="32" idx="3"/>
              <a:endCxn id="31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3905105" y="5076816"/>
              <a:ext cx="418803" cy="302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13"/>
            <p:cNvCxnSpPr>
              <a:cxnSpLocks noChangeShapeType="1"/>
              <a:stCxn id="32" idx="5"/>
              <a:endCxn id="30" idx="0"/>
            </p:cNvCxnSpPr>
            <p:nvPr>
              <p:custDataLst>
                <p:tags r:id="rId8"/>
              </p:custDataLst>
            </p:nvPr>
          </p:nvCxnSpPr>
          <p:spPr bwMode="auto">
            <a:xfrm rot="16200000" flipH="1">
              <a:off x="4519417" y="5148560"/>
              <a:ext cx="332992" cy="1585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Oval 14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25019" y="5919421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 3</a:t>
              </a:r>
            </a:p>
          </p:txBody>
        </p:sp>
        <p:cxnSp>
          <p:nvCxnSpPr>
            <p:cNvPr id="38" name="AutoShape 15"/>
            <p:cNvCxnSpPr>
              <a:cxnSpLocks noChangeShapeType="1"/>
              <a:stCxn id="31" idx="3"/>
              <a:endCxn id="37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425045" y="5601882"/>
              <a:ext cx="338793" cy="302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" name="Oval 16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05129" y="5904419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 6</a:t>
              </a:r>
            </a:p>
          </p:txBody>
        </p:sp>
        <p:cxnSp>
          <p:nvCxnSpPr>
            <p:cNvPr id="40" name="AutoShape 17"/>
            <p:cNvCxnSpPr>
              <a:cxnSpLocks noChangeShapeType="1"/>
              <a:stCxn id="31" idx="5"/>
              <a:endCxn id="39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4046372" y="5601882"/>
              <a:ext cx="258782" cy="2875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Oval 18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05379" y="4899293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19</a:t>
              </a:r>
            </a:p>
          </p:txBody>
        </p:sp>
        <p:cxnSp>
          <p:nvCxnSpPr>
            <p:cNvPr id="43" name="AutoShape 22"/>
            <p:cNvCxnSpPr>
              <a:cxnSpLocks noChangeShapeType="1"/>
              <a:stCxn id="42" idx="3"/>
              <a:endCxn id="45" idx="0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5880040" y="5156687"/>
              <a:ext cx="349244" cy="2186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23"/>
            <p:cNvCxnSpPr>
              <a:cxnSpLocks noChangeShapeType="1"/>
              <a:stCxn id="52" idx="3"/>
              <a:endCxn id="46" idx="0"/>
            </p:cNvCxnSpPr>
            <p:nvPr>
              <p:custDataLst>
                <p:tags r:id="rId15"/>
              </p:custDataLst>
            </p:nvPr>
          </p:nvCxnSpPr>
          <p:spPr bwMode="auto">
            <a:xfrm rot="5400000">
              <a:off x="6583255" y="5619869"/>
              <a:ext cx="302988" cy="1786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" name="Oval 24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45334" y="5440610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17</a:t>
              </a:r>
            </a:p>
          </p:txBody>
        </p:sp>
        <p:sp>
          <p:nvSpPr>
            <p:cNvPr id="46" name="Oval 25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45421" y="5860663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/>
                <a:t>20</a:t>
              </a:r>
            </a:p>
          </p:txBody>
        </p:sp>
        <p:cxnSp>
          <p:nvCxnSpPr>
            <p:cNvPr id="47" name="AutoShape 30"/>
            <p:cNvCxnSpPr>
              <a:cxnSpLocks noChangeShapeType="1"/>
              <a:stCxn id="45" idx="3"/>
              <a:endCxn id="48" idx="0"/>
            </p:cNvCxnSpPr>
            <p:nvPr>
              <p:custDataLst>
                <p:tags r:id="rId18"/>
              </p:custDataLst>
            </p:nvPr>
          </p:nvCxnSpPr>
          <p:spPr bwMode="auto">
            <a:xfrm rot="5400000">
              <a:off x="5620634" y="5677376"/>
              <a:ext cx="227979" cy="138596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sp>
          <p:nvSpPr>
            <p:cNvPr id="48" name="Oval 3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65299" y="5860663"/>
              <a:ext cx="400050" cy="22502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/>
                <a:t>16</a:t>
              </a:r>
            </a:p>
          </p:txBody>
        </p:sp>
        <p:cxnSp>
          <p:nvCxnSpPr>
            <p:cNvPr id="49" name="AutoShape 10"/>
            <p:cNvCxnSpPr>
              <a:cxnSpLocks noChangeShapeType="1"/>
              <a:stCxn id="33" idx="5"/>
              <a:endCxn id="42" idx="1"/>
            </p:cNvCxnSpPr>
            <p:nvPr>
              <p:custDataLst>
                <p:tags r:id="rId20"/>
              </p:custDataLst>
            </p:nvPr>
          </p:nvCxnSpPr>
          <p:spPr bwMode="auto">
            <a:xfrm rot="16200000" flipH="1">
              <a:off x="5767386" y="4535669"/>
              <a:ext cx="275935" cy="5172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2" name="Oval 6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65461" y="5365601"/>
              <a:ext cx="400050" cy="22502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 dirty="0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53" name="Oval 2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25519" y="5860663"/>
              <a:ext cx="400050" cy="2250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90"/>
                <a:t>24</a:t>
              </a:r>
            </a:p>
          </p:txBody>
        </p:sp>
        <p:cxnSp>
          <p:nvCxnSpPr>
            <p:cNvPr id="54" name="AutoShape 27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>
              <a:off x="7045497" y="5560626"/>
              <a:ext cx="418803" cy="302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6" name="AutoShape 10"/>
            <p:cNvCxnSpPr>
              <a:cxnSpLocks noChangeShapeType="1"/>
              <a:stCxn id="42" idx="5"/>
              <a:endCxn id="52" idx="1"/>
            </p:cNvCxnSpPr>
            <p:nvPr>
              <p:custDataLst>
                <p:tags r:id="rId24"/>
              </p:custDataLst>
            </p:nvPr>
          </p:nvCxnSpPr>
          <p:spPr bwMode="auto">
            <a:xfrm rot="16200000" flipH="1">
              <a:off x="6481852" y="5056358"/>
              <a:ext cx="307189" cy="3772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41CCC-9F99-C37B-50BB-4A9C9227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Right-right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07340F-8635-87FB-4484-EA0BD8F59918}"/>
              </a:ext>
            </a:extLst>
          </p:cNvPr>
          <p:cNvGrpSpPr/>
          <p:nvPr/>
        </p:nvGrpSpPr>
        <p:grpSpPr>
          <a:xfrm>
            <a:off x="1292542" y="3064191"/>
            <a:ext cx="3033598" cy="2176226"/>
            <a:chOff x="1330105" y="3672608"/>
            <a:chExt cx="3033598" cy="2176226"/>
          </a:xfrm>
        </p:grpSpPr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30218" y="3822627"/>
              <a:ext cx="480060" cy="27003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9" name="AutoShape 5"/>
            <p:cNvCxnSpPr>
              <a:cxnSpLocks noChangeShapeType="1"/>
              <a:stCxn id="8" idx="5"/>
            </p:cNvCxnSpPr>
            <p:nvPr>
              <p:custDataLst>
                <p:tags r:id="rId19"/>
              </p:custDataLst>
            </p:nvPr>
          </p:nvCxnSpPr>
          <p:spPr bwMode="auto">
            <a:xfrm rot="16200000" flipH="1">
              <a:off x="2745366" y="3947724"/>
              <a:ext cx="339585" cy="5503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AutoShape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10353" y="4932766"/>
              <a:ext cx="900113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Z</a:t>
              </a:r>
            </a:p>
          </p:txBody>
        </p:sp>
        <p:sp>
          <p:nvSpPr>
            <p:cNvPr id="11" name="AutoShap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470248" y="4932766"/>
              <a:ext cx="700088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Y</a:t>
              </a:r>
            </a:p>
          </p:txBody>
        </p:sp>
        <p:cxnSp>
          <p:nvCxnSpPr>
            <p:cNvPr id="13" name="AutoShape 9"/>
            <p:cNvCxnSpPr>
              <a:cxnSpLocks noChangeShapeType="1"/>
              <a:stCxn id="45" idx="3"/>
              <a:endCxn id="11" idx="0"/>
            </p:cNvCxnSpPr>
            <p:nvPr>
              <p:custDataLst>
                <p:tags r:id="rId22"/>
              </p:custDataLst>
            </p:nvPr>
          </p:nvCxnSpPr>
          <p:spPr bwMode="auto">
            <a:xfrm rot="5400000">
              <a:off x="2870677" y="4542799"/>
              <a:ext cx="339583" cy="440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AutoShape 1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30105" y="4287685"/>
              <a:ext cx="900113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cxnSp>
          <p:nvCxnSpPr>
            <p:cNvPr id="15" name="AutoShape 11"/>
            <p:cNvCxnSpPr>
              <a:cxnSpLocks noChangeShapeType="1"/>
              <a:stCxn id="8" idx="3"/>
              <a:endCxn id="14" idx="0"/>
            </p:cNvCxnSpPr>
            <p:nvPr>
              <p:custDataLst>
                <p:tags r:id="rId24"/>
              </p:custDataLst>
            </p:nvPr>
          </p:nvCxnSpPr>
          <p:spPr bwMode="auto">
            <a:xfrm rot="5400000">
              <a:off x="1923058" y="3910220"/>
              <a:ext cx="234570" cy="5203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Text Box 1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330105" y="4092661"/>
              <a:ext cx="580073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04355" y="4837982"/>
              <a:ext cx="283787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50421" y="4785248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20" name="Text Box 5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650271" y="3672608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C00000"/>
                  </a:solidFill>
                </a:rPr>
                <a:t>h+3</a:t>
              </a:r>
            </a:p>
          </p:txBody>
        </p:sp>
        <p:sp>
          <p:nvSpPr>
            <p:cNvPr id="42" name="Oval 1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47563" y="5713817"/>
              <a:ext cx="240030" cy="135017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3970436" y="5637854"/>
              <a:ext cx="0" cy="12001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  <p:sp>
          <p:nvSpPr>
            <p:cNvPr id="45" name="Oval 8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90338" y="4362694"/>
              <a:ext cx="480060" cy="2700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b</a:t>
              </a:r>
            </a:p>
          </p:txBody>
        </p:sp>
        <p:sp>
          <p:nvSpPr>
            <p:cNvPr id="46" name="Text Box 5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94065" y="4056407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h+2</a:t>
              </a:r>
            </a:p>
          </p:txBody>
        </p:sp>
        <p:cxnSp>
          <p:nvCxnSpPr>
            <p:cNvPr id="48" name="AutoShape 5"/>
            <p:cNvCxnSpPr>
              <a:cxnSpLocks noChangeShapeType="1"/>
              <a:endCxn id="10" idx="0"/>
            </p:cNvCxnSpPr>
            <p:nvPr>
              <p:custDataLst>
                <p:tags r:id="rId32"/>
              </p:custDataLst>
            </p:nvPr>
          </p:nvCxnSpPr>
          <p:spPr bwMode="auto">
            <a:xfrm rot="16200000" flipH="1">
              <a:off x="3505377" y="4677735"/>
              <a:ext cx="300038" cy="210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957F07-F65E-9887-21D2-0572935F456A}"/>
              </a:ext>
            </a:extLst>
          </p:cNvPr>
          <p:cNvGrpSpPr/>
          <p:nvPr/>
        </p:nvGrpSpPr>
        <p:grpSpPr>
          <a:xfrm>
            <a:off x="4953000" y="3124200"/>
            <a:ext cx="3033598" cy="1920239"/>
            <a:chOff x="4990563" y="3732617"/>
            <a:chExt cx="3033598" cy="1920239"/>
          </a:xfrm>
        </p:grpSpPr>
        <p:cxnSp>
          <p:nvCxnSpPr>
            <p:cNvPr id="68" name="AutoShape 3"/>
            <p:cNvCxnSpPr>
              <a:cxnSpLocks noChangeShapeType="1"/>
              <a:stCxn id="69" idx="3"/>
              <a:endCxn id="73" idx="7"/>
            </p:cNvCxnSpPr>
            <p:nvPr>
              <p:custDataLst>
                <p:tags r:id="rId2"/>
              </p:custDataLst>
            </p:nvPr>
          </p:nvCxnSpPr>
          <p:spPr bwMode="auto">
            <a:xfrm rot="5400000">
              <a:off x="6188672" y="4164875"/>
              <a:ext cx="304120" cy="44064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" name="Oval 4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90751" y="4002649"/>
              <a:ext cx="480060" cy="2700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/>
                <a:t>b</a:t>
              </a:r>
            </a:p>
          </p:txBody>
        </p:sp>
        <p:cxnSp>
          <p:nvCxnSpPr>
            <p:cNvPr id="70" name="AutoShape 5"/>
            <p:cNvCxnSpPr>
              <a:cxnSpLocks noChangeShapeType="1"/>
              <a:stCxn id="69" idx="5"/>
              <a:endCxn id="71" idx="0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6983396" y="4150250"/>
              <a:ext cx="354585" cy="5203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970810" y="4587723"/>
              <a:ext cx="900113" cy="825103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Z</a:t>
              </a:r>
            </a:p>
          </p:txBody>
        </p:sp>
        <p:sp>
          <p:nvSpPr>
            <p:cNvPr id="72" name="AutoShap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30693" y="4947768"/>
              <a:ext cx="700088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Y</a:t>
              </a:r>
            </a:p>
          </p:txBody>
        </p:sp>
        <p:sp>
          <p:nvSpPr>
            <p:cNvPr id="73" name="Oval 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0653" y="4497711"/>
              <a:ext cx="480060" cy="2700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a</a:t>
              </a:r>
            </a:p>
          </p:txBody>
        </p:sp>
        <p:cxnSp>
          <p:nvCxnSpPr>
            <p:cNvPr id="74" name="AutoShape 9"/>
            <p:cNvCxnSpPr>
              <a:cxnSpLocks noChangeShapeType="1"/>
              <a:stCxn id="73" idx="5"/>
              <a:endCxn id="72" idx="0"/>
            </p:cNvCxnSpPr>
            <p:nvPr>
              <p:custDataLst>
                <p:tags r:id="rId8"/>
              </p:custDataLst>
            </p:nvPr>
          </p:nvCxnSpPr>
          <p:spPr bwMode="auto">
            <a:xfrm rot="16200000" flipH="1">
              <a:off x="6140791" y="4707819"/>
              <a:ext cx="219568" cy="2603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5" name="AutoShap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90563" y="4947768"/>
              <a:ext cx="900113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cxnSp>
          <p:nvCxnSpPr>
            <p:cNvPr id="76" name="AutoShape 11"/>
            <p:cNvCxnSpPr>
              <a:cxnSpLocks noChangeShapeType="1"/>
              <a:stCxn id="73" idx="3"/>
              <a:endCxn id="75" idx="0"/>
            </p:cNvCxnSpPr>
            <p:nvPr>
              <p:custDataLst>
                <p:tags r:id="rId10"/>
              </p:custDataLst>
            </p:nvPr>
          </p:nvCxnSpPr>
          <p:spPr bwMode="auto">
            <a:xfrm rot="5400000">
              <a:off x="5501005" y="4667814"/>
              <a:ext cx="219568" cy="340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10565" y="4692736"/>
              <a:ext cx="580073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8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490751" y="4740242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79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510879" y="4440204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80" name="Text Box 5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14380" y="4191424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81" name="Text Box 5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30819" y="3960144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h+2</a:t>
              </a:r>
            </a:p>
          </p:txBody>
        </p:sp>
        <p:cxnSp>
          <p:nvCxnSpPr>
            <p:cNvPr id="82" name="AutoShape 3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rot="5400000">
              <a:off x="6605620" y="3847483"/>
              <a:ext cx="240028" cy="1029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5" name="Oval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70886" y="5485217"/>
              <a:ext cx="240030" cy="135017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86" name="Line 39"/>
            <p:cNvSpPr>
              <a:spLocks noChangeShapeType="1"/>
            </p:cNvSpPr>
            <p:nvPr/>
          </p:nvSpPr>
          <p:spPr bwMode="auto">
            <a:xfrm>
              <a:off x="7690901" y="5412826"/>
              <a:ext cx="0" cy="12001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</p:grpSp>
      <p:sp>
        <p:nvSpPr>
          <p:cNvPr id="88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281666" y="3604259"/>
            <a:ext cx="671334" cy="24003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9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5F2A94-AC3E-1026-8484-99B69ABA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295400"/>
            <a:ext cx="8702675" cy="10720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if the tree is flipped and the addition is on the far right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perform the same rotation but in the opposite direction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3DB001-F84A-E2FA-FEE7-D87D90E22B8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349500" y="2971800"/>
            <a:ext cx="165100" cy="330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9942E-E11A-882B-9E10-A69EAD2E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C7251-EA98-C0D1-C4BA-336E2AD22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497DC-9380-CC84-7774-57985B06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left-right and right-left?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5B4442-1C97-C6A0-4A79-636FB51102C1}"/>
              </a:ext>
            </a:extLst>
          </p:cNvPr>
          <p:cNvGrpSpPr/>
          <p:nvPr/>
        </p:nvGrpSpPr>
        <p:grpSpPr>
          <a:xfrm>
            <a:off x="990600" y="1555313"/>
            <a:ext cx="2880360" cy="1932741"/>
            <a:chOff x="4876800" y="3184525"/>
            <a:chExt cx="3657600" cy="2454275"/>
          </a:xfrm>
        </p:grpSpPr>
        <p:cxnSp>
          <p:nvCxnSpPr>
            <p:cNvPr id="45" name="AutoShape 3">
              <a:extLst>
                <a:ext uri="{FF2B5EF4-FFF2-40B4-BE49-F238E27FC236}">
                  <a16:creationId xmlns:a16="http://schemas.microsoft.com/office/drawing/2014/main" id="{27E2046C-9E94-942B-292C-2E2817150E10}"/>
                </a:ext>
              </a:extLst>
            </p:cNvPr>
            <p:cNvCxnSpPr>
              <a:cxnSpLocks noChangeShapeType="1"/>
              <a:stCxn id="46" idx="3"/>
              <a:endCxn id="50" idx="7"/>
            </p:cNvCxnSpPr>
            <p:nvPr>
              <p:custDataLst>
                <p:tags r:id="rId48"/>
              </p:custDataLst>
            </p:nvPr>
          </p:nvCxnSpPr>
          <p:spPr bwMode="auto">
            <a:xfrm rot="5400000">
              <a:off x="6398208" y="3444501"/>
              <a:ext cx="386184" cy="55954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0C4605D2-1445-FCD0-25DE-ED846E284B3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781800" y="3238500"/>
              <a:ext cx="609600" cy="3429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47" name="AutoShape 5">
              <a:extLst>
                <a:ext uri="{FF2B5EF4-FFF2-40B4-BE49-F238E27FC236}">
                  <a16:creationId xmlns:a16="http://schemas.microsoft.com/office/drawing/2014/main" id="{F155209A-E429-4DA6-E138-4D01719CD3DC}"/>
                </a:ext>
              </a:extLst>
            </p:cNvPr>
            <p:cNvCxnSpPr>
              <a:cxnSpLocks noChangeShapeType="1"/>
              <a:stCxn id="46" idx="5"/>
              <a:endCxn id="48" idx="0"/>
            </p:cNvCxnSpPr>
            <p:nvPr>
              <p:custDataLst>
                <p:tags r:id="rId50"/>
              </p:custDataLst>
            </p:nvPr>
          </p:nvCxnSpPr>
          <p:spPr bwMode="auto">
            <a:xfrm rot="16200000" flipH="1">
              <a:off x="7407380" y="3425929"/>
              <a:ext cx="450267" cy="6607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AutoShape 6">
              <a:extLst>
                <a:ext uri="{FF2B5EF4-FFF2-40B4-BE49-F238E27FC236}">
                  <a16:creationId xmlns:a16="http://schemas.microsoft.com/office/drawing/2014/main" id="{60D6BAAB-3860-8ABA-C72E-D40F6C8E25EB}"/>
                </a:ext>
              </a:extLst>
            </p:cNvPr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391400" y="398145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Z</a:t>
              </a:r>
            </a:p>
          </p:txBody>
        </p:sp>
        <p:sp>
          <p:nvSpPr>
            <p:cNvPr id="49" name="AutoShape 7">
              <a:extLst>
                <a:ext uri="{FF2B5EF4-FFF2-40B4-BE49-F238E27FC236}">
                  <a16:creationId xmlns:a16="http://schemas.microsoft.com/office/drawing/2014/main" id="{EF94CF31-065F-13AF-2431-2163C9D264E5}"/>
                </a:ext>
              </a:extLst>
            </p:cNvPr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197600" y="4438650"/>
              <a:ext cx="889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Y</a:t>
              </a:r>
            </a:p>
          </p:txBody>
        </p:sp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DC27DC71-4B18-C125-0F81-4FDD03B30EC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791200" y="3867150"/>
              <a:ext cx="6096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b</a:t>
              </a:r>
            </a:p>
          </p:txBody>
        </p:sp>
        <p:cxnSp>
          <p:nvCxnSpPr>
            <p:cNvPr id="51" name="AutoShape 9">
              <a:extLst>
                <a:ext uri="{FF2B5EF4-FFF2-40B4-BE49-F238E27FC236}">
                  <a16:creationId xmlns:a16="http://schemas.microsoft.com/office/drawing/2014/main" id="{245DB2CF-FB02-05E2-0A92-D3F25CF212E2}"/>
                </a:ext>
              </a:extLst>
            </p:cNvPr>
            <p:cNvCxnSpPr>
              <a:cxnSpLocks noChangeShapeType="1"/>
              <a:stCxn id="50" idx="5"/>
              <a:endCxn id="49" idx="0"/>
            </p:cNvCxnSpPr>
            <p:nvPr>
              <p:custDataLst>
                <p:tags r:id="rId54"/>
              </p:custDataLst>
            </p:nvPr>
          </p:nvCxnSpPr>
          <p:spPr bwMode="auto">
            <a:xfrm rot="16200000" flipH="1">
              <a:off x="6337405" y="4133954"/>
              <a:ext cx="278817" cy="3305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2" name="AutoShape 10">
              <a:extLst>
                <a:ext uri="{FF2B5EF4-FFF2-40B4-BE49-F238E27FC236}">
                  <a16:creationId xmlns:a16="http://schemas.microsoft.com/office/drawing/2014/main" id="{3D5BB5FE-F70D-FD97-28B8-12EDCD495EBB}"/>
                </a:ext>
              </a:extLst>
            </p:cNvPr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76800" y="443865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cxnSp>
          <p:nvCxnSpPr>
            <p:cNvPr id="53" name="AutoShape 11">
              <a:extLst>
                <a:ext uri="{FF2B5EF4-FFF2-40B4-BE49-F238E27FC236}">
                  <a16:creationId xmlns:a16="http://schemas.microsoft.com/office/drawing/2014/main" id="{2A66FC62-B00B-5D93-515F-A17726C89938}"/>
                </a:ext>
              </a:extLst>
            </p:cNvPr>
            <p:cNvCxnSpPr>
              <a:cxnSpLocks noChangeShapeType="1"/>
              <a:stCxn id="50" idx="3"/>
              <a:endCxn id="52" idx="0"/>
            </p:cNvCxnSpPr>
            <p:nvPr>
              <p:custDataLst>
                <p:tags r:id="rId56"/>
              </p:custDataLst>
            </p:nvPr>
          </p:nvCxnSpPr>
          <p:spPr bwMode="auto">
            <a:xfrm rot="5400000">
              <a:off x="5524979" y="4083154"/>
              <a:ext cx="278817" cy="4321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8B089DB6-A005-4D3B-9102-382539E3D9FB}"/>
                </a:ext>
              </a:extLst>
            </p:cNvPr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011057" y="4171167"/>
              <a:ext cx="736601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89790D66-9CA5-BC1F-5F7D-07C63FF97BE8}"/>
                </a:ext>
              </a:extLst>
            </p:cNvPr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618514" y="4175125"/>
              <a:ext cx="651787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1CC99CD3-2B41-9C46-8A3F-5D66705DC91E}"/>
                </a:ext>
              </a:extLst>
            </p:cNvPr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077200" y="3794126"/>
              <a:ext cx="376985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57" name="Text Box 58">
              <a:extLst>
                <a:ext uri="{FF2B5EF4-FFF2-40B4-BE49-F238E27FC236}">
                  <a16:creationId xmlns:a16="http://schemas.microsoft.com/office/drawing/2014/main" id="{FF9B6204-E4E8-15B4-0866-56D8814F3C5B}"/>
                </a:ext>
              </a:extLst>
            </p:cNvPr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541963" y="3478213"/>
              <a:ext cx="651787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h+2</a:t>
              </a:r>
            </a:p>
          </p:txBody>
        </p:sp>
        <p:sp>
          <p:nvSpPr>
            <p:cNvPr id="58" name="Text Box 59">
              <a:extLst>
                <a:ext uri="{FF2B5EF4-FFF2-40B4-BE49-F238E27FC236}">
                  <a16:creationId xmlns:a16="http://schemas.microsoft.com/office/drawing/2014/main" id="{D59B8A02-B8D3-2FDF-BFEE-6F24A5B0FC1B}"/>
                </a:ext>
              </a:extLst>
            </p:cNvPr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467600" y="3184525"/>
              <a:ext cx="651787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C00000"/>
                  </a:solidFill>
                </a:rPr>
                <a:t>h+3</a:t>
              </a:r>
            </a:p>
          </p:txBody>
        </p:sp>
        <p:sp>
          <p:nvSpPr>
            <p:cNvPr id="60" name="Oval 17">
              <a:extLst>
                <a:ext uri="{FF2B5EF4-FFF2-40B4-BE49-F238E27FC236}">
                  <a16:creationId xmlns:a16="http://schemas.microsoft.com/office/drawing/2014/main" id="{F71990E8-B1A3-3D6D-9C2C-E9D9F2CBCF94}"/>
                </a:ext>
              </a:extLst>
            </p:cNvPr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6604000" y="5467350"/>
              <a:ext cx="304800" cy="17145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61" name="Line 39">
              <a:extLst>
                <a:ext uri="{FF2B5EF4-FFF2-40B4-BE49-F238E27FC236}">
                  <a16:creationId xmlns:a16="http://schemas.microsoft.com/office/drawing/2014/main" id="{6EE4BBE8-0725-02A1-62FD-9A80E5BB2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6400" y="5314950"/>
              <a:ext cx="0" cy="1524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F3DABD9-B3B3-CD36-F8CB-FBAE3FA1B96B}"/>
              </a:ext>
            </a:extLst>
          </p:cNvPr>
          <p:cNvGrpSpPr/>
          <p:nvPr/>
        </p:nvGrpSpPr>
        <p:grpSpPr>
          <a:xfrm>
            <a:off x="5447996" y="1460963"/>
            <a:ext cx="2880361" cy="2220032"/>
            <a:chOff x="1330105" y="3672608"/>
            <a:chExt cx="2880361" cy="2220032"/>
          </a:xfrm>
        </p:grpSpPr>
        <p:sp>
          <p:nvSpPr>
            <p:cNvPr id="63" name="Oval 4">
              <a:extLst>
                <a:ext uri="{FF2B5EF4-FFF2-40B4-BE49-F238E27FC236}">
                  <a16:creationId xmlns:a16="http://schemas.microsoft.com/office/drawing/2014/main" id="{F46B2DE7-4A98-A949-9FC3-B2DDC4198AE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230218" y="3822627"/>
              <a:ext cx="480060" cy="27003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64" name="AutoShape 5">
              <a:extLst>
                <a:ext uri="{FF2B5EF4-FFF2-40B4-BE49-F238E27FC236}">
                  <a16:creationId xmlns:a16="http://schemas.microsoft.com/office/drawing/2014/main" id="{FA564379-6A8A-A3E7-D30B-5E84DCD77437}"/>
                </a:ext>
              </a:extLst>
            </p:cNvPr>
            <p:cNvCxnSpPr>
              <a:cxnSpLocks noChangeShapeType="1"/>
              <a:stCxn id="63" idx="5"/>
            </p:cNvCxnSpPr>
            <p:nvPr>
              <p:custDataLst>
                <p:tags r:id="rId34"/>
              </p:custDataLst>
            </p:nvPr>
          </p:nvCxnSpPr>
          <p:spPr bwMode="auto">
            <a:xfrm rot="16200000" flipH="1">
              <a:off x="2745366" y="3947724"/>
              <a:ext cx="339585" cy="5503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5" name="AutoShape 6">
              <a:extLst>
                <a:ext uri="{FF2B5EF4-FFF2-40B4-BE49-F238E27FC236}">
                  <a16:creationId xmlns:a16="http://schemas.microsoft.com/office/drawing/2014/main" id="{75A57D8A-BA08-BBE5-6B4F-5901CD0CA808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310353" y="4932766"/>
              <a:ext cx="900113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Z</a:t>
              </a:r>
            </a:p>
          </p:txBody>
        </p:sp>
        <p:sp>
          <p:nvSpPr>
            <p:cNvPr id="66" name="AutoShape 7">
              <a:extLst>
                <a:ext uri="{FF2B5EF4-FFF2-40B4-BE49-F238E27FC236}">
                  <a16:creationId xmlns:a16="http://schemas.microsoft.com/office/drawing/2014/main" id="{893DE548-C418-0D16-E8D9-CC8EFAD562DF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470248" y="4932766"/>
              <a:ext cx="700088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Y</a:t>
              </a:r>
            </a:p>
          </p:txBody>
        </p:sp>
        <p:cxnSp>
          <p:nvCxnSpPr>
            <p:cNvPr id="67" name="AutoShape 9">
              <a:extLst>
                <a:ext uri="{FF2B5EF4-FFF2-40B4-BE49-F238E27FC236}">
                  <a16:creationId xmlns:a16="http://schemas.microsoft.com/office/drawing/2014/main" id="{D74F573B-C9B5-7D49-4402-4E3251E6FA0C}"/>
                </a:ext>
              </a:extLst>
            </p:cNvPr>
            <p:cNvCxnSpPr>
              <a:cxnSpLocks noChangeShapeType="1"/>
              <a:stCxn id="76" idx="3"/>
              <a:endCxn id="66" idx="0"/>
            </p:cNvCxnSpPr>
            <p:nvPr>
              <p:custDataLst>
                <p:tags r:id="rId37"/>
              </p:custDataLst>
            </p:nvPr>
          </p:nvCxnSpPr>
          <p:spPr bwMode="auto">
            <a:xfrm rot="5400000">
              <a:off x="2870677" y="4542799"/>
              <a:ext cx="339583" cy="440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AutoShape 10">
              <a:extLst>
                <a:ext uri="{FF2B5EF4-FFF2-40B4-BE49-F238E27FC236}">
                  <a16:creationId xmlns:a16="http://schemas.microsoft.com/office/drawing/2014/main" id="{943A85D3-022D-659D-5595-69FCF4D2CFC6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30105" y="4287685"/>
              <a:ext cx="900113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cxnSp>
          <p:nvCxnSpPr>
            <p:cNvPr id="69" name="AutoShape 11">
              <a:extLst>
                <a:ext uri="{FF2B5EF4-FFF2-40B4-BE49-F238E27FC236}">
                  <a16:creationId xmlns:a16="http://schemas.microsoft.com/office/drawing/2014/main" id="{76D9E1B5-0EE8-136D-A973-92017D8E82FE}"/>
                </a:ext>
              </a:extLst>
            </p:cNvPr>
            <p:cNvCxnSpPr>
              <a:cxnSpLocks noChangeShapeType="1"/>
              <a:stCxn id="63" idx="3"/>
              <a:endCxn id="68" idx="0"/>
            </p:cNvCxnSpPr>
            <p:nvPr>
              <p:custDataLst>
                <p:tags r:id="rId39"/>
              </p:custDataLst>
            </p:nvPr>
          </p:nvCxnSpPr>
          <p:spPr bwMode="auto">
            <a:xfrm rot="5400000">
              <a:off x="1923058" y="3910220"/>
              <a:ext cx="234570" cy="5203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Text Box 13">
              <a:extLst>
                <a:ext uri="{FF2B5EF4-FFF2-40B4-BE49-F238E27FC236}">
                  <a16:creationId xmlns:a16="http://schemas.microsoft.com/office/drawing/2014/main" id="{0CB8A743-F3C7-A519-6C2B-2F73FA152311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30105" y="4092661"/>
              <a:ext cx="580073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1" name="Text Box 14">
              <a:extLst>
                <a:ext uri="{FF2B5EF4-FFF2-40B4-BE49-F238E27FC236}">
                  <a16:creationId xmlns:a16="http://schemas.microsoft.com/office/drawing/2014/main" id="{3A61D797-D2C6-4459-27A2-BA9146A1B9E6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836427" y="4848738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72" name="Text Box 15">
              <a:extLst>
                <a:ext uri="{FF2B5EF4-FFF2-40B4-BE49-F238E27FC236}">
                  <a16:creationId xmlns:a16="http://schemas.microsoft.com/office/drawing/2014/main" id="{28BC2B69-70D4-EC20-F3D0-2939B9D07FE4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850421" y="4848738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73" name="Text Box 59">
              <a:extLst>
                <a:ext uri="{FF2B5EF4-FFF2-40B4-BE49-F238E27FC236}">
                  <a16:creationId xmlns:a16="http://schemas.microsoft.com/office/drawing/2014/main" id="{22EFC84E-D957-D010-EC82-9392F116AB0F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650271" y="3672608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C00000"/>
                  </a:solidFill>
                </a:rPr>
                <a:t>h+3</a:t>
              </a:r>
            </a:p>
          </p:txBody>
        </p:sp>
        <p:sp>
          <p:nvSpPr>
            <p:cNvPr id="74" name="Oval 17">
              <a:extLst>
                <a:ext uri="{FF2B5EF4-FFF2-40B4-BE49-F238E27FC236}">
                  <a16:creationId xmlns:a16="http://schemas.microsoft.com/office/drawing/2014/main" id="{E6689E5A-098E-708D-C703-EA14F6872390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25505" y="5757623"/>
              <a:ext cx="240030" cy="135017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75" name="Line 39">
              <a:extLst>
                <a:ext uri="{FF2B5EF4-FFF2-40B4-BE49-F238E27FC236}">
                  <a16:creationId xmlns:a16="http://schemas.microsoft.com/office/drawing/2014/main" id="{E818A071-EB49-E2B4-CA5B-24C1C11D5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1236" y="5637854"/>
              <a:ext cx="0" cy="12001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  <p:sp>
          <p:nvSpPr>
            <p:cNvPr id="76" name="Oval 8">
              <a:extLst>
                <a:ext uri="{FF2B5EF4-FFF2-40B4-BE49-F238E27FC236}">
                  <a16:creationId xmlns:a16="http://schemas.microsoft.com/office/drawing/2014/main" id="{B600DA5E-AF45-5BC8-7D2E-785584D6AAB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190338" y="4362694"/>
              <a:ext cx="480060" cy="2700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b</a:t>
              </a:r>
            </a:p>
          </p:txBody>
        </p:sp>
        <p:sp>
          <p:nvSpPr>
            <p:cNvPr id="77" name="Text Box 58">
              <a:extLst>
                <a:ext uri="{FF2B5EF4-FFF2-40B4-BE49-F238E27FC236}">
                  <a16:creationId xmlns:a16="http://schemas.microsoft.com/office/drawing/2014/main" id="{B5AB7F72-A669-1CC3-1D4C-11337AB2DAEC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94065" y="4056407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h+2</a:t>
              </a:r>
            </a:p>
          </p:txBody>
        </p:sp>
        <p:cxnSp>
          <p:nvCxnSpPr>
            <p:cNvPr id="78" name="AutoShape 5">
              <a:extLst>
                <a:ext uri="{FF2B5EF4-FFF2-40B4-BE49-F238E27FC236}">
                  <a16:creationId xmlns:a16="http://schemas.microsoft.com/office/drawing/2014/main" id="{23E801EF-0FF9-3A54-9CD4-F12276FAE3CF}"/>
                </a:ext>
              </a:extLst>
            </p:cNvPr>
            <p:cNvCxnSpPr>
              <a:cxnSpLocks noChangeShapeType="1"/>
              <a:endCxn id="65" idx="0"/>
            </p:cNvCxnSpPr>
            <p:nvPr>
              <p:custDataLst>
                <p:tags r:id="rId47"/>
              </p:custDataLst>
            </p:nvPr>
          </p:nvCxnSpPr>
          <p:spPr bwMode="auto">
            <a:xfrm rot="16200000" flipH="1">
              <a:off x="3505377" y="4677735"/>
              <a:ext cx="300038" cy="210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9" name="Rectangle 3">
            <a:extLst>
              <a:ext uri="{FF2B5EF4-FFF2-40B4-BE49-F238E27FC236}">
                <a16:creationId xmlns:a16="http://schemas.microsoft.com/office/drawing/2014/main" id="{5541F33A-0EE0-B764-F523-7E9BEEEE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" y="3839622"/>
            <a:ext cx="8702675" cy="5389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unfortunately, a single rotation does not work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40D43ED-43B2-5CCA-489A-60EC8CD6FAD1}"/>
              </a:ext>
            </a:extLst>
          </p:cNvPr>
          <p:cNvGrpSpPr/>
          <p:nvPr/>
        </p:nvGrpSpPr>
        <p:grpSpPr>
          <a:xfrm>
            <a:off x="1227469" y="4710216"/>
            <a:ext cx="2580322" cy="2168224"/>
            <a:chOff x="4172830" y="4160387"/>
            <a:chExt cx="2580322" cy="2168224"/>
          </a:xfrm>
        </p:grpSpPr>
        <p:cxnSp>
          <p:nvCxnSpPr>
            <p:cNvPr id="81" name="AutoShape 3">
              <a:extLst>
                <a:ext uri="{FF2B5EF4-FFF2-40B4-BE49-F238E27FC236}">
                  <a16:creationId xmlns:a16="http://schemas.microsoft.com/office/drawing/2014/main" id="{066BBDE7-EC3A-2824-0D30-92FBB79280FD}"/>
                </a:ext>
              </a:extLst>
            </p:cNvPr>
            <p:cNvCxnSpPr>
              <a:cxnSpLocks noChangeShapeType="1"/>
              <a:stCxn id="82" idx="5"/>
              <a:endCxn id="86" idx="0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5678100" y="4645530"/>
              <a:ext cx="219569" cy="25032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2" name="Oval 4">
              <a:extLst>
                <a:ext uri="{FF2B5EF4-FFF2-40B4-BE49-F238E27FC236}">
                  <a16:creationId xmlns:a16="http://schemas.microsoft.com/office/drawing/2014/main" id="{9195900C-9B89-5B8D-3789-F5A08062BCF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252964" y="4430420"/>
              <a:ext cx="480060" cy="27003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>
                  <a:solidFill>
                    <a:srgbClr val="C00000"/>
                  </a:solidFill>
                </a:rPr>
                <a:t>b</a:t>
              </a:r>
            </a:p>
          </p:txBody>
        </p:sp>
        <p:cxnSp>
          <p:nvCxnSpPr>
            <p:cNvPr id="83" name="AutoShape 5">
              <a:extLst>
                <a:ext uri="{FF2B5EF4-FFF2-40B4-BE49-F238E27FC236}">
                  <a16:creationId xmlns:a16="http://schemas.microsoft.com/office/drawing/2014/main" id="{A2DD1647-73CE-F6A8-070F-D846F710E7D8}"/>
                </a:ext>
              </a:extLst>
            </p:cNvPr>
            <p:cNvCxnSpPr>
              <a:cxnSpLocks noChangeShapeType="1"/>
              <a:stCxn id="86" idx="5"/>
              <a:endCxn id="84" idx="0"/>
            </p:cNvCxnSpPr>
            <p:nvPr>
              <p:custDataLst>
                <p:tags r:id="rId19"/>
              </p:custDataLst>
            </p:nvPr>
          </p:nvCxnSpPr>
          <p:spPr bwMode="auto">
            <a:xfrm rot="16200000" flipH="1">
              <a:off x="6038146" y="5155594"/>
              <a:ext cx="309580" cy="220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4" name="AutoShape 6">
              <a:extLst>
                <a:ext uri="{FF2B5EF4-FFF2-40B4-BE49-F238E27FC236}">
                  <a16:creationId xmlns:a16="http://schemas.microsoft.com/office/drawing/2014/main" id="{0D48C7D1-3611-F845-1951-9FE3855EE1D2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853039" y="5420545"/>
              <a:ext cx="900113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Z</a:t>
              </a:r>
            </a:p>
          </p:txBody>
        </p:sp>
        <p:sp>
          <p:nvSpPr>
            <p:cNvPr id="85" name="AutoShape 7">
              <a:extLst>
                <a:ext uri="{FF2B5EF4-FFF2-40B4-BE49-F238E27FC236}">
                  <a16:creationId xmlns:a16="http://schemas.microsoft.com/office/drawing/2014/main" id="{C803D4F4-7B59-E2F5-9FB9-E287532F30F2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72942" y="5420545"/>
              <a:ext cx="700088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Y</a:t>
              </a:r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id="{9333D08A-DC09-271A-1244-36816C25F07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673017" y="4880477"/>
              <a:ext cx="480060" cy="2700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a</a:t>
              </a:r>
            </a:p>
          </p:txBody>
        </p:sp>
        <p:sp>
          <p:nvSpPr>
            <p:cNvPr id="87" name="Text Box 13">
              <a:extLst>
                <a:ext uri="{FF2B5EF4-FFF2-40B4-BE49-F238E27FC236}">
                  <a16:creationId xmlns:a16="http://schemas.microsoft.com/office/drawing/2014/main" id="{F28CC87A-C8AF-FC9D-8E12-A807125FFE43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194088" y="5120507"/>
              <a:ext cx="580073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88" name="Text Box 14">
              <a:extLst>
                <a:ext uri="{FF2B5EF4-FFF2-40B4-BE49-F238E27FC236}">
                  <a16:creationId xmlns:a16="http://schemas.microsoft.com/office/drawing/2014/main" id="{BF6455B4-E5C3-D9AC-B425-37BC819507BB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492994" y="5331582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89" name="Text Box 15">
              <a:extLst>
                <a:ext uri="{FF2B5EF4-FFF2-40B4-BE49-F238E27FC236}">
                  <a16:creationId xmlns:a16="http://schemas.microsoft.com/office/drawing/2014/main" id="{08DCF106-F1C6-5456-154D-4F523B8233E8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443114" y="5310893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90" name="Text Box 58">
              <a:extLst>
                <a:ext uri="{FF2B5EF4-FFF2-40B4-BE49-F238E27FC236}">
                  <a16:creationId xmlns:a16="http://schemas.microsoft.com/office/drawing/2014/main" id="{8DE5F624-FA01-994F-AA28-E5568F8A114C}"/>
                </a:ext>
              </a:extLst>
            </p:cNvPr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53077" y="4760463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h+2</a:t>
              </a:r>
            </a:p>
          </p:txBody>
        </p:sp>
        <p:sp>
          <p:nvSpPr>
            <p:cNvPr id="91" name="Text Box 59">
              <a:extLst>
                <a:ext uri="{FF2B5EF4-FFF2-40B4-BE49-F238E27FC236}">
                  <a16:creationId xmlns:a16="http://schemas.microsoft.com/office/drawing/2014/main" id="{E0BEE100-DAD3-75E6-57DF-BBE15ABCA261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793032" y="4387915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C00000"/>
                  </a:solidFill>
                </a:rPr>
                <a:t>h+3</a:t>
              </a:r>
            </a:p>
          </p:txBody>
        </p:sp>
        <p:cxnSp>
          <p:nvCxnSpPr>
            <p:cNvPr id="92" name="AutoShape 3">
              <a:extLst>
                <a:ext uri="{FF2B5EF4-FFF2-40B4-BE49-F238E27FC236}">
                  <a16:creationId xmlns:a16="http://schemas.microsoft.com/office/drawing/2014/main" id="{B52E0970-402E-4EC0-AF5D-18CE785FF6A3}"/>
                </a:ext>
              </a:extLst>
            </p:cNvPr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 rot="5400000">
              <a:off x="5367834" y="4275253"/>
              <a:ext cx="240028" cy="1029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B303582-A15F-3ACD-65A6-AE0F798708BE}"/>
                </a:ext>
              </a:extLst>
            </p:cNvPr>
            <p:cNvGrpSpPr/>
            <p:nvPr/>
          </p:nvGrpSpPr>
          <p:grpSpPr>
            <a:xfrm>
              <a:off x="4172830" y="5180517"/>
              <a:ext cx="1447952" cy="1148094"/>
              <a:chOff x="5410200" y="4191000"/>
              <a:chExt cx="1838669" cy="1457897"/>
            </a:xfrm>
          </p:grpSpPr>
          <p:sp>
            <p:nvSpPr>
              <p:cNvPr id="96" name="AutoShape 10">
                <a:extLst>
                  <a:ext uri="{FF2B5EF4-FFF2-40B4-BE49-F238E27FC236}">
                    <a16:creationId xmlns:a16="http://schemas.microsoft.com/office/drawing/2014/main" id="{29965AA2-8756-CE56-C986-28A1C57F578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410200" y="4191000"/>
                <a:ext cx="1143000" cy="89535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1890"/>
                  <a:t>X</a:t>
                </a:r>
              </a:p>
            </p:txBody>
          </p:sp>
          <p:sp>
            <p:nvSpPr>
              <p:cNvPr id="97" name="Oval 17">
                <a:extLst>
                  <a:ext uri="{FF2B5EF4-FFF2-40B4-BE49-F238E27FC236}">
                    <a16:creationId xmlns:a16="http://schemas.microsoft.com/office/drawing/2014/main" id="{63E140C2-F3EF-0CF9-A18C-5F77BDFE26C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944069" y="5477447"/>
                <a:ext cx="304800" cy="17145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90" dirty="0"/>
              </a:p>
            </p:txBody>
          </p:sp>
          <p:sp>
            <p:nvSpPr>
              <p:cNvPr id="98" name="Line 39">
                <a:extLst>
                  <a:ext uri="{FF2B5EF4-FFF2-40B4-BE49-F238E27FC236}">
                    <a16:creationId xmlns:a16="http://schemas.microsoft.com/office/drawing/2014/main" id="{897177DC-BE6F-0A59-74E0-EBC850F2A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7593" y="5380685"/>
                <a:ext cx="0" cy="15240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90"/>
              </a:p>
            </p:txBody>
          </p:sp>
        </p:grpSp>
        <p:cxnSp>
          <p:nvCxnSpPr>
            <p:cNvPr id="94" name="AutoShape 5">
              <a:extLst>
                <a:ext uri="{FF2B5EF4-FFF2-40B4-BE49-F238E27FC236}">
                  <a16:creationId xmlns:a16="http://schemas.microsoft.com/office/drawing/2014/main" id="{AA1E6548-02AF-5D35-40C4-23D74C58127B}"/>
                </a:ext>
              </a:extLst>
            </p:cNvPr>
            <p:cNvCxnSpPr>
              <a:cxnSpLocks noChangeShapeType="1"/>
              <a:stCxn id="86" idx="3"/>
              <a:endCxn id="85" idx="0"/>
            </p:cNvCxnSpPr>
            <p:nvPr>
              <p:custDataLst>
                <p:tags r:id="rId29"/>
              </p:custDataLst>
            </p:nvPr>
          </p:nvCxnSpPr>
          <p:spPr bwMode="auto">
            <a:xfrm rot="5400000">
              <a:off x="5428365" y="5105587"/>
              <a:ext cx="309580" cy="3203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5" name="AutoShape 3">
              <a:extLst>
                <a:ext uri="{FF2B5EF4-FFF2-40B4-BE49-F238E27FC236}">
                  <a16:creationId xmlns:a16="http://schemas.microsoft.com/office/drawing/2014/main" id="{65CEC524-05E7-8AC7-1A4E-1920AC1C0AAC}"/>
                </a:ext>
              </a:extLst>
            </p:cNvPr>
            <p:cNvCxnSpPr>
              <a:cxnSpLocks noChangeShapeType="1"/>
              <a:stCxn id="82" idx="3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4728275" y="4585522"/>
              <a:ext cx="519607" cy="67037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14980F96-9C30-FC74-6A53-6A66AC726686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654300" y="1346200"/>
            <a:ext cx="165100" cy="3302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5C6A6448-8424-4546-A9C0-5FBE9C008865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311900" y="1371600"/>
            <a:ext cx="165100" cy="330200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F934DA2-C9F7-CEFF-030A-AE05FF6437B9}"/>
              </a:ext>
            </a:extLst>
          </p:cNvPr>
          <p:cNvGrpSpPr/>
          <p:nvPr/>
        </p:nvGrpSpPr>
        <p:grpSpPr>
          <a:xfrm>
            <a:off x="5601234" y="4661084"/>
            <a:ext cx="2880360" cy="2116217"/>
            <a:chOff x="4990563" y="3732617"/>
            <a:chExt cx="2880360" cy="2116217"/>
          </a:xfrm>
        </p:grpSpPr>
        <p:cxnSp>
          <p:nvCxnSpPr>
            <p:cNvPr id="106" name="AutoShape 3">
              <a:extLst>
                <a:ext uri="{FF2B5EF4-FFF2-40B4-BE49-F238E27FC236}">
                  <a16:creationId xmlns:a16="http://schemas.microsoft.com/office/drawing/2014/main" id="{00991938-F1A0-964C-1477-B7041C7D976B}"/>
                </a:ext>
              </a:extLst>
            </p:cNvPr>
            <p:cNvCxnSpPr>
              <a:cxnSpLocks noChangeShapeType="1"/>
              <a:stCxn id="107" idx="3"/>
              <a:endCxn id="111" idx="7"/>
            </p:cNvCxnSpPr>
            <p:nvPr>
              <p:custDataLst>
                <p:tags r:id="rId1"/>
              </p:custDataLst>
            </p:nvPr>
          </p:nvCxnSpPr>
          <p:spPr bwMode="auto">
            <a:xfrm rot="5400000">
              <a:off x="6188672" y="4164875"/>
              <a:ext cx="304120" cy="44064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7" name="Oval 4">
              <a:extLst>
                <a:ext uri="{FF2B5EF4-FFF2-40B4-BE49-F238E27FC236}">
                  <a16:creationId xmlns:a16="http://schemas.microsoft.com/office/drawing/2014/main" id="{ED2C4D6C-B3E2-9F6C-032A-6D99D606197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490751" y="4002649"/>
              <a:ext cx="480060" cy="27003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>
                  <a:solidFill>
                    <a:srgbClr val="C00000"/>
                  </a:solidFill>
                </a:rPr>
                <a:t>b</a:t>
              </a:r>
            </a:p>
          </p:txBody>
        </p:sp>
        <p:cxnSp>
          <p:nvCxnSpPr>
            <p:cNvPr id="108" name="AutoShape 5">
              <a:extLst>
                <a:ext uri="{FF2B5EF4-FFF2-40B4-BE49-F238E27FC236}">
                  <a16:creationId xmlns:a16="http://schemas.microsoft.com/office/drawing/2014/main" id="{AC201A5C-B9A5-8F81-D025-C895FA306921}"/>
                </a:ext>
              </a:extLst>
            </p:cNvPr>
            <p:cNvCxnSpPr>
              <a:cxnSpLocks noChangeShapeType="1"/>
              <a:stCxn id="107" idx="5"/>
              <a:endCxn id="109" idx="0"/>
            </p:cNvCxnSpPr>
            <p:nvPr>
              <p:custDataLst>
                <p:tags r:id="rId3"/>
              </p:custDataLst>
            </p:nvPr>
          </p:nvCxnSpPr>
          <p:spPr bwMode="auto">
            <a:xfrm rot="16200000" flipH="1">
              <a:off x="6983396" y="4150250"/>
              <a:ext cx="354585" cy="5203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" name="AutoShape 6">
              <a:extLst>
                <a:ext uri="{FF2B5EF4-FFF2-40B4-BE49-F238E27FC236}">
                  <a16:creationId xmlns:a16="http://schemas.microsoft.com/office/drawing/2014/main" id="{F789B2D9-160A-0AAC-C5A7-8504E9512286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70810" y="4587723"/>
              <a:ext cx="900113" cy="825103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Z</a:t>
              </a:r>
            </a:p>
          </p:txBody>
        </p:sp>
        <p:sp>
          <p:nvSpPr>
            <p:cNvPr id="110" name="AutoShape 7">
              <a:extLst>
                <a:ext uri="{FF2B5EF4-FFF2-40B4-BE49-F238E27FC236}">
                  <a16:creationId xmlns:a16="http://schemas.microsoft.com/office/drawing/2014/main" id="{472EFFBD-11BC-618E-8AA2-73D1187268A4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30693" y="4947768"/>
              <a:ext cx="700088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Y</a:t>
              </a:r>
            </a:p>
          </p:txBody>
        </p:sp>
        <p:sp>
          <p:nvSpPr>
            <p:cNvPr id="111" name="Oval 8">
              <a:extLst>
                <a:ext uri="{FF2B5EF4-FFF2-40B4-BE49-F238E27FC236}">
                  <a16:creationId xmlns:a16="http://schemas.microsoft.com/office/drawing/2014/main" id="{2E1701DB-AFCC-851A-F06D-D08408AB39C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10653" y="4497711"/>
              <a:ext cx="480060" cy="2700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a</a:t>
              </a:r>
            </a:p>
          </p:txBody>
        </p:sp>
        <p:cxnSp>
          <p:nvCxnSpPr>
            <p:cNvPr id="112" name="AutoShape 9">
              <a:extLst>
                <a:ext uri="{FF2B5EF4-FFF2-40B4-BE49-F238E27FC236}">
                  <a16:creationId xmlns:a16="http://schemas.microsoft.com/office/drawing/2014/main" id="{37191FB5-3E1A-4162-82E9-667DE6FA8D21}"/>
                </a:ext>
              </a:extLst>
            </p:cNvPr>
            <p:cNvCxnSpPr>
              <a:cxnSpLocks noChangeShapeType="1"/>
              <a:stCxn id="111" idx="5"/>
              <a:endCxn id="110" idx="0"/>
            </p:cNvCxnSpPr>
            <p:nvPr>
              <p:custDataLst>
                <p:tags r:id="rId7"/>
              </p:custDataLst>
            </p:nvPr>
          </p:nvCxnSpPr>
          <p:spPr bwMode="auto">
            <a:xfrm rot="16200000" flipH="1">
              <a:off x="6140791" y="4707819"/>
              <a:ext cx="219568" cy="2603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3" name="AutoShape 10">
              <a:extLst>
                <a:ext uri="{FF2B5EF4-FFF2-40B4-BE49-F238E27FC236}">
                  <a16:creationId xmlns:a16="http://schemas.microsoft.com/office/drawing/2014/main" id="{9D762B28-4B4C-11CC-4DFC-9770A2446204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90563" y="4947768"/>
              <a:ext cx="900113" cy="70508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cxnSp>
          <p:nvCxnSpPr>
            <p:cNvPr id="114" name="AutoShape 11">
              <a:extLst>
                <a:ext uri="{FF2B5EF4-FFF2-40B4-BE49-F238E27FC236}">
                  <a16:creationId xmlns:a16="http://schemas.microsoft.com/office/drawing/2014/main" id="{41834DE9-32D5-48CD-5DC0-35DD55FA1E3E}"/>
                </a:ext>
              </a:extLst>
            </p:cNvPr>
            <p:cNvCxnSpPr>
              <a:cxnSpLocks noChangeShapeType="1"/>
              <a:stCxn id="111" idx="3"/>
              <a:endCxn id="113" idx="0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5501005" y="4667814"/>
              <a:ext cx="219568" cy="340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5" name="Text Box 13">
              <a:extLst>
                <a:ext uri="{FF2B5EF4-FFF2-40B4-BE49-F238E27FC236}">
                  <a16:creationId xmlns:a16="http://schemas.microsoft.com/office/drawing/2014/main" id="{1605B218-F658-4D88-7CEC-EB889B9092F1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10565" y="4692736"/>
              <a:ext cx="580073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16" name="Text Box 14">
              <a:extLst>
                <a:ext uri="{FF2B5EF4-FFF2-40B4-BE49-F238E27FC236}">
                  <a16:creationId xmlns:a16="http://schemas.microsoft.com/office/drawing/2014/main" id="{B48ED954-8C86-8E51-EF84-8C6CAA6B4804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490751" y="4740242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117" name="Text Box 15">
              <a:extLst>
                <a:ext uri="{FF2B5EF4-FFF2-40B4-BE49-F238E27FC236}">
                  <a16:creationId xmlns:a16="http://schemas.microsoft.com/office/drawing/2014/main" id="{7B16A48E-391F-3879-9D47-112E6B4BB434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510879" y="4440204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118" name="Text Box 58">
              <a:extLst>
                <a:ext uri="{FF2B5EF4-FFF2-40B4-BE49-F238E27FC236}">
                  <a16:creationId xmlns:a16="http://schemas.microsoft.com/office/drawing/2014/main" id="{152A7D62-6DD3-0859-24AC-F1C148567190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14380" y="4191424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0000FF"/>
                  </a:solidFill>
                </a:rPr>
                <a:t>h+2</a:t>
              </a:r>
            </a:p>
          </p:txBody>
        </p:sp>
        <p:sp>
          <p:nvSpPr>
            <p:cNvPr id="119" name="Text Box 59">
              <a:extLst>
                <a:ext uri="{FF2B5EF4-FFF2-40B4-BE49-F238E27FC236}">
                  <a16:creationId xmlns:a16="http://schemas.microsoft.com/office/drawing/2014/main" id="{2483219A-1346-ABB5-1FF2-AA319AD7986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30819" y="3960144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C00000"/>
                  </a:solidFill>
                </a:rPr>
                <a:t>h+3</a:t>
              </a:r>
            </a:p>
          </p:txBody>
        </p:sp>
        <p:cxnSp>
          <p:nvCxnSpPr>
            <p:cNvPr id="120" name="AutoShape 3">
              <a:extLst>
                <a:ext uri="{FF2B5EF4-FFF2-40B4-BE49-F238E27FC236}">
                  <a16:creationId xmlns:a16="http://schemas.microsoft.com/office/drawing/2014/main" id="{9EEA1E51-C877-7BD3-92F8-A46DB2477396}"/>
                </a:ext>
              </a:extLst>
            </p:cNvPr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rot="5400000">
              <a:off x="6605620" y="3847483"/>
              <a:ext cx="240028" cy="1029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" name="Oval 17">
              <a:extLst>
                <a:ext uri="{FF2B5EF4-FFF2-40B4-BE49-F238E27FC236}">
                  <a16:creationId xmlns:a16="http://schemas.microsoft.com/office/drawing/2014/main" id="{DC379DE1-461F-45C0-9CDC-CB48489505F4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39012" y="5713817"/>
              <a:ext cx="240030" cy="135017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122" name="Line 39">
              <a:extLst>
                <a:ext uri="{FF2B5EF4-FFF2-40B4-BE49-F238E27FC236}">
                  <a16:creationId xmlns:a16="http://schemas.microsoft.com/office/drawing/2014/main" id="{23041BE7-1EA7-C2EE-2866-52B3894A0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9027" y="5689624"/>
              <a:ext cx="0" cy="12001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544B7-4044-C20E-71B5-EDD3240F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rotation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474258" y="2101028"/>
            <a:ext cx="2869333" cy="1820325"/>
            <a:chOff x="533400" y="381000"/>
            <a:chExt cx="4267200" cy="2619375"/>
          </a:xfrm>
        </p:grpSpPr>
        <p:cxnSp>
          <p:nvCxnSpPr>
            <p:cNvPr id="7" name="AutoShape 3"/>
            <p:cNvCxnSpPr>
              <a:cxnSpLocks noChangeShapeType="1"/>
              <a:stCxn id="8" idx="6"/>
              <a:endCxn id="11" idx="1"/>
            </p:cNvCxnSpPr>
            <p:nvPr>
              <p:custDataLst>
                <p:tags r:id="rId45"/>
              </p:custDataLst>
            </p:nvPr>
          </p:nvCxnSpPr>
          <p:spPr bwMode="auto">
            <a:xfrm>
              <a:off x="2351088" y="801688"/>
              <a:ext cx="1086801" cy="34134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773238" y="638175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9" name="AutoShape 5"/>
            <p:cNvCxnSpPr>
              <a:cxnSpLocks noChangeShapeType="1"/>
              <a:stCxn id="8" idx="2"/>
              <a:endCxn id="10" idx="0"/>
            </p:cNvCxnSpPr>
            <p:nvPr>
              <p:custDataLst>
                <p:tags r:id="rId47"/>
              </p:custDataLst>
            </p:nvPr>
          </p:nvCxnSpPr>
          <p:spPr bwMode="auto">
            <a:xfrm rot="10800000" flipV="1">
              <a:off x="1011238" y="801687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AutoShap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54038" y="12477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52800" y="1095375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b</a:t>
              </a:r>
            </a:p>
          </p:txBody>
        </p:sp>
        <p:cxnSp>
          <p:nvCxnSpPr>
            <p:cNvPr id="13" name="AutoShape 10"/>
            <p:cNvCxnSpPr>
              <a:cxnSpLocks noChangeShapeType="1"/>
              <a:stCxn id="11" idx="6"/>
              <a:endCxn id="35" idx="0"/>
            </p:cNvCxnSpPr>
            <p:nvPr>
              <p:custDataLst>
                <p:tags r:id="rId50"/>
              </p:custDataLst>
            </p:nvPr>
          </p:nvCxnSpPr>
          <p:spPr bwMode="auto">
            <a:xfrm>
              <a:off x="3933825" y="1258094"/>
              <a:ext cx="409575" cy="446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476500" y="1501775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c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14" idx="3"/>
              <a:endCxn id="24" idx="0"/>
            </p:cNvCxnSpPr>
            <p:nvPr>
              <p:custDataLst>
                <p:tags r:id="rId52"/>
              </p:custDataLst>
            </p:nvPr>
          </p:nvCxnSpPr>
          <p:spPr bwMode="auto">
            <a:xfrm rot="5400000">
              <a:off x="2213996" y="1738613"/>
              <a:ext cx="3050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14" idx="5"/>
              <a:endCxn id="22" idx="0"/>
            </p:cNvCxnSpPr>
            <p:nvPr>
              <p:custDataLst>
                <p:tags r:id="rId53"/>
              </p:custDataLst>
            </p:nvPr>
          </p:nvCxnSpPr>
          <p:spPr bwMode="auto">
            <a:xfrm rot="16200000" flipH="1">
              <a:off x="2990357" y="1761631"/>
              <a:ext cx="228867" cy="267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276600" y="1765299"/>
              <a:ext cx="621520" cy="47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343400" y="1323975"/>
              <a:ext cx="406400" cy="47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752601" y="1692274"/>
              <a:ext cx="396641" cy="47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20" name="AutoShape 40"/>
            <p:cNvCxnSpPr>
              <a:cxnSpLocks noChangeShapeType="1"/>
              <a:stCxn id="11" idx="2"/>
              <a:endCxn id="14" idx="7"/>
            </p:cNvCxnSpPr>
            <p:nvPr>
              <p:custDataLst>
                <p:tags r:id="rId57"/>
              </p:custDataLst>
            </p:nvPr>
          </p:nvCxnSpPr>
          <p:spPr bwMode="auto">
            <a:xfrm rot="10800000" flipV="1">
              <a:off x="2971082" y="1258093"/>
              <a:ext cx="381719" cy="2915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533400" y="1019175"/>
              <a:ext cx="396641" cy="47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" name="AutoShape 5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819400" y="2009775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V</a:t>
              </a:r>
            </a:p>
          </p:txBody>
        </p:sp>
        <p:sp>
          <p:nvSpPr>
            <p:cNvPr id="24" name="AutoShape 5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676400" y="2085975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U</a:t>
              </a:r>
            </a:p>
          </p:txBody>
        </p:sp>
        <p:sp>
          <p:nvSpPr>
            <p:cNvPr id="25" name="Oval 5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306281" y="2813339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26" name="Line 55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2414196" y="26670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  <p:sp>
          <p:nvSpPr>
            <p:cNvPr id="27" name="Text Box 62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281238" y="1143001"/>
              <a:ext cx="685771" cy="47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754438" y="738188"/>
              <a:ext cx="685771" cy="47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246188" y="381000"/>
              <a:ext cx="763340" cy="48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C00000"/>
                  </a:solidFill>
                </a:rPr>
                <a:t>h+3</a:t>
              </a:r>
            </a:p>
          </p:txBody>
        </p:sp>
        <p:sp>
          <p:nvSpPr>
            <p:cNvPr id="35" name="AutoShape 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886200" y="17049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Z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238178" y="3747444"/>
            <a:ext cx="2789595" cy="1779443"/>
            <a:chOff x="304800" y="3885334"/>
            <a:chExt cx="4284336" cy="2591666"/>
          </a:xfrm>
        </p:grpSpPr>
        <p:cxnSp>
          <p:nvCxnSpPr>
            <p:cNvPr id="38" name="AutoShape 3"/>
            <p:cNvCxnSpPr>
              <a:cxnSpLocks noChangeShapeType="1"/>
              <a:stCxn id="39" idx="6"/>
              <a:endCxn id="42" idx="0"/>
            </p:cNvCxnSpPr>
            <p:nvPr>
              <p:custDataLst>
                <p:tags r:id="rId23"/>
              </p:custDataLst>
            </p:nvPr>
          </p:nvCxnSpPr>
          <p:spPr bwMode="auto">
            <a:xfrm>
              <a:off x="2122488" y="4306022"/>
              <a:ext cx="606425" cy="2936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" name="Oval 4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44638" y="4142509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40" name="AutoShape 5"/>
            <p:cNvCxnSpPr>
              <a:cxnSpLocks noChangeShapeType="1"/>
              <a:stCxn id="39" idx="2"/>
              <a:endCxn id="41" idx="0"/>
            </p:cNvCxnSpPr>
            <p:nvPr>
              <p:custDataLst>
                <p:tags r:id="rId25"/>
              </p:custDataLst>
            </p:nvPr>
          </p:nvCxnSpPr>
          <p:spPr bwMode="auto">
            <a:xfrm rot="10800000" flipV="1">
              <a:off x="782638" y="4306021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" name="AutoShap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25438" y="4752109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sp>
          <p:nvSpPr>
            <p:cNvPr id="42" name="Oval 7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438400" y="4599709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c</a:t>
              </a:r>
            </a:p>
          </p:txBody>
        </p:sp>
        <p:cxnSp>
          <p:nvCxnSpPr>
            <p:cNvPr id="43" name="AutoShape 10"/>
            <p:cNvCxnSpPr>
              <a:cxnSpLocks noChangeShapeType="1"/>
              <a:stCxn id="42" idx="6"/>
              <a:endCxn id="61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3019425" y="4762428"/>
              <a:ext cx="394494" cy="2667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12"/>
            <p:cNvCxnSpPr>
              <a:cxnSpLocks noChangeShapeType="1"/>
              <a:stCxn id="42" idx="3"/>
              <a:endCxn id="53" idx="0"/>
            </p:cNvCxnSpPr>
            <p:nvPr>
              <p:custDataLst>
                <p:tags r:id="rId29"/>
              </p:custDataLst>
            </p:nvPr>
          </p:nvCxnSpPr>
          <p:spPr bwMode="auto">
            <a:xfrm rot="5400000">
              <a:off x="2181685" y="4791304"/>
              <a:ext cx="255621" cy="4279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13"/>
            <p:cNvCxnSpPr>
              <a:cxnSpLocks noChangeShapeType="1"/>
              <a:stCxn id="61" idx="3"/>
              <a:endCxn id="52" idx="0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2968491" y="5273543"/>
              <a:ext cx="205776" cy="2753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Text Box 1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38400" y="5181601"/>
              <a:ext cx="622442" cy="475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48" name="Text Box 1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57599" y="4828309"/>
              <a:ext cx="931537" cy="475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49" name="Text Box 1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655762" y="4876800"/>
              <a:ext cx="397230" cy="475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1" name="Text Box 4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" y="4523510"/>
              <a:ext cx="397230" cy="475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2" name="AutoShape 5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514600" y="5514109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V</a:t>
              </a:r>
            </a:p>
          </p:txBody>
        </p:sp>
        <p:sp>
          <p:nvSpPr>
            <p:cNvPr id="53" name="AutoShape 5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600200" y="5133109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U</a:t>
              </a:r>
            </a:p>
          </p:txBody>
        </p:sp>
        <p:sp>
          <p:nvSpPr>
            <p:cNvPr id="54" name="Oval 5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696681" y="5881255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55" name="Line 5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1800840" y="57150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  <p:sp>
          <p:nvSpPr>
            <p:cNvPr id="57" name="Text Box 63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895600" y="4327525"/>
              <a:ext cx="686788" cy="475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58" name="Text Box 64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17590" y="3885334"/>
              <a:ext cx="788312" cy="487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C00000"/>
                  </a:solidFill>
                </a:rPr>
                <a:t>h+3</a:t>
              </a:r>
            </a:p>
          </p:txBody>
        </p:sp>
        <p:sp>
          <p:nvSpPr>
            <p:cNvPr id="59" name="AutoShape 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52800" y="5715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Z</a:t>
              </a:r>
            </a:p>
          </p:txBody>
        </p:sp>
        <p:sp>
          <p:nvSpPr>
            <p:cNvPr id="61" name="Oval 11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24200" y="50292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b</a:t>
              </a:r>
            </a:p>
          </p:txBody>
        </p:sp>
        <p:cxnSp>
          <p:nvCxnSpPr>
            <p:cNvPr id="63" name="AutoShape 10"/>
            <p:cNvCxnSpPr>
              <a:cxnSpLocks noChangeShapeType="1"/>
              <a:stCxn id="61" idx="5"/>
              <a:endCxn id="59" idx="0"/>
            </p:cNvCxnSpPr>
            <p:nvPr>
              <p:custDataLst>
                <p:tags r:id="rId43"/>
              </p:custDataLst>
            </p:nvPr>
          </p:nvCxnSpPr>
          <p:spPr bwMode="auto">
            <a:xfrm rot="16200000" flipH="1">
              <a:off x="3511057" y="5416056"/>
              <a:ext cx="406667" cy="1912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" name="Text Box 1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937000" y="5486400"/>
              <a:ext cx="406401" cy="475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32671" y="4865155"/>
            <a:ext cx="2936339" cy="1800225"/>
            <a:chOff x="4876800" y="3505200"/>
            <a:chExt cx="4267202" cy="2286000"/>
          </a:xfrm>
        </p:grpSpPr>
        <p:sp>
          <p:nvSpPr>
            <p:cNvPr id="72" name="Oval 4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13550" y="3733800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/>
                <a:t>c</a:t>
              </a:r>
            </a:p>
          </p:txBody>
        </p:sp>
        <p:cxnSp>
          <p:nvCxnSpPr>
            <p:cNvPr id="73" name="AutoShape 5"/>
            <p:cNvCxnSpPr>
              <a:cxnSpLocks noChangeShapeType="1"/>
              <a:stCxn id="72" idx="3"/>
              <a:endCxn id="94" idx="0"/>
            </p:cNvCxnSpPr>
            <p:nvPr>
              <p:custDataLst>
                <p:tags r:id="rId2"/>
              </p:custDataLst>
            </p:nvPr>
          </p:nvCxnSpPr>
          <p:spPr bwMode="auto">
            <a:xfrm rot="5400000">
              <a:off x="6273117" y="3773904"/>
              <a:ext cx="386029" cy="864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4" name="AutoShap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76800" y="4953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cxnSp>
          <p:nvCxnSpPr>
            <p:cNvPr id="76" name="AutoShape 10"/>
            <p:cNvCxnSpPr>
              <a:cxnSpLocks noChangeShapeType="1"/>
              <a:stCxn id="72" idx="5"/>
              <a:endCxn id="90" idx="0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7496195" y="3823513"/>
              <a:ext cx="330467" cy="709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7" name="AutoShape 12"/>
            <p:cNvCxnSpPr>
              <a:cxnSpLocks noChangeShapeType="1"/>
              <a:stCxn id="94" idx="5"/>
              <a:endCxn id="84" idx="0"/>
            </p:cNvCxnSpPr>
            <p:nvPr>
              <p:custDataLst>
                <p:tags r:id="rId5"/>
              </p:custDataLst>
            </p:nvPr>
          </p:nvCxnSpPr>
          <p:spPr bwMode="auto">
            <a:xfrm rot="16200000" flipH="1">
              <a:off x="6315376" y="4600875"/>
              <a:ext cx="200059" cy="351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8" name="AutoShape 13"/>
            <p:cNvCxnSpPr>
              <a:cxnSpLocks noChangeShapeType="1"/>
              <a:stCxn id="90" idx="3"/>
              <a:endCxn id="83" idx="0"/>
            </p:cNvCxnSpPr>
            <p:nvPr>
              <p:custDataLst>
                <p:tags r:id="rId6"/>
              </p:custDataLst>
            </p:nvPr>
          </p:nvCxnSpPr>
          <p:spPr bwMode="auto">
            <a:xfrm rot="5400000">
              <a:off x="7536883" y="4743751"/>
              <a:ext cx="395555" cy="153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9" name="Text Box 1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86601" y="4877666"/>
              <a:ext cx="590720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80" name="Text Box 1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305801" y="4191001"/>
              <a:ext cx="838201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81" name="Text Box 1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608762" y="4572000"/>
              <a:ext cx="401638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42154" y="4114800"/>
              <a:ext cx="651787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83" name="AutoShape 5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239000" y="5018088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V</a:t>
              </a:r>
            </a:p>
          </p:txBody>
        </p:sp>
        <p:sp>
          <p:nvSpPr>
            <p:cNvPr id="84" name="AutoShape 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96000" y="48768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U</a:t>
              </a:r>
            </a:p>
          </p:txBody>
        </p:sp>
        <p:sp>
          <p:nvSpPr>
            <p:cNvPr id="85" name="Oval 5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24600" y="5604164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86" name="Line 5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6428759" y="5437909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  <p:sp>
          <p:nvSpPr>
            <p:cNvPr id="87" name="Text Box 6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91400" y="3505200"/>
              <a:ext cx="651787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89" name="AutoShape 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153400" y="50292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Z</a:t>
              </a:r>
            </a:p>
          </p:txBody>
        </p:sp>
        <p:sp>
          <p:nvSpPr>
            <p:cNvPr id="90" name="Oval 1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26362" y="43434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b</a:t>
              </a:r>
            </a:p>
          </p:txBody>
        </p:sp>
        <p:cxnSp>
          <p:nvCxnSpPr>
            <p:cNvPr id="91" name="AutoShape 10"/>
            <p:cNvCxnSpPr>
              <a:cxnSpLocks noChangeShapeType="1"/>
              <a:stCxn id="90" idx="5"/>
              <a:endCxn id="89" idx="0"/>
            </p:cNvCxnSpPr>
            <p:nvPr>
              <p:custDataLst>
                <p:tags r:id="rId18"/>
              </p:custDataLst>
            </p:nvPr>
          </p:nvCxnSpPr>
          <p:spPr bwMode="auto">
            <a:xfrm rot="16200000" flipH="1">
              <a:off x="8212438" y="4631037"/>
              <a:ext cx="4066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2" name="Text Box 1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661400" y="4800601"/>
              <a:ext cx="406400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94" name="Oval 7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43575" y="4398962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a</a:t>
              </a:r>
            </a:p>
          </p:txBody>
        </p:sp>
        <p:cxnSp>
          <p:nvCxnSpPr>
            <p:cNvPr id="99" name="AutoShape 3"/>
            <p:cNvCxnSpPr>
              <a:cxnSpLocks noChangeShapeType="1"/>
              <a:stCxn id="94" idx="3"/>
              <a:endCxn id="74" idx="0"/>
            </p:cNvCxnSpPr>
            <p:nvPr>
              <p:custDataLst>
                <p:tags r:id="rId21"/>
              </p:custDataLst>
            </p:nvPr>
          </p:nvCxnSpPr>
          <p:spPr bwMode="auto">
            <a:xfrm rot="5400000">
              <a:off x="5443203" y="4567538"/>
              <a:ext cx="276259" cy="4946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6" name="Text Box 1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953001" y="4724400"/>
              <a:ext cx="401638" cy="42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B9D49DC1-00CE-F80B-03EA-1F18EE012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295400"/>
            <a:ext cx="8702675" cy="5835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two rotations are needed to handle this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20E1-D6DA-3F79-AED1-E0784827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6047FE-1397-804F-A3AC-86854EC212F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Balancing trees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610600" cy="15240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recall: on average, N random insertions into a BST yields O(log N) height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however, degenerative cases exist (e.g., if data is close to ordered)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we can ensure logarithmic depth by maintaining balance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2895600"/>
          <a:ext cx="6321425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441921" imgH="2513539" progId="Visio.Drawing.6">
                  <p:embed/>
                </p:oleObj>
              </mc:Choice>
              <mc:Fallback>
                <p:oleObj name="Visio" r:id="rId2" imgW="6441921" imgH="2513539" progId="Visio.Drawing.6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95600"/>
                        <a:ext cx="6321425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685800" y="56388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maintaining full balance can be costly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however, full balance is not needed to ensure O(log N) operations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just need to guarantee O(log N)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 and right-left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D55D7D3-ECA6-40FC-B2CF-15908407D8BB}"/>
              </a:ext>
            </a:extLst>
          </p:cNvPr>
          <p:cNvGrpSpPr/>
          <p:nvPr/>
        </p:nvGrpSpPr>
        <p:grpSpPr>
          <a:xfrm>
            <a:off x="846124" y="1565704"/>
            <a:ext cx="3534176" cy="2062758"/>
            <a:chOff x="1334934" y="1603428"/>
            <a:chExt cx="3534176" cy="2062758"/>
          </a:xfrm>
        </p:grpSpPr>
        <p:cxnSp>
          <p:nvCxnSpPr>
            <p:cNvPr id="7" name="AutoShape 3"/>
            <p:cNvCxnSpPr>
              <a:cxnSpLocks noChangeShapeType="1"/>
              <a:stCxn id="8" idx="6"/>
              <a:endCxn id="11" idx="1"/>
            </p:cNvCxnSpPr>
            <p:nvPr>
              <p:custDataLst>
                <p:tags r:id="rId69"/>
              </p:custDataLst>
            </p:nvPr>
          </p:nvCxnSpPr>
          <p:spPr bwMode="auto">
            <a:xfrm>
              <a:off x="2751594" y="1934720"/>
              <a:ext cx="855856" cy="26881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296537" y="1805953"/>
              <a:ext cx="455057" cy="25753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9" name="AutoShape 5"/>
            <p:cNvCxnSpPr>
              <a:cxnSpLocks noChangeShapeType="1"/>
              <a:stCxn id="8" idx="2"/>
              <a:endCxn id="10" idx="0"/>
            </p:cNvCxnSpPr>
            <p:nvPr>
              <p:custDataLst>
                <p:tags r:id="rId71"/>
              </p:custDataLst>
            </p:nvPr>
          </p:nvCxnSpPr>
          <p:spPr bwMode="auto">
            <a:xfrm flipH="1">
              <a:off x="1696462" y="1934719"/>
              <a:ext cx="600075" cy="3512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AutoShape 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1336417" y="2286013"/>
              <a:ext cx="720090" cy="68475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X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540443" y="2165998"/>
              <a:ext cx="457557" cy="2562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b</a:t>
              </a:r>
            </a:p>
          </p:txBody>
        </p:sp>
        <p:cxnSp>
          <p:nvCxnSpPr>
            <p:cNvPr id="12" name="AutoShape 10"/>
            <p:cNvCxnSpPr>
              <a:cxnSpLocks noChangeShapeType="1"/>
              <a:stCxn id="11" idx="6"/>
              <a:endCxn id="28" idx="0"/>
            </p:cNvCxnSpPr>
            <p:nvPr>
              <p:custDataLst>
                <p:tags r:id="rId74"/>
              </p:custDataLst>
            </p:nvPr>
          </p:nvCxnSpPr>
          <p:spPr bwMode="auto">
            <a:xfrm>
              <a:off x="3998000" y="2294139"/>
              <a:ext cx="322540" cy="3519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Oval 11"/>
            <p:cNvSpPr>
              <a:spLocks noChangeAspect="1"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850356" y="2486038"/>
              <a:ext cx="456307" cy="2575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c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3" idx="3"/>
              <a:endCxn id="22" idx="0"/>
            </p:cNvCxnSpPr>
            <p:nvPr>
              <p:custDataLst>
                <p:tags r:id="rId76"/>
              </p:custDataLst>
            </p:nvPr>
          </p:nvCxnSpPr>
          <p:spPr bwMode="auto">
            <a:xfrm rot="5400000">
              <a:off x="2643634" y="2672548"/>
              <a:ext cx="240240" cy="3068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3"/>
            <p:cNvCxnSpPr>
              <a:cxnSpLocks noChangeShapeType="1"/>
              <a:stCxn id="13" idx="5"/>
              <a:endCxn id="21" idx="0"/>
            </p:cNvCxnSpPr>
            <p:nvPr>
              <p:custDataLst>
                <p:tags r:id="rId77"/>
              </p:custDataLst>
            </p:nvPr>
          </p:nvCxnSpPr>
          <p:spPr bwMode="auto">
            <a:xfrm>
              <a:off x="3239838" y="2705855"/>
              <a:ext cx="210594" cy="1802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Text Box 16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480435" y="2693564"/>
              <a:ext cx="46519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320539" y="2346021"/>
              <a:ext cx="548571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280285" y="2636057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19" name="AutoShape 40"/>
            <p:cNvCxnSpPr>
              <a:cxnSpLocks noChangeShapeType="1"/>
              <a:stCxn id="11" idx="2"/>
              <a:endCxn id="13" idx="7"/>
            </p:cNvCxnSpPr>
            <p:nvPr>
              <p:custDataLst>
                <p:tags r:id="rId81"/>
              </p:custDataLst>
            </p:nvPr>
          </p:nvCxnSpPr>
          <p:spPr bwMode="auto">
            <a:xfrm rot="10800000" flipV="1">
              <a:off x="3239840" y="2294139"/>
              <a:ext cx="300604" cy="2296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Text Box 42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334934" y="2108147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1" name="AutoShape 51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120390" y="2886087"/>
              <a:ext cx="660083" cy="51756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V</a:t>
              </a:r>
            </a:p>
          </p:txBody>
        </p:sp>
        <p:sp>
          <p:nvSpPr>
            <p:cNvPr id="22" name="AutoShape 53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220278" y="2946096"/>
              <a:ext cx="780098" cy="45823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U</a:t>
              </a:r>
            </a:p>
          </p:txBody>
        </p:sp>
        <p:sp>
          <p:nvSpPr>
            <p:cNvPr id="23" name="Oval 54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716309" y="3518895"/>
              <a:ext cx="164051" cy="1472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24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2801292" y="3426156"/>
              <a:ext cx="0" cy="130926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  <p:sp>
          <p:nvSpPr>
            <p:cNvPr id="25" name="Text Box 62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696587" y="2203503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856732" y="1884714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27" name="Text Box 64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881486" y="1603428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C00000"/>
                  </a:solidFill>
                </a:rPr>
                <a:t>h+3</a:t>
              </a:r>
            </a:p>
          </p:txBody>
        </p:sp>
        <p:sp>
          <p:nvSpPr>
            <p:cNvPr id="28" name="AutoShape 6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3960495" y="2646058"/>
              <a:ext cx="720090" cy="757595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Z</a:t>
              </a:r>
            </a:p>
          </p:txBody>
        </p:sp>
      </p:grpSp>
      <p:sp>
        <p:nvSpPr>
          <p:cNvPr id="48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505890" y="2180199"/>
            <a:ext cx="671334" cy="24003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9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C8F6DA-1B4E-846C-0274-9B666A7E72B8}"/>
              </a:ext>
            </a:extLst>
          </p:cNvPr>
          <p:cNvGrpSpPr/>
          <p:nvPr/>
        </p:nvGrpSpPr>
        <p:grpSpPr>
          <a:xfrm>
            <a:off x="5334000" y="1685938"/>
            <a:ext cx="3300412" cy="1895462"/>
            <a:chOff x="4980623" y="1685938"/>
            <a:chExt cx="3300412" cy="1895462"/>
          </a:xfrm>
        </p:grpSpPr>
        <p:sp>
          <p:nvSpPr>
            <p:cNvPr id="29" name="Oval 4"/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505813" y="1865961"/>
              <a:ext cx="455057" cy="2575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/>
                <a:t>c</a:t>
              </a:r>
            </a:p>
          </p:txBody>
        </p:sp>
        <p:cxnSp>
          <p:nvCxnSpPr>
            <p:cNvPr id="30" name="AutoShape 5"/>
            <p:cNvCxnSpPr>
              <a:cxnSpLocks noChangeShapeType="1"/>
              <a:stCxn id="29" idx="3"/>
              <a:endCxn id="49" idx="0"/>
            </p:cNvCxnSpPr>
            <p:nvPr>
              <p:custDataLst>
                <p:tags r:id="rId48"/>
              </p:custDataLst>
            </p:nvPr>
          </p:nvCxnSpPr>
          <p:spPr bwMode="auto">
            <a:xfrm rot="5400000">
              <a:off x="6080222" y="1897543"/>
              <a:ext cx="303998" cy="680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1" name="AutoShape 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980623" y="2826081"/>
              <a:ext cx="720090" cy="729013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cxnSp>
          <p:nvCxnSpPr>
            <p:cNvPr id="32" name="AutoShape 10"/>
            <p:cNvCxnSpPr>
              <a:cxnSpLocks noChangeShapeType="1"/>
              <a:stCxn id="29" idx="5"/>
              <a:endCxn id="45" idx="0"/>
            </p:cNvCxnSpPr>
            <p:nvPr>
              <p:custDataLst>
                <p:tags r:id="rId50"/>
              </p:custDataLst>
            </p:nvPr>
          </p:nvCxnSpPr>
          <p:spPr bwMode="auto">
            <a:xfrm rot="16200000" flipH="1">
              <a:off x="7043396" y="1936610"/>
              <a:ext cx="260243" cy="5585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12"/>
            <p:cNvCxnSpPr>
              <a:cxnSpLocks noChangeShapeType="1"/>
              <a:stCxn id="49" idx="5"/>
              <a:endCxn id="40" idx="0"/>
            </p:cNvCxnSpPr>
            <p:nvPr>
              <p:custDataLst>
                <p:tags r:id="rId51"/>
              </p:custDataLst>
            </p:nvPr>
          </p:nvCxnSpPr>
          <p:spPr bwMode="auto">
            <a:xfrm>
              <a:off x="6053757" y="2608526"/>
              <a:ext cx="277035" cy="1575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13"/>
            <p:cNvCxnSpPr>
              <a:cxnSpLocks noChangeShapeType="1"/>
              <a:stCxn id="45" idx="3"/>
              <a:endCxn id="39" idx="0"/>
            </p:cNvCxnSpPr>
            <p:nvPr>
              <p:custDataLst>
                <p:tags r:id="rId52"/>
              </p:custDataLst>
            </p:nvPr>
          </p:nvCxnSpPr>
          <p:spPr bwMode="auto">
            <a:xfrm flipH="1">
              <a:off x="7170897" y="2565838"/>
              <a:ext cx="120581" cy="311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" name="Text Box 16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720840" y="2766755"/>
              <a:ext cx="46519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36" name="Text Box 17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680960" y="2226006"/>
              <a:ext cx="480060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344543" y="2526043"/>
              <a:ext cx="316290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347088" y="2165998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39" name="AutoShape 5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40855" y="2877337"/>
              <a:ext cx="660083" cy="455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V</a:t>
              </a:r>
            </a:p>
          </p:txBody>
        </p:sp>
        <p:sp>
          <p:nvSpPr>
            <p:cNvPr id="40" name="AutoShape 5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5940743" y="2766073"/>
              <a:ext cx="780098" cy="5664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U</a:t>
              </a:r>
            </a:p>
          </p:txBody>
        </p:sp>
        <p:sp>
          <p:nvSpPr>
            <p:cNvPr id="41" name="Oval 5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120765" y="3434109"/>
              <a:ext cx="164051" cy="1472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42" name="Line 55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6202790" y="3374274"/>
              <a:ext cx="0" cy="130926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  <p:sp>
          <p:nvSpPr>
            <p:cNvPr id="43" name="Text Box 63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960870" y="1685938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44" name="AutoShape 6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560945" y="2886089"/>
              <a:ext cx="720090" cy="66900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Z</a:t>
              </a:r>
            </a:p>
          </p:txBody>
        </p:sp>
        <p:sp>
          <p:nvSpPr>
            <p:cNvPr id="45" name="Oval 11"/>
            <p:cNvSpPr>
              <a:spLocks noChangeAspect="1"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224653" y="2346021"/>
              <a:ext cx="456307" cy="2575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b</a:t>
              </a:r>
            </a:p>
          </p:txBody>
        </p:sp>
        <p:cxnSp>
          <p:nvCxnSpPr>
            <p:cNvPr id="46" name="AutoShape 10"/>
            <p:cNvCxnSpPr>
              <a:cxnSpLocks noChangeShapeType="1"/>
              <a:stCxn id="45" idx="5"/>
              <a:endCxn id="44" idx="0"/>
            </p:cNvCxnSpPr>
            <p:nvPr>
              <p:custDataLst>
                <p:tags r:id="rId64"/>
              </p:custDataLst>
            </p:nvPr>
          </p:nvCxnSpPr>
          <p:spPr bwMode="auto">
            <a:xfrm>
              <a:off x="7614135" y="2565838"/>
              <a:ext cx="306855" cy="320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Text Box 17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960995" y="2706066"/>
              <a:ext cx="320040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9" name="Oval 7"/>
            <p:cNvSpPr>
              <a:spLocks noChangeAspect="1"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663208" y="2389776"/>
              <a:ext cx="457557" cy="2562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a</a:t>
              </a:r>
            </a:p>
          </p:txBody>
        </p:sp>
        <p:cxnSp>
          <p:nvCxnSpPr>
            <p:cNvPr id="50" name="AutoShape 3"/>
            <p:cNvCxnSpPr>
              <a:cxnSpLocks noChangeShapeType="1"/>
              <a:stCxn id="49" idx="3"/>
              <a:endCxn id="31" idx="0"/>
            </p:cNvCxnSpPr>
            <p:nvPr>
              <p:custDataLst>
                <p:tags r:id="rId67"/>
              </p:custDataLst>
            </p:nvPr>
          </p:nvCxnSpPr>
          <p:spPr bwMode="auto">
            <a:xfrm flipH="1">
              <a:off x="5340668" y="2608526"/>
              <a:ext cx="389548" cy="21755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1" name="Text Box 19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040630" y="2646058"/>
              <a:ext cx="316290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52DD8D-B0B8-D1C3-D22A-C160AD87BFFA}"/>
              </a:ext>
            </a:extLst>
          </p:cNvPr>
          <p:cNvGrpSpPr/>
          <p:nvPr/>
        </p:nvGrpSpPr>
        <p:grpSpPr>
          <a:xfrm>
            <a:off x="835385" y="4389898"/>
            <a:ext cx="3080385" cy="2160269"/>
            <a:chOff x="1199028" y="4033910"/>
            <a:chExt cx="3080385" cy="2160269"/>
          </a:xfrm>
        </p:grpSpPr>
        <p:sp>
          <p:nvSpPr>
            <p:cNvPr id="52" name="Oval 4">
              <a:extLst>
                <a:ext uri="{FF2B5EF4-FFF2-40B4-BE49-F238E27FC236}">
                  <a16:creationId xmlns:a16="http://schemas.microsoft.com/office/drawing/2014/main" id="{D5EE5CDE-07DF-F24B-163D-FF1FEB56A76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04241" y="4236436"/>
              <a:ext cx="455057" cy="25753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54" name="AutoShape 5">
              <a:extLst>
                <a:ext uri="{FF2B5EF4-FFF2-40B4-BE49-F238E27FC236}">
                  <a16:creationId xmlns:a16="http://schemas.microsoft.com/office/drawing/2014/main" id="{290CA166-6147-D16E-D20F-78E72CFBD98B}"/>
                </a:ext>
              </a:extLst>
            </p:cNvPr>
            <p:cNvCxnSpPr>
              <a:cxnSpLocks noChangeShapeType="1"/>
              <a:stCxn id="52" idx="3"/>
              <a:endCxn id="72" idx="0"/>
            </p:cNvCxnSpPr>
            <p:nvPr>
              <p:custDataLst>
                <p:tags r:id="rId26"/>
              </p:custDataLst>
            </p:nvPr>
          </p:nvCxnSpPr>
          <p:spPr bwMode="auto">
            <a:xfrm rot="5400000">
              <a:off x="2380512" y="4103623"/>
              <a:ext cx="237740" cy="9430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5" name="AutoShape 10">
              <a:extLst>
                <a:ext uri="{FF2B5EF4-FFF2-40B4-BE49-F238E27FC236}">
                  <a16:creationId xmlns:a16="http://schemas.microsoft.com/office/drawing/2014/main" id="{6E4DA222-055F-0E02-C3BC-EF9C7D41F242}"/>
                </a:ext>
              </a:extLst>
            </p:cNvPr>
            <p:cNvCxnSpPr>
              <a:cxnSpLocks noChangeShapeType="1"/>
              <a:stCxn id="52" idx="5"/>
              <a:endCxn id="70" idx="0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3417133" y="4331775"/>
              <a:ext cx="357755" cy="6067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6" name="AutoShape 12">
              <a:extLst>
                <a:ext uri="{FF2B5EF4-FFF2-40B4-BE49-F238E27FC236}">
                  <a16:creationId xmlns:a16="http://schemas.microsoft.com/office/drawing/2014/main" id="{EE3F8A03-AE49-0840-CD19-5D6605432063}"/>
                </a:ext>
              </a:extLst>
            </p:cNvPr>
            <p:cNvCxnSpPr>
              <a:cxnSpLocks noChangeShapeType="1"/>
              <a:stCxn id="73" idx="3"/>
              <a:endCxn id="64" idx="0"/>
            </p:cNvCxnSpPr>
            <p:nvPr>
              <p:custDataLst>
                <p:tags r:id="rId28"/>
              </p:custDataLst>
            </p:nvPr>
          </p:nvCxnSpPr>
          <p:spPr bwMode="auto">
            <a:xfrm rot="5400000">
              <a:off x="2419360" y="5283678"/>
              <a:ext cx="200235" cy="1805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13">
              <a:extLst>
                <a:ext uri="{FF2B5EF4-FFF2-40B4-BE49-F238E27FC236}">
                  <a16:creationId xmlns:a16="http://schemas.microsoft.com/office/drawing/2014/main" id="{7A2E339E-EC1D-EDF7-D6B9-AF62EE424DF0}"/>
                </a:ext>
              </a:extLst>
            </p:cNvPr>
            <p:cNvCxnSpPr>
              <a:cxnSpLocks noChangeShapeType="1"/>
              <a:stCxn id="73" idx="5"/>
              <a:endCxn id="63" idx="0"/>
            </p:cNvCxnSpPr>
            <p:nvPr>
              <p:custDataLst>
                <p:tags r:id="rId29"/>
              </p:custDataLst>
            </p:nvPr>
          </p:nvCxnSpPr>
          <p:spPr bwMode="auto">
            <a:xfrm rot="16200000" flipH="1">
              <a:off x="2910624" y="5295660"/>
              <a:ext cx="320461" cy="2768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8" name="Text Box 16">
              <a:extLst>
                <a:ext uri="{FF2B5EF4-FFF2-40B4-BE49-F238E27FC236}">
                  <a16:creationId xmlns:a16="http://schemas.microsoft.com/office/drawing/2014/main" id="{7B5654DF-F4F3-49FB-77E3-153C6818F260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39283" y="5474090"/>
              <a:ext cx="46519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59" name="Text Box 17">
              <a:extLst>
                <a:ext uri="{FF2B5EF4-FFF2-40B4-BE49-F238E27FC236}">
                  <a16:creationId xmlns:a16="http://schemas.microsoft.com/office/drawing/2014/main" id="{CC3ADA97-90EB-4BFC-B899-F6BAF091AD08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959373" y="4633985"/>
              <a:ext cx="320040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CBAA6F83-FDD6-BCB4-83BD-6F2AA5CA5657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979126" y="5354075"/>
              <a:ext cx="256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61" name="AutoShape 40">
              <a:extLst>
                <a:ext uri="{FF2B5EF4-FFF2-40B4-BE49-F238E27FC236}">
                  <a16:creationId xmlns:a16="http://schemas.microsoft.com/office/drawing/2014/main" id="{6447C62B-8C98-065A-CBDB-FDA9011C3434}"/>
                </a:ext>
              </a:extLst>
            </p:cNvPr>
            <p:cNvCxnSpPr>
              <a:cxnSpLocks noChangeShapeType="1"/>
              <a:stCxn id="72" idx="5"/>
              <a:endCxn id="73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2310208" y="4792189"/>
              <a:ext cx="179009" cy="4201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Text Box 42">
              <a:extLst>
                <a:ext uri="{FF2B5EF4-FFF2-40B4-BE49-F238E27FC236}">
                  <a16:creationId xmlns:a16="http://schemas.microsoft.com/office/drawing/2014/main" id="{050C978F-8331-1D88-002E-6C5DC3FD5F5D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619080" y="5234060"/>
              <a:ext cx="296876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63" name="AutoShape 51">
              <a:extLst>
                <a:ext uri="{FF2B5EF4-FFF2-40B4-BE49-F238E27FC236}">
                  <a16:creationId xmlns:a16="http://schemas.microsoft.com/office/drawing/2014/main" id="{C8A2FA0F-A787-5E19-2BF9-555B8B4AE076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879238" y="5594315"/>
              <a:ext cx="660083" cy="3687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V</a:t>
              </a:r>
            </a:p>
          </p:txBody>
        </p:sp>
        <p:sp>
          <p:nvSpPr>
            <p:cNvPr id="64" name="AutoShape 53">
              <a:extLst>
                <a:ext uri="{FF2B5EF4-FFF2-40B4-BE49-F238E27FC236}">
                  <a16:creationId xmlns:a16="http://schemas.microsoft.com/office/drawing/2014/main" id="{3D296531-C72E-8578-D30E-87B9E1ADF32D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39133" y="5474089"/>
              <a:ext cx="780098" cy="48006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U</a:t>
              </a:r>
            </a:p>
          </p:txBody>
        </p:sp>
        <p:sp>
          <p:nvSpPr>
            <p:cNvPr id="65" name="Oval 54">
              <a:extLst>
                <a:ext uri="{FF2B5EF4-FFF2-40B4-BE49-F238E27FC236}">
                  <a16:creationId xmlns:a16="http://schemas.microsoft.com/office/drawing/2014/main" id="{F493E262-C39A-34BE-C51D-AFFFBF4ABFED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535165" y="6046888"/>
              <a:ext cx="164051" cy="1472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66" name="Line 55">
              <a:extLst>
                <a:ext uri="{FF2B5EF4-FFF2-40B4-BE49-F238E27FC236}">
                  <a16:creationId xmlns:a16="http://schemas.microsoft.com/office/drawing/2014/main" id="{7D435333-829A-382C-D3AE-2F0C2F66F0E9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620147" y="5954150"/>
              <a:ext cx="0" cy="130926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  <p:sp>
          <p:nvSpPr>
            <p:cNvPr id="67" name="Text Box 62">
              <a:extLst>
                <a:ext uri="{FF2B5EF4-FFF2-40B4-BE49-F238E27FC236}">
                  <a16:creationId xmlns:a16="http://schemas.microsoft.com/office/drawing/2014/main" id="{E80960A7-1AB4-07E8-8743-AA2074835676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819231" y="4814007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68" name="Text Box 63">
              <a:extLst>
                <a:ext uri="{FF2B5EF4-FFF2-40B4-BE49-F238E27FC236}">
                  <a16:creationId xmlns:a16="http://schemas.microsoft.com/office/drawing/2014/main" id="{746828B7-DAAB-FCC0-D2DE-A7BC1C9BC127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99066" y="4453962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69" name="Text Box 64">
              <a:extLst>
                <a:ext uri="{FF2B5EF4-FFF2-40B4-BE49-F238E27FC236}">
                  <a16:creationId xmlns:a16="http://schemas.microsoft.com/office/drawing/2014/main" id="{10DDAE6B-1A4F-73D8-8E28-E4823BBEABE1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399178" y="4033910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rgbClr val="C00000"/>
                  </a:solidFill>
                </a:rPr>
                <a:t>h+3</a:t>
              </a:r>
            </a:p>
          </p:txBody>
        </p:sp>
        <p:sp>
          <p:nvSpPr>
            <p:cNvPr id="70" name="AutoShape 6">
              <a:extLst>
                <a:ext uri="{FF2B5EF4-FFF2-40B4-BE49-F238E27FC236}">
                  <a16:creationId xmlns:a16="http://schemas.microsoft.com/office/drawing/2014/main" id="{2EF54BB1-6D3D-37D8-104D-CC79E940F578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539320" y="4814007"/>
              <a:ext cx="720090" cy="600075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Z</a:t>
              </a:r>
            </a:p>
          </p:txBody>
        </p:sp>
        <p:sp>
          <p:nvSpPr>
            <p:cNvPr id="71" name="AutoShape 6">
              <a:extLst>
                <a:ext uri="{FF2B5EF4-FFF2-40B4-BE49-F238E27FC236}">
                  <a16:creationId xmlns:a16="http://schemas.microsoft.com/office/drawing/2014/main" id="{AF643CF9-363C-B0D8-1493-8D31317964AF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199028" y="5354074"/>
              <a:ext cx="720090" cy="600075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sp>
          <p:nvSpPr>
            <p:cNvPr id="72" name="Oval 7">
              <a:extLst>
                <a:ext uri="{FF2B5EF4-FFF2-40B4-BE49-F238E27FC236}">
                  <a16:creationId xmlns:a16="http://schemas.microsoft.com/office/drawing/2014/main" id="{4380DE4A-9188-E8A7-88CF-C83DC9F8958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99104" y="4693992"/>
              <a:ext cx="457557" cy="2562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b</a:t>
              </a:r>
            </a:p>
          </p:txBody>
        </p:sp>
        <p:sp>
          <p:nvSpPr>
            <p:cNvPr id="73" name="Oval 11">
              <a:extLst>
                <a:ext uri="{FF2B5EF4-FFF2-40B4-BE49-F238E27FC236}">
                  <a16:creationId xmlns:a16="http://schemas.microsoft.com/office/drawing/2014/main" id="{59215BE4-B027-9AD6-3AD7-FFB4FDB297B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542946" y="5054038"/>
              <a:ext cx="456307" cy="2575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c</a:t>
              </a:r>
            </a:p>
          </p:txBody>
        </p:sp>
        <p:cxnSp>
          <p:nvCxnSpPr>
            <p:cNvPr id="74" name="AutoShape 12">
              <a:extLst>
                <a:ext uri="{FF2B5EF4-FFF2-40B4-BE49-F238E27FC236}">
                  <a16:creationId xmlns:a16="http://schemas.microsoft.com/office/drawing/2014/main" id="{386D8494-C654-CAE3-5B22-140302F4DB0F}"/>
                </a:ext>
              </a:extLst>
            </p:cNvPr>
            <p:cNvCxnSpPr>
              <a:cxnSpLocks noChangeShapeType="1"/>
              <a:stCxn id="72" idx="3"/>
              <a:endCxn id="71" idx="0"/>
            </p:cNvCxnSpPr>
            <p:nvPr>
              <p:custDataLst>
                <p:tags r:id="rId46"/>
              </p:custDataLst>
            </p:nvPr>
          </p:nvCxnSpPr>
          <p:spPr bwMode="auto">
            <a:xfrm rot="5400000">
              <a:off x="1491928" y="4979891"/>
              <a:ext cx="441332" cy="3070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5" name="AutoShape 11">
            <a:extLst>
              <a:ext uri="{FF2B5EF4-FFF2-40B4-BE49-F238E27FC236}">
                <a16:creationId xmlns:a16="http://schemas.microsoft.com/office/drawing/2014/main" id="{7FB1D35E-0E60-FC34-BE9A-E92618FCB780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476396" y="5104818"/>
            <a:ext cx="671334" cy="24003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9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E586526-87C2-51D3-2E26-BFC2F368680D}"/>
              </a:ext>
            </a:extLst>
          </p:cNvPr>
          <p:cNvGrpSpPr/>
          <p:nvPr/>
        </p:nvGrpSpPr>
        <p:grpSpPr>
          <a:xfrm>
            <a:off x="5330283" y="4611786"/>
            <a:ext cx="3300413" cy="1800225"/>
            <a:chOff x="4859485" y="4213932"/>
            <a:chExt cx="3300413" cy="1800225"/>
          </a:xfrm>
        </p:grpSpPr>
        <p:sp>
          <p:nvSpPr>
            <p:cNvPr id="77" name="Oval 4">
              <a:extLst>
                <a:ext uri="{FF2B5EF4-FFF2-40B4-BE49-F238E27FC236}">
                  <a16:creationId xmlns:a16="http://schemas.microsoft.com/office/drawing/2014/main" id="{E57B660E-DFAE-4399-6902-9097A7A77A6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384676" y="4393956"/>
              <a:ext cx="455057" cy="2575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b="1" dirty="0"/>
                <a:t>c</a:t>
              </a:r>
            </a:p>
          </p:txBody>
        </p:sp>
        <p:cxnSp>
          <p:nvCxnSpPr>
            <p:cNvPr id="78" name="AutoShape 5">
              <a:extLst>
                <a:ext uri="{FF2B5EF4-FFF2-40B4-BE49-F238E27FC236}">
                  <a16:creationId xmlns:a16="http://schemas.microsoft.com/office/drawing/2014/main" id="{E2FA0053-300C-EC9B-C34B-4D221C1649ED}"/>
                </a:ext>
              </a:extLst>
            </p:cNvPr>
            <p:cNvCxnSpPr>
              <a:cxnSpLocks noChangeShapeType="1"/>
              <a:stCxn id="77" idx="3"/>
              <a:endCxn id="96" idx="0"/>
            </p:cNvCxnSpPr>
            <p:nvPr>
              <p:custDataLst>
                <p:tags r:id="rId4"/>
              </p:custDataLst>
            </p:nvPr>
          </p:nvCxnSpPr>
          <p:spPr bwMode="auto">
            <a:xfrm rot="5400000">
              <a:off x="5959086" y="4425536"/>
              <a:ext cx="303998" cy="680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9" name="AutoShape 6">
              <a:extLst>
                <a:ext uri="{FF2B5EF4-FFF2-40B4-BE49-F238E27FC236}">
                  <a16:creationId xmlns:a16="http://schemas.microsoft.com/office/drawing/2014/main" id="{6AEB3C94-677E-05CE-59C6-3605164D6069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59485" y="5354074"/>
              <a:ext cx="720090" cy="600075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/>
                <a:t>X</a:t>
              </a:r>
            </a:p>
          </p:txBody>
        </p:sp>
        <p:cxnSp>
          <p:nvCxnSpPr>
            <p:cNvPr id="80" name="AutoShape 10">
              <a:extLst>
                <a:ext uri="{FF2B5EF4-FFF2-40B4-BE49-F238E27FC236}">
                  <a16:creationId xmlns:a16="http://schemas.microsoft.com/office/drawing/2014/main" id="{1A05D57F-0BE0-2C83-191C-B9C66819B9E5}"/>
                </a:ext>
              </a:extLst>
            </p:cNvPr>
            <p:cNvCxnSpPr>
              <a:cxnSpLocks noChangeShapeType="1"/>
              <a:stCxn id="77" idx="5"/>
              <a:endCxn id="93" idx="0"/>
            </p:cNvCxnSpPr>
            <p:nvPr>
              <p:custDataLst>
                <p:tags r:id="rId6"/>
              </p:custDataLst>
            </p:nvPr>
          </p:nvCxnSpPr>
          <p:spPr bwMode="auto">
            <a:xfrm rot="16200000" flipH="1">
              <a:off x="6922260" y="4464604"/>
              <a:ext cx="260243" cy="5585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1" name="AutoShape 12">
              <a:extLst>
                <a:ext uri="{FF2B5EF4-FFF2-40B4-BE49-F238E27FC236}">
                  <a16:creationId xmlns:a16="http://schemas.microsoft.com/office/drawing/2014/main" id="{8030C426-9417-6E96-D63B-DEF8C3BAE22A}"/>
                </a:ext>
              </a:extLst>
            </p:cNvPr>
            <p:cNvCxnSpPr>
              <a:cxnSpLocks noChangeShapeType="1"/>
              <a:stCxn id="96" idx="5"/>
              <a:endCxn id="88" idx="0"/>
            </p:cNvCxnSpPr>
            <p:nvPr>
              <p:custDataLst>
                <p:tags r:id="rId7"/>
              </p:custDataLst>
            </p:nvPr>
          </p:nvCxnSpPr>
          <p:spPr bwMode="auto">
            <a:xfrm rot="16200000" flipH="1">
              <a:off x="5992365" y="5076777"/>
              <a:ext cx="157546" cy="2770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2" name="AutoShape 13">
              <a:extLst>
                <a:ext uri="{FF2B5EF4-FFF2-40B4-BE49-F238E27FC236}">
                  <a16:creationId xmlns:a16="http://schemas.microsoft.com/office/drawing/2014/main" id="{3466C2D1-2C97-B647-E73E-A1C872803D8C}"/>
                </a:ext>
              </a:extLst>
            </p:cNvPr>
            <p:cNvCxnSpPr>
              <a:cxnSpLocks noChangeShapeType="1"/>
              <a:stCxn id="93" idx="3"/>
              <a:endCxn id="87" idx="0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6954302" y="5189292"/>
              <a:ext cx="311500" cy="1205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3" name="Text Box 16">
              <a:extLst>
                <a:ext uri="{FF2B5EF4-FFF2-40B4-BE49-F238E27FC236}">
                  <a16:creationId xmlns:a16="http://schemas.microsoft.com/office/drawing/2014/main" id="{78BAFFD8-B2BE-455C-AD0C-BDC8710514F0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599703" y="5294749"/>
              <a:ext cx="46519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84" name="Text Box 17">
              <a:extLst>
                <a:ext uri="{FF2B5EF4-FFF2-40B4-BE49-F238E27FC236}">
                  <a16:creationId xmlns:a16="http://schemas.microsoft.com/office/drawing/2014/main" id="{03A77C14-EA69-7867-5CE3-1656B3ACAFA5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559822" y="4754000"/>
              <a:ext cx="556909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85" name="Text Box 19">
              <a:extLst>
                <a:ext uri="{FF2B5EF4-FFF2-40B4-BE49-F238E27FC236}">
                  <a16:creationId xmlns:a16="http://schemas.microsoft.com/office/drawing/2014/main" id="{2EDE5322-6AB6-F149-A5D4-759245722082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23405" y="5054038"/>
              <a:ext cx="316290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86" name="Text Box 42">
              <a:extLst>
                <a:ext uri="{FF2B5EF4-FFF2-40B4-BE49-F238E27FC236}">
                  <a16:creationId xmlns:a16="http://schemas.microsoft.com/office/drawing/2014/main" id="{5DC31BFB-BF24-942F-A037-A61591E396DF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225951" y="4693992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87" name="AutoShape 51">
              <a:extLst>
                <a:ext uri="{FF2B5EF4-FFF2-40B4-BE49-F238E27FC236}">
                  <a16:creationId xmlns:a16="http://schemas.microsoft.com/office/drawing/2014/main" id="{0E99E274-5282-E46B-A6B3-AA6B50A0C819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719718" y="5405331"/>
              <a:ext cx="660083" cy="3687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V</a:t>
              </a:r>
            </a:p>
          </p:txBody>
        </p:sp>
        <p:sp>
          <p:nvSpPr>
            <p:cNvPr id="88" name="AutoShape 53">
              <a:extLst>
                <a:ext uri="{FF2B5EF4-FFF2-40B4-BE49-F238E27FC236}">
                  <a16:creationId xmlns:a16="http://schemas.microsoft.com/office/drawing/2014/main" id="{3644DE94-10E9-3C3D-8C4D-2CB6DA41CCA1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19605" y="5294068"/>
              <a:ext cx="780098" cy="45823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U</a:t>
              </a:r>
            </a:p>
          </p:txBody>
        </p:sp>
        <p:sp>
          <p:nvSpPr>
            <p:cNvPr id="89" name="Oval 54">
              <a:extLst>
                <a:ext uri="{FF2B5EF4-FFF2-40B4-BE49-F238E27FC236}">
                  <a16:creationId xmlns:a16="http://schemas.microsoft.com/office/drawing/2014/main" id="{D4BAC346-2779-4A9A-717D-C7E26CBC8CB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99629" y="5866866"/>
              <a:ext cx="164051" cy="1472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90"/>
            </a:p>
          </p:txBody>
        </p:sp>
        <p:sp>
          <p:nvSpPr>
            <p:cNvPr id="90" name="Line 55">
              <a:extLst>
                <a:ext uri="{FF2B5EF4-FFF2-40B4-BE49-F238E27FC236}">
                  <a16:creationId xmlns:a16="http://schemas.microsoft.com/office/drawing/2014/main" id="{7FC1C652-990E-C85C-2CD6-331C97E66C23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081653" y="5735941"/>
              <a:ext cx="0" cy="130926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90"/>
            </a:p>
          </p:txBody>
        </p:sp>
        <p:sp>
          <p:nvSpPr>
            <p:cNvPr id="91" name="Text Box 63">
              <a:extLst>
                <a:ext uri="{FF2B5EF4-FFF2-40B4-BE49-F238E27FC236}">
                  <a16:creationId xmlns:a16="http://schemas.microsoft.com/office/drawing/2014/main" id="{B13A2889-F715-9C57-57FB-78566949BEA8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839733" y="4213932"/>
              <a:ext cx="513282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92" name="AutoShape 6">
              <a:extLst>
                <a:ext uri="{FF2B5EF4-FFF2-40B4-BE49-F238E27FC236}">
                  <a16:creationId xmlns:a16="http://schemas.microsoft.com/office/drawing/2014/main" id="{A0D566E4-ECFF-89AB-8D6B-B5E6A550AC52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39808" y="5414082"/>
              <a:ext cx="720090" cy="600075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Z</a:t>
              </a:r>
            </a:p>
          </p:txBody>
        </p:sp>
        <p:sp>
          <p:nvSpPr>
            <p:cNvPr id="93" name="Oval 11">
              <a:extLst>
                <a:ext uri="{FF2B5EF4-FFF2-40B4-BE49-F238E27FC236}">
                  <a16:creationId xmlns:a16="http://schemas.microsoft.com/office/drawing/2014/main" id="{51DDDEA5-FA11-DB70-FA44-4041A0CC289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103516" y="4874016"/>
              <a:ext cx="456307" cy="2575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a</a:t>
              </a:r>
            </a:p>
          </p:txBody>
        </p:sp>
        <p:cxnSp>
          <p:nvCxnSpPr>
            <p:cNvPr id="94" name="AutoShape 10">
              <a:extLst>
                <a:ext uri="{FF2B5EF4-FFF2-40B4-BE49-F238E27FC236}">
                  <a16:creationId xmlns:a16="http://schemas.microsoft.com/office/drawing/2014/main" id="{A34F0B53-7E70-98F1-25CB-505A92D4DAF5}"/>
                </a:ext>
              </a:extLst>
            </p:cNvPr>
            <p:cNvCxnSpPr>
              <a:cxnSpLocks noChangeShapeType="1"/>
              <a:stCxn id="93" idx="5"/>
              <a:endCxn id="92" idx="0"/>
            </p:cNvCxnSpPr>
            <p:nvPr>
              <p:custDataLst>
                <p:tags r:id="rId20"/>
              </p:custDataLst>
            </p:nvPr>
          </p:nvCxnSpPr>
          <p:spPr bwMode="auto">
            <a:xfrm rot="16200000" flipH="1">
              <a:off x="7486302" y="5100530"/>
              <a:ext cx="320250" cy="3068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5" name="Text Box 17">
              <a:extLst>
                <a:ext uri="{FF2B5EF4-FFF2-40B4-BE49-F238E27FC236}">
                  <a16:creationId xmlns:a16="http://schemas.microsoft.com/office/drawing/2014/main" id="{B1D5F419-7E1C-CF29-9D06-3AEE48B51F25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839858" y="5234060"/>
              <a:ext cx="320040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96" name="Oval 7">
              <a:extLst>
                <a:ext uri="{FF2B5EF4-FFF2-40B4-BE49-F238E27FC236}">
                  <a16:creationId xmlns:a16="http://schemas.microsoft.com/office/drawing/2014/main" id="{F7741425-1D9B-2CD5-F213-CCEE74FFA40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542072" y="4917770"/>
              <a:ext cx="457557" cy="2562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890" dirty="0"/>
                <a:t>b</a:t>
              </a:r>
            </a:p>
          </p:txBody>
        </p:sp>
        <p:cxnSp>
          <p:nvCxnSpPr>
            <p:cNvPr id="97" name="AutoShape 3">
              <a:extLst>
                <a:ext uri="{FF2B5EF4-FFF2-40B4-BE49-F238E27FC236}">
                  <a16:creationId xmlns:a16="http://schemas.microsoft.com/office/drawing/2014/main" id="{565BB247-D2AC-54A1-F0D2-1585A7A142EB}"/>
                </a:ext>
              </a:extLst>
            </p:cNvPr>
            <p:cNvCxnSpPr>
              <a:cxnSpLocks noChangeShapeType="1"/>
              <a:stCxn id="96" idx="3"/>
              <a:endCxn id="79" idx="0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5305529" y="5050523"/>
              <a:ext cx="217554" cy="38954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8" name="Text Box 19">
              <a:extLst>
                <a:ext uri="{FF2B5EF4-FFF2-40B4-BE49-F238E27FC236}">
                  <a16:creationId xmlns:a16="http://schemas.microsoft.com/office/drawing/2014/main" id="{1C982B2D-9A57-FB81-7980-BB4083053A09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919493" y="5174053"/>
              <a:ext cx="316290" cy="3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575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64416-4527-C1B5-D63C-E0C36B0A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AF2D3-18A9-D547-8B79-5C190C3D0D2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21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AVL tree summary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BC9E019-8AD9-2C78-912C-C5F27A8C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295399"/>
            <a:ext cx="8702675" cy="58578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search: O(log N)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BST search is O(height)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AVL property ensures height is O(log N) </a:t>
            </a:r>
            <a:r>
              <a:rPr lang="en-US" kern="0" dirty="0">
                <a:latin typeface="Arial Narrow" charset="0"/>
                <a:ea typeface="ＭＳ Ｐゴシック" charset="0"/>
                <a:sym typeface="Wingdings" pitchFamily="2" charset="2"/>
              </a:rPr>
              <a:t> O(log N)</a:t>
            </a: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204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add: O(log N)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BST add is O(height) </a:t>
            </a:r>
            <a:r>
              <a:rPr lang="en-US" kern="0" dirty="0">
                <a:latin typeface="Arial Narrow" charset="0"/>
                <a:ea typeface="ＭＳ Ｐゴシック" charset="0"/>
                <a:sym typeface="Wingdings" pitchFamily="2" charset="2"/>
              </a:rPr>
              <a:t> O(log N)</a:t>
            </a:r>
            <a:endParaRPr lang="en-US" kern="0" dirty="0">
              <a:latin typeface="Arial Narrow" charset="0"/>
              <a:ea typeface="ＭＳ Ｐゴシック" charset="0"/>
            </a:endParaRP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can maintain AVL property in O(log N)</a:t>
            </a:r>
          </a:p>
          <a:p>
            <a:pPr marL="12573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latin typeface="Arial Narrow" charset="0"/>
                <a:ea typeface="ＭＳ Ｐゴシック" charset="0"/>
              </a:rPr>
              <a:t>update height fields on altered path </a:t>
            </a:r>
            <a:r>
              <a:rPr lang="en-US" sz="1800" kern="0" dirty="0">
                <a:latin typeface="Arial Narrow" charset="0"/>
                <a:ea typeface="ＭＳ Ｐゴシック" charset="0"/>
                <a:sym typeface="Wingdings" pitchFamily="2" charset="2"/>
              </a:rPr>
              <a:t> </a:t>
            </a:r>
            <a:r>
              <a:rPr lang="en-US" sz="1800" kern="0" dirty="0">
                <a:latin typeface="Arial Narrow" charset="0"/>
                <a:ea typeface="ＭＳ Ｐゴシック" charset="0"/>
              </a:rPr>
              <a:t>O(1) at each node </a:t>
            </a:r>
            <a:r>
              <a:rPr lang="en-US" sz="1800" kern="0" dirty="0">
                <a:latin typeface="Arial Narrow" charset="0"/>
                <a:ea typeface="ＭＳ Ｐゴシック" charset="0"/>
                <a:sym typeface="Wingdings" pitchFamily="2" charset="2"/>
              </a:rPr>
              <a:t> O(log N)</a:t>
            </a:r>
            <a:endParaRPr lang="en-US" sz="1800" kern="0" dirty="0">
              <a:latin typeface="Arial Narrow" charset="0"/>
              <a:ea typeface="ＭＳ Ｐゴシック" charset="0"/>
            </a:endParaRPr>
          </a:p>
          <a:p>
            <a:pPr marL="12573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latin typeface="Arial Narrow" charset="0"/>
                <a:ea typeface="ＭＳ Ｐゴシック" charset="0"/>
              </a:rPr>
              <a:t>may need to perform single or double rotation if unbalanced </a:t>
            </a:r>
            <a:r>
              <a:rPr lang="en-US" sz="1800" kern="0" dirty="0">
                <a:latin typeface="Arial Narrow" charset="0"/>
                <a:ea typeface="ＭＳ Ｐゴシック" charset="0"/>
                <a:sym typeface="Wingdings" pitchFamily="2" charset="2"/>
              </a:rPr>
              <a:t> O(1)</a:t>
            </a:r>
            <a:endParaRPr lang="en-US" kern="0" dirty="0">
              <a:latin typeface="Arial Narrow" charset="0"/>
              <a:ea typeface="ＭＳ Ｐゴシック" charset="0"/>
              <a:sym typeface="Wingdings" pitchFamily="2" charset="2"/>
            </a:endParaRPr>
          </a:p>
          <a:p>
            <a:pPr>
              <a:spcBef>
                <a:spcPts val="204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remove: O(log N)</a:t>
            </a: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BST remove is </a:t>
            </a:r>
            <a:r>
              <a:rPr lang="en-US" kern="0" dirty="0">
                <a:latin typeface="Arial Narrow" charset="0"/>
                <a:ea typeface="ＭＳ Ｐゴシック" charset="0"/>
                <a:sym typeface="Wingdings" pitchFamily="2" charset="2"/>
              </a:rPr>
              <a:t>O(height)  O(log N)</a:t>
            </a:r>
            <a:endParaRPr lang="en-US" kern="0" dirty="0">
              <a:latin typeface="Arial Narrow" charset="0"/>
              <a:ea typeface="ＭＳ Ｐゴシック" charset="0"/>
            </a:endParaRPr>
          </a:p>
          <a:p>
            <a:pPr lvl="1">
              <a:spcBef>
                <a:spcPct val="50000"/>
              </a:spcBef>
            </a:pPr>
            <a:r>
              <a:rPr lang="en-US" kern="0" dirty="0">
                <a:latin typeface="Arial Narrow" charset="0"/>
                <a:ea typeface="ＭＳ Ｐゴシック" charset="0"/>
              </a:rPr>
              <a:t>can maintain AVL property in O(log N)</a:t>
            </a:r>
          </a:p>
          <a:p>
            <a:pPr marL="12573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latin typeface="Arial Narrow" charset="0"/>
                <a:ea typeface="ＭＳ Ｐゴシック" charset="0"/>
              </a:rPr>
              <a:t>update height fields on altered path </a:t>
            </a:r>
            <a:r>
              <a:rPr lang="en-US" sz="1800" kern="0" dirty="0">
                <a:latin typeface="Arial Narrow" charset="0"/>
                <a:ea typeface="ＭＳ Ｐゴシック" charset="0"/>
                <a:sym typeface="Wingdings" pitchFamily="2" charset="2"/>
              </a:rPr>
              <a:t> </a:t>
            </a:r>
            <a:r>
              <a:rPr lang="en-US" sz="1800" kern="0" dirty="0">
                <a:latin typeface="Arial Narrow" charset="0"/>
                <a:ea typeface="ＭＳ Ｐゴシック" charset="0"/>
              </a:rPr>
              <a:t>O(1) at each node </a:t>
            </a:r>
            <a:r>
              <a:rPr lang="en-US" sz="1800" kern="0" dirty="0">
                <a:latin typeface="Arial Narrow" charset="0"/>
                <a:ea typeface="ＭＳ Ｐゴシック" charset="0"/>
                <a:sym typeface="Wingdings" pitchFamily="2" charset="2"/>
              </a:rPr>
              <a:t> O(log N)</a:t>
            </a:r>
            <a:endParaRPr lang="en-US" sz="1800" kern="0" dirty="0">
              <a:latin typeface="Arial Narrow" charset="0"/>
              <a:ea typeface="ＭＳ Ｐゴシック" charset="0"/>
            </a:endParaRPr>
          </a:p>
          <a:p>
            <a:pPr marL="12573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latin typeface="Arial Narrow" charset="0"/>
                <a:ea typeface="ＭＳ Ｐゴシック" charset="0"/>
              </a:rPr>
              <a:t>may need to perform single or double rotation if unbalanced </a:t>
            </a:r>
            <a:r>
              <a:rPr lang="en-US" sz="1800" kern="0" dirty="0">
                <a:latin typeface="Arial Narrow" charset="0"/>
                <a:ea typeface="ＭＳ Ｐゴシック" charset="0"/>
                <a:sym typeface="Wingdings" pitchFamily="2" charset="2"/>
              </a:rPr>
              <a:t> O(1)</a:t>
            </a:r>
            <a:endParaRPr lang="en-US" sz="1800" kern="0" dirty="0">
              <a:latin typeface="Arial Narrow" charset="0"/>
              <a:ea typeface="ＭＳ Ｐゴシック" charset="0"/>
            </a:endParaRPr>
          </a:p>
          <a:p>
            <a:pPr lvl="1">
              <a:spcBef>
                <a:spcPct val="50000"/>
              </a:spcBef>
            </a:pPr>
            <a:endParaRPr lang="en-US" kern="0" dirty="0"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4373-FBB8-2E1E-69DD-13AF92C6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Self-balancing BSTs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0E409-620A-770F-05E7-4BAD6632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AVL trees were the first self-balancing BST</a:t>
            </a:r>
          </a:p>
          <a:p>
            <a:pPr lvl="1"/>
            <a:r>
              <a:rPr lang="en-US" dirty="0"/>
              <a:t>ensured O(log N) height, search/add/remove all O</a:t>
            </a:r>
            <a:r>
              <a:rPr lang="en-US"/>
              <a:t>(log 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57150" indent="0"/>
            <a:r>
              <a:rPr lang="en-US" dirty="0"/>
              <a:t>other self-balancing BST variants have been developed</a:t>
            </a:r>
          </a:p>
          <a:p>
            <a:pPr marL="744538" lvl="1" indent="-279400"/>
            <a:r>
              <a:rPr lang="en-US" dirty="0"/>
              <a:t>B-tree		1970</a:t>
            </a:r>
          </a:p>
          <a:p>
            <a:pPr marL="744538" lvl="1" indent="-279400"/>
            <a:r>
              <a:rPr lang="en-US" dirty="0"/>
              <a:t>Red-black tree	1978</a:t>
            </a:r>
          </a:p>
          <a:p>
            <a:pPr marL="744538" lvl="1" indent="-279400"/>
            <a:r>
              <a:rPr lang="en-US" dirty="0"/>
              <a:t>Scapegoat tree	1989</a:t>
            </a:r>
          </a:p>
          <a:p>
            <a:pPr marL="744538" lvl="1" indent="-279400"/>
            <a:r>
              <a:rPr lang="en-US" dirty="0" err="1"/>
              <a:t>Treap</a:t>
            </a:r>
            <a:r>
              <a:rPr lang="en-US" dirty="0"/>
              <a:t>		1989</a:t>
            </a:r>
          </a:p>
          <a:p>
            <a:pPr marL="744538" lvl="1" indent="-279400"/>
            <a:r>
              <a:rPr lang="en-US" dirty="0"/>
              <a:t>AA tree		1993</a:t>
            </a:r>
          </a:p>
          <a:p>
            <a:pPr marL="744538" lvl="1" indent="-279400"/>
            <a:r>
              <a:rPr lang="en-US" dirty="0"/>
              <a:t>Tango tree		2004</a:t>
            </a:r>
          </a:p>
          <a:p>
            <a:pPr marL="744538" lvl="1" indent="-279400"/>
            <a:endParaRPr lang="en-US" dirty="0"/>
          </a:p>
          <a:p>
            <a:pPr marL="344488" indent="-279400"/>
            <a:r>
              <a:rPr lang="en-US" dirty="0"/>
              <a:t>Java's </a:t>
            </a:r>
            <a:r>
              <a:rPr lang="en-US" dirty="0" err="1"/>
              <a:t>TreeSet</a:t>
            </a:r>
            <a:r>
              <a:rPr lang="en-US" dirty="0"/>
              <a:t> and </a:t>
            </a:r>
            <a:r>
              <a:rPr lang="en-US" dirty="0" err="1"/>
              <a:t>TreeMap</a:t>
            </a:r>
            <a:r>
              <a:rPr lang="en-US" dirty="0"/>
              <a:t> utilize red-black trees</a:t>
            </a:r>
          </a:p>
          <a:p>
            <a:pPr marL="744538" lvl="1" indent="-279400"/>
            <a:r>
              <a:rPr lang="en-US" dirty="0"/>
              <a:t>comparable in speed to AVL trees, more memory efficient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082DC-9307-2BDF-2F34-8E08C179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28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DA7434-2ACF-C842-8AE8-005881ACABD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Red-black trees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2667000"/>
          </a:xfrm>
        </p:spPr>
        <p:txBody>
          <a:bodyPr/>
          <a:lstStyle/>
          <a:p>
            <a:pPr marL="438150" indent="-381000">
              <a:lnSpc>
                <a:spcPct val="7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red-black tree is a binary search tree in which each node is assigned a color (either red or black) such that</a:t>
            </a:r>
          </a:p>
          <a:p>
            <a:pPr marL="838200" lvl="1" indent="-381000">
              <a:lnSpc>
                <a:spcPct val="70000"/>
              </a:lnSpc>
            </a:pPr>
            <a:endParaRPr lang="en-US" sz="1000" dirty="0">
              <a:latin typeface="Arial Narrow" charset="0"/>
              <a:ea typeface="ＭＳ Ｐゴシック" charset="0"/>
            </a:endParaRPr>
          </a:p>
          <a:p>
            <a:pPr marL="1295400" lvl="2" indent="-381000">
              <a:lnSpc>
                <a:spcPct val="70000"/>
              </a:lnSpc>
              <a:buFontTx/>
              <a:buAutoNum type="arabicPeriod"/>
            </a:pPr>
            <a:r>
              <a:rPr lang="en-US" i="1" dirty="0">
                <a:latin typeface="Arial Narrow" charset="0"/>
                <a:ea typeface="ＭＳ Ｐゴシック" charset="0"/>
              </a:rPr>
              <a:t>the root is black</a:t>
            </a:r>
          </a:p>
          <a:p>
            <a:pPr marL="1295400" lvl="2" indent="-381000">
              <a:lnSpc>
                <a:spcPct val="70000"/>
              </a:lnSpc>
              <a:buFontTx/>
              <a:buAutoNum type="arabicPeriod"/>
            </a:pPr>
            <a:r>
              <a:rPr lang="en-US" i="1" dirty="0">
                <a:latin typeface="Arial Narrow" charset="0"/>
                <a:ea typeface="ＭＳ Ｐゴシック" charset="0"/>
              </a:rPr>
              <a:t>a red node never has a red child</a:t>
            </a:r>
          </a:p>
          <a:p>
            <a:pPr marL="1295400" lvl="2" indent="-381000">
              <a:lnSpc>
                <a:spcPct val="70000"/>
              </a:lnSpc>
              <a:buFontTx/>
              <a:buAutoNum type="arabicPeriod"/>
            </a:pPr>
            <a:r>
              <a:rPr lang="en-US" i="1" dirty="0">
                <a:latin typeface="Arial Narrow" charset="0"/>
                <a:ea typeface="ＭＳ Ｐゴシック" charset="0"/>
              </a:rPr>
              <a:t>every path from root to leaf has the same number of black nodes</a:t>
            </a:r>
          </a:p>
          <a:p>
            <a:pPr marL="1295400" lvl="2" indent="-381000">
              <a:lnSpc>
                <a:spcPct val="70000"/>
              </a:lnSpc>
              <a:buFontTx/>
              <a:buAutoNum type="arabicPeriod"/>
            </a:pPr>
            <a:endParaRPr lang="en-US" sz="1000" i="1" dirty="0">
              <a:latin typeface="Arial Narrow" charset="0"/>
              <a:ea typeface="ＭＳ Ｐゴシック" charset="0"/>
            </a:endParaRPr>
          </a:p>
          <a:p>
            <a:pPr marL="838200" lvl="1" indent="-381000">
              <a:lnSpc>
                <a:spcPct val="7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add &amp; remove preserve these properties (complex, but still O(log N))</a:t>
            </a:r>
          </a:p>
          <a:p>
            <a:pPr marL="838200" lvl="1" indent="-381000">
              <a:lnSpc>
                <a:spcPct val="7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red-black properties ensure that tree height </a:t>
            </a:r>
            <a:r>
              <a:rPr lang="en-US" dirty="0">
                <a:latin typeface="Arial Narrow" charset="0"/>
                <a:ea typeface="ＭＳ Ｐゴシック" charset="0"/>
                <a:sym typeface="Symbol" charset="0"/>
              </a:rPr>
              <a:t>&lt;</a:t>
            </a:r>
            <a:r>
              <a:rPr lang="en-US" dirty="0">
                <a:latin typeface="Arial Narrow" charset="0"/>
                <a:ea typeface="ＭＳ Ｐゴシック" charset="0"/>
              </a:rPr>
              <a:t> 2 log(N+1)  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 O(log N) search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594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371600" y="6172200"/>
            <a:ext cx="6248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Arial Narrow" charset="0"/>
              </a:rPr>
              <a:t>see a demo at </a:t>
            </a:r>
            <a:r>
              <a:rPr lang="en-US" sz="1800" dirty="0">
                <a:latin typeface="Arial Narrow" charset="0"/>
                <a:hlinkClick r:id="rId3"/>
              </a:rPr>
              <a:t>www.cs.usfca.edu/~galles/visualization/RedBlack.html </a:t>
            </a:r>
            <a:endParaRPr lang="en-US" sz="1800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DD7FB6-9362-084F-8B9F-2A291B28EF3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24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Java Collection classes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29540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recall the Java Collection Framework</a:t>
            </a:r>
          </a:p>
          <a:p>
            <a:pPr marL="450850" lvl="1" indent="-222250">
              <a:spcBef>
                <a:spcPct val="0"/>
              </a:spcBef>
            </a:pPr>
            <a:r>
              <a:rPr lang="en-US" dirty="0">
                <a:latin typeface="Arial Narrow" charset="0"/>
                <a:ea typeface="ＭＳ Ｐゴシック" charset="0"/>
              </a:rPr>
              <a:t>defined using interfaces abstract classes, and inheritance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382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2362200"/>
            <a:ext cx="3048000" cy="92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in some languages, a Map is referred to as an "associative list" or "dictionary"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029200"/>
            <a:ext cx="9906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  <a:latin typeface="Arial Narrow" charset="0"/>
              </a:rPr>
              <a:t>array</a:t>
            </a:r>
            <a:endParaRPr lang="en-US" sz="18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029200"/>
            <a:ext cx="990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doubly-linked list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6019800"/>
            <a:ext cx="990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red-black tree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6019800"/>
            <a:ext cx="990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red-black tree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6019800"/>
            <a:ext cx="990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hash 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6019800"/>
            <a:ext cx="990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hash table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8D22DA7-C940-0040-A204-F88566DDAAA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25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Sets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702675" cy="2895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java.util.Set interface: an unordered collection of items, with no duplicates</a:t>
            </a:r>
          </a:p>
          <a:p>
            <a:pPr lvl="1"/>
            <a:endParaRPr lang="en-US" sz="1800" dirty="0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public interface Set&lt;E&gt; extends Collection&lt;E&gt; {</a:t>
            </a:r>
          </a:p>
          <a:p>
            <a:pPr lvl="1"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boolean add(E o);		// adds o to this Set</a:t>
            </a:r>
          </a:p>
          <a:p>
            <a:pPr lvl="1"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boolean remove(Object o);	// removes o from this Set</a:t>
            </a:r>
          </a:p>
          <a:p>
            <a:pPr lvl="1"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boolean contains(Object o);	// returns true if o in this Set</a:t>
            </a:r>
          </a:p>
          <a:p>
            <a:pPr lvl="1"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boolean isEmpty();		// returns true if empty Set</a:t>
            </a:r>
          </a:p>
          <a:p>
            <a:pPr lvl="1"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int size();		// returns number of elements</a:t>
            </a:r>
          </a:p>
          <a:p>
            <a:pPr lvl="1"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void clear();		// removes all elements</a:t>
            </a:r>
          </a:p>
          <a:p>
            <a:pPr lvl="1"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Iterator&lt;E&gt; iterator();	// returns iterator</a:t>
            </a:r>
          </a:p>
          <a:p>
            <a:pPr lvl="1"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. . .</a:t>
            </a:r>
          </a:p>
          <a:p>
            <a:pPr lvl="1"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}</a:t>
            </a:r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685800" y="4038600"/>
            <a:ext cx="8702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implemented by TreeSet and TreeMap classes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>
                <a:latin typeface="Arial Narrow" charset="0"/>
              </a:rPr>
              <a:t>TreeSet  implementation</a:t>
            </a:r>
          </a:p>
          <a:p>
            <a:pPr marL="1257300" lvl="2" indent="-342900">
              <a:spcBef>
                <a:spcPct val="20000"/>
              </a:spcBef>
              <a:buFont typeface="Wingdings" charset="0"/>
              <a:buChar char="ü"/>
            </a:pPr>
            <a:r>
              <a:rPr lang="en-US" sz="1800" dirty="0">
                <a:latin typeface="Arial Narrow" charset="0"/>
              </a:rPr>
              <a:t>implemented using a red-black tree; items stored in the nodes (must be Comparable)</a:t>
            </a:r>
          </a:p>
          <a:p>
            <a:pPr marL="1257300" lvl="2" indent="-342900">
              <a:spcBef>
                <a:spcPct val="20000"/>
              </a:spcBef>
              <a:buFont typeface="Wingdings" charset="0"/>
              <a:buChar char="ü"/>
            </a:pPr>
            <a:r>
              <a:rPr lang="en-US" sz="1800" dirty="0">
                <a:latin typeface="Arial Narrow" charset="0"/>
              </a:rPr>
              <a:t>provides O(log N) add, remove, and contains (guaranteed)</a:t>
            </a:r>
          </a:p>
          <a:p>
            <a:pPr marL="1257300" lvl="2" indent="-342900">
              <a:spcBef>
                <a:spcPct val="20000"/>
              </a:spcBef>
              <a:buFont typeface="Wingdings" charset="0"/>
              <a:buChar char="ü"/>
            </a:pPr>
            <a:r>
              <a:rPr lang="en-US" sz="1800" dirty="0">
                <a:latin typeface="Arial Narrow" charset="0"/>
              </a:rPr>
              <a:t>iteration over a TreeSet accesses the items in order (based on compareTo)</a:t>
            </a:r>
            <a:endParaRPr lang="en-US" sz="2000" dirty="0">
              <a:latin typeface="Arial Narrow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sz="2000" dirty="0">
                <a:latin typeface="Arial Narrow" charset="0"/>
              </a:rPr>
              <a:t>HashSet implementation</a:t>
            </a:r>
          </a:p>
          <a:p>
            <a:pPr marL="1257300" lvl="2" indent="-342900">
              <a:spcBef>
                <a:spcPct val="20000"/>
              </a:spcBef>
              <a:buFont typeface="Wingdings" charset="0"/>
              <a:buChar char="ü"/>
            </a:pPr>
            <a:r>
              <a:rPr lang="en-US" sz="1800" dirty="0">
                <a:latin typeface="Arial Narrow" charset="0"/>
              </a:rPr>
              <a:t>HashSet utlizes a hash table data structure  	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LATER</a:t>
            </a:r>
          </a:p>
          <a:p>
            <a:pPr marL="1257300" lvl="2" indent="-342900">
              <a:spcBef>
                <a:spcPct val="20000"/>
              </a:spcBef>
              <a:buFont typeface="Wingdings" charset="0"/>
              <a:buChar char="ü"/>
            </a:pPr>
            <a:r>
              <a:rPr lang="en-US" sz="1800" dirty="0">
                <a:latin typeface="Arial Narrow" charset="0"/>
              </a:rPr>
              <a:t>HashSet provides O(1) add, remove, and contains (on average, but can degrade)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B87639-F685-B743-BB55-82B894B8CFF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Dictionary revisited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2667000" cy="5410200"/>
          </a:xfrm>
        </p:spPr>
        <p:txBody>
          <a:bodyPr/>
          <a:lstStyle/>
          <a:p>
            <a:pPr marL="6350" indent="-63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note: our Dictionary class could have been implemented using a Set</a:t>
            </a:r>
          </a:p>
          <a:p>
            <a:pPr marL="520700" lvl="1"/>
            <a:r>
              <a:rPr lang="en-US" dirty="0">
                <a:latin typeface="Arial Narrow" charset="0"/>
                <a:ea typeface="ＭＳ Ｐゴシック" charset="0"/>
              </a:rPr>
              <a:t>Strings are Comparable, so could use either implementation</a:t>
            </a:r>
          </a:p>
          <a:p>
            <a:pPr marL="520700"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520700" lvl="1"/>
            <a:r>
              <a:rPr lang="en-US" dirty="0">
                <a:latin typeface="Arial Narrow" charset="0"/>
                <a:ea typeface="ＭＳ Ｐゴシック" charset="0"/>
              </a:rPr>
              <a:t>TreeSet has the advantage that iterating over the Set elements gives them in order (here, alphabetical order)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505200" y="708025"/>
            <a:ext cx="5867400" cy="63785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import java.util.Set;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import java.util.TreeSet;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import java.util.Scanner;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import java.io.File;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accent2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public class Dictionary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</a:rPr>
              <a:t>private Set&lt;String&gt; words;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public Dictionary()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this.words =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</a:rPr>
              <a:t> new TreeSet&lt;String&gt;();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public Dictionary(String filename)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this();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try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Scanner infile = new Scanner(new File(filename));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while (infile.hasNext())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    String nextWord = infile.next();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    this.add(nextWord);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catch (java.io.FileNotFoundException e)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System.out.println("FILE NOT FOUND");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public void add(String newWord)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</a:rPr>
              <a:t>this.words.add(newWord.toLowerCase());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public void remove(String oldWord)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</a:rPr>
              <a:t>this.words.remove(oldWord.toLowerCase());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public boolean contains(String testWord)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return 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</a:rPr>
              <a:t>this.words.contains(testWord.toLowerCase());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0D252D-7343-5F44-879A-5F5207882FB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Maps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1143000"/>
            <a:ext cx="8702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java.util.Map interface: a collection of key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sym typeface="Wingdings" charset="0"/>
              </a:rPr>
              <a:t> value mappings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1800" dirty="0">
              <a:latin typeface="Courier Ne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public interface Map&lt;K, V&gt; {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boolean put(K key, V value);	// adds key</a:t>
            </a:r>
            <a:r>
              <a:rPr lang="en-US" sz="1200" dirty="0">
                <a:latin typeface="Courier New" charset="0"/>
                <a:sym typeface="Wingdings" charset="0"/>
              </a:rPr>
              <a:t>value to Map</a:t>
            </a:r>
            <a:endParaRPr lang="en-US" sz="1200" dirty="0">
              <a:latin typeface="Courier Ne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V remove(Object key);	// removes key</a:t>
            </a:r>
            <a:r>
              <a:rPr lang="en-US" sz="1200" dirty="0">
                <a:latin typeface="Courier New" charset="0"/>
                <a:sym typeface="Wingdings" charset="0"/>
              </a:rPr>
              <a:t>? entry from Map</a:t>
            </a:r>
            <a:endParaRPr lang="en-US" sz="1200" dirty="0">
              <a:latin typeface="Courier Ne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V get(Object key);		// returns true if o in this Set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boolean containsKey(Object key);     // returns true if key is stored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boolean containsValue(Object value); // returns true if value is stored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boolean isEmpty();		// returns true if empty Set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int size();		// returns number of elements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void clear();		// removes all elements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Set&lt;K&gt; keySet();		// returns set of all keys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. . 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4191000"/>
            <a:ext cx="8702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implemented by TreeMap and HashMap classes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>
                <a:latin typeface="Arial Narrow" charset="0"/>
              </a:rPr>
              <a:t>TreeMap  implementation</a:t>
            </a:r>
          </a:p>
          <a:p>
            <a:pPr marL="1257300" lvl="2" indent="-342900">
              <a:spcBef>
                <a:spcPct val="20000"/>
              </a:spcBef>
              <a:buFont typeface="Wingdings" charset="0"/>
              <a:buChar char="ü"/>
            </a:pPr>
            <a:r>
              <a:rPr lang="en-US" sz="1800" dirty="0">
                <a:latin typeface="Arial Narrow" charset="0"/>
              </a:rPr>
              <a:t>utilizes a red-black tree to store key/value pairs; ordered by the (Comparable) keys</a:t>
            </a:r>
          </a:p>
          <a:p>
            <a:pPr marL="1257300" lvl="2" indent="-342900">
              <a:spcBef>
                <a:spcPct val="20000"/>
              </a:spcBef>
              <a:buFont typeface="Wingdings" charset="0"/>
              <a:buChar char="ü"/>
            </a:pPr>
            <a:r>
              <a:rPr lang="en-US" sz="1800" dirty="0">
                <a:latin typeface="Arial Narrow" charset="0"/>
              </a:rPr>
              <a:t>provides O(log N) put, get, and containsKey (guaranteed)</a:t>
            </a:r>
          </a:p>
          <a:p>
            <a:pPr marL="1257300" lvl="2" indent="-342900">
              <a:spcBef>
                <a:spcPct val="20000"/>
              </a:spcBef>
              <a:buFont typeface="Wingdings" charset="0"/>
              <a:buChar char="ü"/>
            </a:pPr>
            <a:r>
              <a:rPr lang="en-US" sz="1800" dirty="0">
                <a:latin typeface="Arial Narrow" charset="0"/>
              </a:rPr>
              <a:t>keySet() returns a</a:t>
            </a:r>
            <a:r>
              <a:rPr lang="en-US" sz="1800" dirty="0">
                <a:latin typeface="Arial Narrow" charset="0"/>
                <a:sym typeface="Wingdings" charset="0"/>
              </a:rPr>
              <a:t> TreeSet, so </a:t>
            </a:r>
            <a:r>
              <a:rPr lang="en-US" sz="1800" dirty="0">
                <a:latin typeface="Arial Narrow" charset="0"/>
              </a:rPr>
              <a:t>iteration over the keySet accesses the keys in order</a:t>
            </a:r>
            <a:endParaRPr lang="en-US" sz="2000" dirty="0">
              <a:latin typeface="Arial Narrow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sz="2000" dirty="0">
                <a:latin typeface="Arial Narrow" charset="0"/>
              </a:rPr>
              <a:t>HashMap implementation</a:t>
            </a:r>
          </a:p>
          <a:p>
            <a:pPr marL="1257300" lvl="2" indent="-342900">
              <a:spcBef>
                <a:spcPct val="20000"/>
              </a:spcBef>
              <a:buFont typeface="Wingdings" charset="0"/>
              <a:buChar char="ü"/>
            </a:pPr>
            <a:r>
              <a:rPr lang="en-US" sz="1800" dirty="0">
                <a:latin typeface="Arial Narrow" charset="0"/>
              </a:rPr>
              <a:t>HashSet utlizes a HashSet to store key/value pairs		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LATER</a:t>
            </a:r>
          </a:p>
          <a:p>
            <a:pPr marL="1257300" lvl="2" indent="-342900">
              <a:spcBef>
                <a:spcPct val="20000"/>
              </a:spcBef>
              <a:buFont typeface="Wingdings" charset="0"/>
              <a:buChar char="ü"/>
            </a:pPr>
            <a:r>
              <a:rPr lang="en-US" sz="1800" dirty="0">
                <a:latin typeface="Arial Narrow" charset="0"/>
              </a:rPr>
              <a:t>HashSet provides O(1) put, get, and containsKey (on average, but can degrade)</a:t>
            </a:r>
          </a:p>
          <a:p>
            <a:pPr marL="800100" lvl="1" indent="-342900">
              <a:spcBef>
                <a:spcPct val="20000"/>
              </a:spcBef>
            </a:pPr>
            <a:endParaRPr lang="en-US" sz="2000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DAED65-9CB9-1247-9DDA-D0A87115F86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28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2209800" cy="1143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Word frequencies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2743200" cy="4800600"/>
          </a:xfrm>
        </p:spPr>
        <p:txBody>
          <a:bodyPr/>
          <a:lstStyle/>
          <a:p>
            <a:pPr marL="6350" indent="-63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variant of Dictionary is WordFreq</a:t>
            </a:r>
          </a:p>
          <a:p>
            <a:pPr marL="406400" lvl="1"/>
            <a:r>
              <a:rPr lang="en-US" dirty="0">
                <a:latin typeface="Arial Narrow" charset="0"/>
                <a:ea typeface="ＭＳ Ｐゴシック" charset="0"/>
              </a:rPr>
              <a:t>stores words &amp; their frequencies (number of times they occur) </a:t>
            </a:r>
          </a:p>
          <a:p>
            <a:pPr marL="406400" lvl="1"/>
            <a:r>
              <a:rPr lang="en-US" dirty="0">
                <a:latin typeface="Arial Narrow" charset="0"/>
                <a:ea typeface="ＭＳ Ｐゴシック" charset="0"/>
              </a:rPr>
              <a:t>can represent the word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counter pairs in a Map</a:t>
            </a:r>
          </a:p>
          <a:p>
            <a:pPr marL="406400"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406400" lvl="1"/>
            <a:r>
              <a:rPr lang="en-US" dirty="0">
                <a:latin typeface="Arial Narrow" charset="0"/>
                <a:ea typeface="ＭＳ Ｐゴシック" charset="0"/>
              </a:rPr>
              <a:t>again, could utilize either Map implementation</a:t>
            </a:r>
          </a:p>
          <a:p>
            <a:pPr marL="406400" lvl="1"/>
            <a:endParaRPr lang="en-US" dirty="0">
              <a:latin typeface="Arial Narrow" charset="0"/>
              <a:ea typeface="ＭＳ Ｐゴシック" charset="0"/>
            </a:endParaRPr>
          </a:p>
          <a:p>
            <a:pPr marL="406400" lvl="1"/>
            <a:r>
              <a:rPr lang="en-US" dirty="0">
                <a:latin typeface="Arial Narrow" charset="0"/>
                <a:ea typeface="ＭＳ Ｐゴシック" charset="0"/>
              </a:rPr>
              <a:t>since TreeMap is used, showAll displays words + counts in alphabetical order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505200" y="228600"/>
            <a:ext cx="5943600" cy="70389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import java.util.Map;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import java.util.TreeMap;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import java.util.Scanner;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import java.io.File;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accent2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public class WordFreq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    private Map&lt;String, Integer&gt; words;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public WordFreq()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words = new TreeMap&lt;String, Integer&gt;();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public WordFreq(String filename)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this();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try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Scanner infile = new Scanner(new File(filename));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while (infile.hasNext())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    String nextWord = infile.next();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    this.add(nextWord);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catch (java.io.FileNotFoundException e)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System.out.println("FILE NOT FOUND");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public void add(String newWord)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String cleanWord = newWord.toLowerCase();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if (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words.containsKey(cleanWord)</a:t>
            </a: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words.put(cleanWord, words.get(cleanWord)+1);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else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words.put(cleanWord, 1);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accent2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public void showAll()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for (String str :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words.keySet()</a:t>
            </a: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    System.out.println(str + ": " +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words.get(str)</a:t>
            </a: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Other tree structures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702675" cy="1447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heap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is a common tree structure that: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can efficiently implement a priority queue (a list of items that are accessed based on some ranking or priority as opposed to FIFO/LIFO)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can also be used to implement another O(N log N)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D55EF0-D4A7-E744-8813-EC1EDBB20B6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29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3124200"/>
            <a:ext cx="87026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motivation: many real-world applications involve optimal scheduling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choosing the next in line at the deli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prioritizing a list of chores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balancing transmission of multiple signals over limited bandwidth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selecting a job from a printer queue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multiprogramming/multitasking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 dirty="0">
              <a:latin typeface="Arial Narrow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all these applications require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storing a collection of prioritizable items, and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selecting and/or removing the highest priority item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Potential Balance Conditions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91191" y="1494466"/>
            <a:ext cx="3667831" cy="4250615"/>
          </a:xfrm>
        </p:spPr>
        <p:txBody>
          <a:bodyPr/>
          <a:lstStyle/>
          <a:p>
            <a:pPr marL="0" indent="0"/>
            <a:r>
              <a:rPr lang="en-US" dirty="0"/>
              <a:t>simple but too weak</a:t>
            </a:r>
          </a:p>
          <a:p>
            <a:pPr marL="400050" lvl="1" indent="-284163"/>
            <a:r>
              <a:rPr lang="en-US" dirty="0"/>
              <a:t>left and right subtrees </a:t>
            </a:r>
            <a:r>
              <a:rPr lang="en-US" i="1" dirty="0"/>
              <a:t>of the root</a:t>
            </a:r>
            <a:br>
              <a:rPr lang="en-US" i="1" dirty="0"/>
            </a:br>
            <a:r>
              <a:rPr lang="en-US" dirty="0"/>
              <a:t>have equal number of nodes</a:t>
            </a:r>
          </a:p>
          <a:p>
            <a:pPr marL="400050" lvl="1" indent="-284163"/>
            <a:endParaRPr lang="en-US" dirty="0"/>
          </a:p>
          <a:p>
            <a:pPr marL="400050" lvl="1" indent="-284163"/>
            <a:endParaRPr lang="en-US" dirty="0"/>
          </a:p>
          <a:p>
            <a:pPr marL="400050" lvl="1" indent="-284163"/>
            <a:endParaRPr lang="en-US" dirty="0"/>
          </a:p>
          <a:p>
            <a:pPr marL="400050" lvl="1" indent="-284163"/>
            <a:endParaRPr lang="en-US" dirty="0"/>
          </a:p>
          <a:p>
            <a:pPr marL="400050" lvl="1" indent="-284163"/>
            <a:endParaRPr lang="en-US" dirty="0"/>
          </a:p>
          <a:p>
            <a:pPr marL="400050" lvl="1" indent="-284163"/>
            <a:endParaRPr lang="en-US" dirty="0"/>
          </a:p>
          <a:p>
            <a:pPr marL="400050" lvl="1" indent="-284163"/>
            <a:endParaRPr lang="en-US" dirty="0"/>
          </a:p>
          <a:p>
            <a:pPr marL="400050" lvl="1" indent="-284163"/>
            <a:r>
              <a:rPr lang="en-US" dirty="0"/>
              <a:t>left and right subtrees </a:t>
            </a:r>
            <a:r>
              <a:rPr lang="en-US" i="1" dirty="0"/>
              <a:t>of the root </a:t>
            </a:r>
            <a:r>
              <a:rPr lang="en-US" dirty="0"/>
              <a:t>have equal height</a:t>
            </a:r>
            <a:br>
              <a:rPr lang="en-US" dirty="0"/>
            </a:b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5947976" y="1636364"/>
            <a:ext cx="2055318" cy="2326036"/>
            <a:chOff x="5443396" y="1371600"/>
            <a:chExt cx="3395804" cy="3382340"/>
          </a:xfrm>
        </p:grpSpPr>
        <p:sp>
          <p:nvSpPr>
            <p:cNvPr id="10" name="Oval 3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28923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4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772400" y="23622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6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399291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7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38800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8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91400" y="19050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9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19046" y="18422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10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79537" y="13716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18" name="AutoShape 11"/>
            <p:cNvCxnSpPr>
              <a:cxnSpLocks noChangeShapeType="1"/>
              <a:stCxn id="17" idx="3"/>
              <a:endCxn id="16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6154848" y="1553976"/>
              <a:ext cx="664298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2"/>
            <p:cNvCxnSpPr>
              <a:cxnSpLocks noChangeShapeType="1"/>
              <a:stCxn id="17" idx="5"/>
              <a:endCxn id="15" idx="0"/>
            </p:cNvCxnSpPr>
            <p:nvPr>
              <p:custDataLst>
                <p:tags r:id="rId32"/>
              </p:custDataLst>
            </p:nvPr>
          </p:nvCxnSpPr>
          <p:spPr bwMode="auto">
            <a:xfrm rot="16200000" flipH="1">
              <a:off x="7088667" y="1466464"/>
              <a:ext cx="361233" cy="515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14"/>
            <p:cNvCxnSpPr>
              <a:cxnSpLocks noChangeShapeType="1"/>
              <a:stCxn id="15" idx="5"/>
              <a:endCxn id="11" idx="0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7623199" y="2077196"/>
              <a:ext cx="285033" cy="2849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15"/>
            <p:cNvCxnSpPr>
              <a:cxnSpLocks noChangeShapeType="1"/>
              <a:stCxn id="16" idx="3"/>
              <a:endCxn id="14" idx="0"/>
            </p:cNvCxnSpPr>
            <p:nvPr>
              <p:custDataLst>
                <p:tags r:id="rId34"/>
              </p:custDataLst>
            </p:nvPr>
          </p:nvCxnSpPr>
          <p:spPr bwMode="auto">
            <a:xfrm flipH="1">
              <a:off x="5774602" y="2024623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16"/>
            <p:cNvCxnSpPr>
              <a:cxnSpLocks noChangeShapeType="1"/>
              <a:stCxn id="16" idx="5"/>
              <a:endCxn id="13" idx="0"/>
            </p:cNvCxnSpPr>
            <p:nvPr>
              <p:custDataLst>
                <p:tags r:id="rId35"/>
              </p:custDataLst>
            </p:nvPr>
          </p:nvCxnSpPr>
          <p:spPr bwMode="auto">
            <a:xfrm>
              <a:off x="6251041" y="2024623"/>
              <a:ext cx="284052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17"/>
            <p:cNvCxnSpPr>
              <a:cxnSpLocks noChangeShapeType="1"/>
              <a:stCxn id="14" idx="5"/>
              <a:endCxn id="10" idx="0"/>
            </p:cNvCxnSpPr>
            <p:nvPr>
              <p:custDataLst>
                <p:tags r:id="rId36"/>
              </p:custDataLst>
            </p:nvPr>
          </p:nvCxnSpPr>
          <p:spPr bwMode="auto">
            <a:xfrm>
              <a:off x="5870795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Oval 18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10396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19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229600" y="32004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0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589414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8" name="AutoShape 21"/>
            <p:cNvCxnSpPr>
              <a:cxnSpLocks noChangeShapeType="1"/>
              <a:stCxn id="13" idx="5"/>
              <a:endCxn id="27" idx="0"/>
            </p:cNvCxnSpPr>
            <p:nvPr>
              <p:custDataLst>
                <p:tags r:id="rId40"/>
              </p:custDataLst>
            </p:nvPr>
          </p:nvCxnSpPr>
          <p:spPr bwMode="auto">
            <a:xfrm>
              <a:off x="6631286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24"/>
            <p:cNvCxnSpPr>
              <a:cxnSpLocks noChangeShapeType="1"/>
              <a:stCxn id="25" idx="4"/>
              <a:endCxn id="26" idx="0"/>
            </p:cNvCxnSpPr>
            <p:nvPr>
              <p:custDataLst>
                <p:tags r:id="rId41"/>
              </p:custDataLst>
            </p:nvPr>
          </p:nvCxnSpPr>
          <p:spPr bwMode="auto">
            <a:xfrm rot="16200000" flipH="1">
              <a:off x="8198224" y="3033221"/>
              <a:ext cx="215153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25"/>
            <p:cNvCxnSpPr>
              <a:cxnSpLocks noChangeShapeType="1"/>
              <a:stCxn id="11" idx="5"/>
              <a:endCxn id="25" idx="0"/>
            </p:cNvCxnSpPr>
            <p:nvPr>
              <p:custDataLst>
                <p:tags r:id="rId42"/>
              </p:custDataLst>
            </p:nvPr>
          </p:nvCxnSpPr>
          <p:spPr bwMode="auto">
            <a:xfrm rot="16200000" flipH="1">
              <a:off x="8000626" y="2537969"/>
              <a:ext cx="249174" cy="241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22"/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443396" y="280287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4" name="AutoShape 23"/>
            <p:cNvCxnSpPr>
              <a:cxnSpLocks noChangeShapeType="1"/>
              <a:endCxn id="33" idx="0"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5579198" y="251460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22"/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205396" y="27700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6" name="AutoShape 23"/>
            <p:cNvCxnSpPr>
              <a:cxnSpLocks noChangeShapeType="1"/>
              <a:endCxn id="35" idx="0"/>
            </p:cNvCxnSpPr>
            <p:nvPr>
              <p:custDataLst>
                <p:tags r:id="rId46"/>
              </p:custDataLst>
            </p:nvPr>
          </p:nvCxnSpPr>
          <p:spPr bwMode="auto">
            <a:xfrm flipH="1">
              <a:off x="6341198" y="2481823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4" name="Oval 4"/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05800" y="37140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5" name="AutoShape 14"/>
            <p:cNvCxnSpPr>
              <a:cxnSpLocks noChangeShapeType="1"/>
              <a:endCxn id="44" idx="0"/>
            </p:cNvCxnSpPr>
            <p:nvPr>
              <p:custDataLst>
                <p:tags r:id="rId48"/>
              </p:custDataLst>
            </p:nvPr>
          </p:nvCxnSpPr>
          <p:spPr bwMode="auto">
            <a:xfrm rot="16200000" flipH="1">
              <a:off x="8279197" y="3551629"/>
              <a:ext cx="285034" cy="397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6" name="Oval 18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458200" y="4135375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19"/>
            <p:cNvSpPr>
              <a:spLocks noChangeAspect="1"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8567596" y="45522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8" name="AutoShape 24"/>
            <p:cNvCxnSpPr>
              <a:cxnSpLocks noChangeShapeType="1"/>
              <a:stCxn id="46" idx="4"/>
              <a:endCxn id="47" idx="0"/>
            </p:cNvCxnSpPr>
            <p:nvPr>
              <p:custDataLst>
                <p:tags r:id="rId51"/>
              </p:custDataLst>
            </p:nvPr>
          </p:nvCxnSpPr>
          <p:spPr bwMode="auto">
            <a:xfrm rot="16200000" flipH="1">
              <a:off x="8541124" y="4389959"/>
              <a:ext cx="215153" cy="1093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5"/>
            <p:cNvCxnSpPr>
              <a:cxnSpLocks noChangeShapeType="1"/>
              <a:stCxn id="44" idx="5"/>
              <a:endCxn id="46" idx="0"/>
            </p:cNvCxnSpPr>
            <p:nvPr>
              <p:custDataLst>
                <p:tags r:id="rId52"/>
              </p:custDataLst>
            </p:nvPr>
          </p:nvCxnSpPr>
          <p:spPr bwMode="auto">
            <a:xfrm rot="16200000" flipH="1">
              <a:off x="8441228" y="3982601"/>
              <a:ext cx="249174" cy="563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7" name="Group 86"/>
          <p:cNvGrpSpPr/>
          <p:nvPr/>
        </p:nvGrpSpPr>
        <p:grpSpPr>
          <a:xfrm>
            <a:off x="5618916" y="4596545"/>
            <a:ext cx="2374158" cy="1565172"/>
            <a:chOff x="4833796" y="3780460"/>
            <a:chExt cx="3405612" cy="2544140"/>
          </a:xfrm>
        </p:grpSpPr>
        <p:sp>
          <p:nvSpPr>
            <p:cNvPr id="52" name="Oval 4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434404" y="47710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00804" y="472175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53404" y="43138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Oval 9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81050" y="425110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Oval 1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441541" y="37804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58" name="AutoShape 11"/>
            <p:cNvCxnSpPr>
              <a:cxnSpLocks noChangeShapeType="1"/>
              <a:stCxn id="57" idx="3"/>
              <a:endCxn id="56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5816852" y="3962836"/>
              <a:ext cx="664298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12"/>
            <p:cNvCxnSpPr>
              <a:cxnSpLocks noChangeShapeType="1"/>
              <a:stCxn id="57" idx="5"/>
              <a:endCxn id="55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6750671" y="3875324"/>
              <a:ext cx="361233" cy="515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14"/>
            <p:cNvCxnSpPr>
              <a:cxnSpLocks noChangeShapeType="1"/>
              <a:stCxn id="55" idx="5"/>
              <a:endCxn id="52" idx="0"/>
            </p:cNvCxnSpPr>
            <p:nvPr>
              <p:custDataLst>
                <p:tags r:id="rId10"/>
              </p:custDataLst>
            </p:nvPr>
          </p:nvCxnSpPr>
          <p:spPr bwMode="auto">
            <a:xfrm rot="16200000" flipH="1">
              <a:off x="7285203" y="4486056"/>
              <a:ext cx="285033" cy="2849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15"/>
            <p:cNvCxnSpPr>
              <a:cxnSpLocks noChangeShapeType="1"/>
              <a:stCxn id="56" idx="3"/>
              <a:endCxn id="54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5436606" y="4433483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4" name="Oval 18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772400" y="519240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Oval 19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91604" y="56092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68" name="AutoShape 24"/>
            <p:cNvCxnSpPr>
              <a:cxnSpLocks noChangeShapeType="1"/>
              <a:stCxn id="64" idx="4"/>
              <a:endCxn id="65" idx="0"/>
            </p:cNvCxnSpPr>
            <p:nvPr>
              <p:custDataLst>
                <p:tags r:id="rId14"/>
              </p:custDataLst>
            </p:nvPr>
          </p:nvCxnSpPr>
          <p:spPr bwMode="auto">
            <a:xfrm rot="16200000" flipH="1">
              <a:off x="7860228" y="5442081"/>
              <a:ext cx="215153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25"/>
            <p:cNvCxnSpPr>
              <a:cxnSpLocks noChangeShapeType="1"/>
              <a:stCxn id="52" idx="5"/>
              <a:endCxn id="64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7662630" y="4946829"/>
              <a:ext cx="249174" cy="241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Oval 22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05400" y="521173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3"/>
            <p:cNvCxnSpPr>
              <a:cxnSpLocks noChangeShapeType="1"/>
              <a:endCxn id="70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5241202" y="492346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4" name="Oval 4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967804" y="612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75" name="AutoShape 14"/>
            <p:cNvCxnSpPr>
              <a:cxnSpLocks noChangeShapeType="1"/>
              <a:endCxn id="74" idx="0"/>
            </p:cNvCxnSpPr>
            <p:nvPr>
              <p:custDataLst>
                <p:tags r:id="rId19"/>
              </p:custDataLst>
            </p:nvPr>
          </p:nvCxnSpPr>
          <p:spPr bwMode="auto">
            <a:xfrm rot="16200000" flipH="1">
              <a:off x="7941201" y="5960489"/>
              <a:ext cx="285034" cy="397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0" name="Oval 1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986196" y="562535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81" name="AutoShape 24"/>
            <p:cNvCxnSpPr>
              <a:cxnSpLocks noChangeShapeType="1"/>
              <a:stCxn id="70" idx="4"/>
              <a:endCxn id="80" idx="0"/>
            </p:cNvCxnSpPr>
            <p:nvPr>
              <p:custDataLst>
                <p:tags r:id="rId21"/>
              </p:custDataLst>
            </p:nvPr>
          </p:nvCxnSpPr>
          <p:spPr bwMode="auto">
            <a:xfrm rot="5400000">
              <a:off x="5075642" y="5459793"/>
              <a:ext cx="211917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" name="Oval 4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833796" y="60960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20090"/>
              <a:endParaRPr lang="en-US" sz="1575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83" name="AutoShape 14"/>
            <p:cNvCxnSpPr>
              <a:cxnSpLocks noChangeShapeType="1"/>
              <a:stCxn id="80" idx="4"/>
              <a:endCxn id="82" idx="0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4911328" y="5885330"/>
              <a:ext cx="26894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2D7F8E-41ED-84EC-28BC-F2D2CC37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3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1C8C5-27AD-E04A-A288-111C066CC0F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30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Priority queue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702675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priority queue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the ADT that encapsulates these 3 operations:</a:t>
            </a:r>
          </a:p>
          <a:p>
            <a:pPr lvl="1">
              <a:lnSpc>
                <a:spcPct val="70000"/>
              </a:lnSpc>
              <a:buClr>
                <a:schemeClr val="tx2"/>
              </a:buClr>
              <a:buFont typeface="Wingdings" charset="0"/>
              <a:buChar char="ü"/>
            </a:pPr>
            <a:r>
              <a:rPr lang="en-US" i="1" dirty="0">
                <a:latin typeface="Arial Narrow" charset="0"/>
                <a:ea typeface="ＭＳ Ｐゴシック" charset="0"/>
              </a:rPr>
              <a:t>add item (with a given priority)</a:t>
            </a:r>
          </a:p>
          <a:p>
            <a:pPr lvl="1">
              <a:lnSpc>
                <a:spcPct val="70000"/>
              </a:lnSpc>
              <a:buClr>
                <a:schemeClr val="tx2"/>
              </a:buClr>
              <a:buFont typeface="Wingdings" charset="0"/>
              <a:buChar char="ü"/>
            </a:pPr>
            <a:r>
              <a:rPr lang="en-US" i="1" dirty="0">
                <a:latin typeface="Arial Narrow" charset="0"/>
                <a:ea typeface="ＭＳ Ｐゴシック" charset="0"/>
              </a:rPr>
              <a:t>find highest priority item</a:t>
            </a:r>
          </a:p>
          <a:p>
            <a:pPr lvl="1">
              <a:lnSpc>
                <a:spcPct val="70000"/>
              </a:lnSpc>
              <a:buClr>
                <a:schemeClr val="tx2"/>
              </a:buClr>
              <a:buFont typeface="Wingdings" charset="0"/>
              <a:buChar char="ü"/>
            </a:pPr>
            <a:r>
              <a:rPr lang="en-US" i="1" dirty="0">
                <a:latin typeface="Arial Narrow" charset="0"/>
                <a:ea typeface="ＭＳ Ｐゴシック" charset="0"/>
              </a:rPr>
              <a:t>remove highest priority item</a:t>
            </a:r>
          </a:p>
          <a:p>
            <a:pPr lvl="1">
              <a:lnSpc>
                <a:spcPct val="70000"/>
              </a:lnSpc>
              <a:buClr>
                <a:schemeClr val="tx2"/>
              </a:buClr>
              <a:buFont typeface="Wingdings" charset="0"/>
              <a:buChar char="ü"/>
            </a:pPr>
            <a:endParaRPr lang="en-US" i="1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70000"/>
              </a:lnSpc>
              <a:buClr>
                <a:schemeClr val="tx2"/>
              </a:buClr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e.g., assume printer jobs are given a priority 1-5, with 1 being the most urgent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priority queue can be implemented in a variety of ways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70000"/>
              </a:lnSpc>
              <a:buClr>
                <a:schemeClr val="tx2"/>
              </a:buClr>
            </a:pPr>
            <a:r>
              <a:rPr lang="en-US" dirty="0">
                <a:latin typeface="Arial Narrow" charset="0"/>
                <a:ea typeface="ＭＳ Ｐゴシック" charset="0"/>
              </a:rPr>
              <a:t>unsorted list</a:t>
            </a:r>
          </a:p>
          <a:p>
            <a:pPr lvl="2">
              <a:lnSpc>
                <a:spcPct val="70000"/>
              </a:lnSpc>
              <a:buClr>
                <a:schemeClr val="tx2"/>
              </a:buClr>
            </a:pPr>
            <a:r>
              <a:rPr lang="en-US" dirty="0">
                <a:latin typeface="Arial Narrow" charset="0"/>
                <a:ea typeface="ＭＳ Ｐゴシック" charset="0"/>
              </a:rPr>
              <a:t>efficiency of add?  efficiency of find?  efficiency of remove?</a:t>
            </a:r>
          </a:p>
          <a:p>
            <a:pPr lvl="2">
              <a:lnSpc>
                <a:spcPct val="70000"/>
              </a:lnSpc>
              <a:buClr>
                <a:schemeClr val="tx2"/>
              </a:buClr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2">
              <a:lnSpc>
                <a:spcPct val="70000"/>
              </a:lnSpc>
              <a:buClr>
                <a:schemeClr val="tx2"/>
              </a:buClr>
            </a:pPr>
            <a:endParaRPr lang="en-US" sz="32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70000"/>
              </a:lnSpc>
              <a:buClr>
                <a:schemeClr val="tx2"/>
              </a:buClr>
            </a:pPr>
            <a:r>
              <a:rPr lang="en-US" dirty="0">
                <a:latin typeface="Arial Narrow" charset="0"/>
                <a:ea typeface="ＭＳ Ｐゴシック" charset="0"/>
              </a:rPr>
              <a:t>sorted list (sorted by priority)</a:t>
            </a:r>
          </a:p>
          <a:p>
            <a:pPr lvl="2">
              <a:lnSpc>
                <a:spcPct val="70000"/>
              </a:lnSpc>
              <a:buClr>
                <a:schemeClr val="tx2"/>
              </a:buClr>
            </a:pPr>
            <a:r>
              <a:rPr lang="en-US" dirty="0">
                <a:latin typeface="Arial Narrow" charset="0"/>
                <a:ea typeface="ＭＳ Ｐゴシック" charset="0"/>
              </a:rPr>
              <a:t>efficiency of add?  efficiency of find?  efficiency of remove?</a:t>
            </a:r>
          </a:p>
          <a:p>
            <a:pPr lvl="2">
              <a:lnSpc>
                <a:spcPct val="70000"/>
              </a:lnSpc>
              <a:buClr>
                <a:schemeClr val="tx2"/>
              </a:buClr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70000"/>
              </a:lnSpc>
              <a:buClr>
                <a:schemeClr val="tx2"/>
              </a:buClr>
            </a:pPr>
            <a:r>
              <a:rPr lang="en-US" dirty="0">
                <a:latin typeface="Arial Narrow" charset="0"/>
                <a:ea typeface="ＭＳ Ｐゴシック" charset="0"/>
              </a:rPr>
              <a:t>others?</a:t>
            </a: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4267200" y="4089400"/>
            <a:ext cx="43338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 Narrow" charset="0"/>
              </a:rPr>
              <a:t>job1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 Narrow" charset="0"/>
              </a:rPr>
              <a:t>3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4689475" y="4089400"/>
            <a:ext cx="46831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 Narrow" charset="0"/>
              </a:rPr>
              <a:t>job 2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 Narrow" charset="0"/>
              </a:rPr>
              <a:t>4</a:t>
            </a:r>
          </a:p>
        </p:txBody>
      </p:sp>
      <p:sp>
        <p:nvSpPr>
          <p:cNvPr id="467979" name="Text Box 11"/>
          <p:cNvSpPr txBox="1">
            <a:spLocks noChangeArrowheads="1"/>
          </p:cNvSpPr>
          <p:nvPr/>
        </p:nvSpPr>
        <p:spPr bwMode="auto">
          <a:xfrm>
            <a:off x="5157788" y="4089400"/>
            <a:ext cx="468312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 Narrow" charset="0"/>
              </a:rPr>
              <a:t>job 3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 Narrow" charset="0"/>
              </a:rPr>
              <a:t>1</a:t>
            </a:r>
          </a:p>
        </p:txBody>
      </p:sp>
      <p:sp>
        <p:nvSpPr>
          <p:cNvPr id="467980" name="Text Box 12"/>
          <p:cNvSpPr txBox="1">
            <a:spLocks noChangeArrowheads="1"/>
          </p:cNvSpPr>
          <p:nvPr/>
        </p:nvSpPr>
        <p:spPr bwMode="auto">
          <a:xfrm>
            <a:off x="5627688" y="4089400"/>
            <a:ext cx="468312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 Narrow" charset="0"/>
              </a:rPr>
              <a:t>job 4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 Narrow" charset="0"/>
              </a:rPr>
              <a:t>4</a:t>
            </a:r>
          </a:p>
        </p:txBody>
      </p:sp>
      <p:sp>
        <p:nvSpPr>
          <p:cNvPr id="467981" name="Text Box 13"/>
          <p:cNvSpPr txBox="1">
            <a:spLocks noChangeArrowheads="1"/>
          </p:cNvSpPr>
          <p:nvPr/>
        </p:nvSpPr>
        <p:spPr bwMode="auto">
          <a:xfrm>
            <a:off x="6096000" y="4089400"/>
            <a:ext cx="46831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 Narrow" charset="0"/>
              </a:rPr>
              <a:t>job 5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 Narrow" charset="0"/>
              </a:rPr>
              <a:t>2</a:t>
            </a:r>
          </a:p>
        </p:txBody>
      </p:sp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4279900" y="5321300"/>
            <a:ext cx="43338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 Narrow" charset="0"/>
              </a:rPr>
              <a:t>job4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 Narrow" charset="0"/>
              </a:rPr>
              <a:t>4</a:t>
            </a:r>
          </a:p>
        </p:txBody>
      </p:sp>
      <p:sp>
        <p:nvSpPr>
          <p:cNvPr id="467983" name="Text Box 15"/>
          <p:cNvSpPr txBox="1">
            <a:spLocks noChangeArrowheads="1"/>
          </p:cNvSpPr>
          <p:nvPr/>
        </p:nvSpPr>
        <p:spPr bwMode="auto">
          <a:xfrm>
            <a:off x="4702175" y="5321300"/>
            <a:ext cx="46831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 Narrow" charset="0"/>
              </a:rPr>
              <a:t>job 2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 Narrow" charset="0"/>
              </a:rPr>
              <a:t>4</a:t>
            </a:r>
          </a:p>
        </p:txBody>
      </p:sp>
      <p:sp>
        <p:nvSpPr>
          <p:cNvPr id="467984" name="Text Box 16"/>
          <p:cNvSpPr txBox="1">
            <a:spLocks noChangeArrowheads="1"/>
          </p:cNvSpPr>
          <p:nvPr/>
        </p:nvSpPr>
        <p:spPr bwMode="auto">
          <a:xfrm>
            <a:off x="5170488" y="5321300"/>
            <a:ext cx="468312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 Narrow" charset="0"/>
              </a:rPr>
              <a:t>job 1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 Narrow" charset="0"/>
              </a:rPr>
              <a:t>3</a:t>
            </a:r>
          </a:p>
        </p:txBody>
      </p:sp>
      <p:sp>
        <p:nvSpPr>
          <p:cNvPr id="467985" name="Text Box 17"/>
          <p:cNvSpPr txBox="1">
            <a:spLocks noChangeArrowheads="1"/>
          </p:cNvSpPr>
          <p:nvPr/>
        </p:nvSpPr>
        <p:spPr bwMode="auto">
          <a:xfrm>
            <a:off x="5638800" y="5321300"/>
            <a:ext cx="46831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 Narrow" charset="0"/>
              </a:rPr>
              <a:t>job 5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 Narrow" charset="0"/>
              </a:rPr>
              <a:t>2</a:t>
            </a:r>
          </a:p>
        </p:txBody>
      </p:sp>
      <p:sp>
        <p:nvSpPr>
          <p:cNvPr id="467986" name="Text Box 18"/>
          <p:cNvSpPr txBox="1">
            <a:spLocks noChangeArrowheads="1"/>
          </p:cNvSpPr>
          <p:nvPr/>
        </p:nvSpPr>
        <p:spPr bwMode="auto">
          <a:xfrm>
            <a:off x="6096000" y="5321300"/>
            <a:ext cx="46831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 Narrow" charset="0"/>
              </a:rPr>
              <a:t>job 3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 Narrow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2" grpId="0" animBg="1"/>
      <p:bldP spid="467978" grpId="0" animBg="1"/>
      <p:bldP spid="467979" grpId="0" animBg="1"/>
      <p:bldP spid="467980" grpId="0" animBg="1"/>
      <p:bldP spid="467981" grpId="0" animBg="1"/>
      <p:bldP spid="467982" grpId="0" animBg="1"/>
      <p:bldP spid="467983" grpId="0" animBg="1"/>
      <p:bldP spid="467984" grpId="0" animBg="1"/>
      <p:bldP spid="467985" grpId="0" animBg="1"/>
      <p:bldP spid="4679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962C00-C7E4-064B-9071-CBA5695D303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31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Courier New" charset="0"/>
                <a:ea typeface="ＭＳ Ｐゴシック" charset="0"/>
                <a:cs typeface="ＭＳ Ｐゴシック" charset="0"/>
              </a:rPr>
              <a:t>java.util.PriorityQueue</a:t>
            </a:r>
            <a:endParaRPr lang="en-US" sz="2800" dirty="0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Java provides a </a:t>
            </a:r>
            <a:r>
              <a:rPr lang="en-US" sz="2000" dirty="0" err="1">
                <a:latin typeface="Courier New" charset="0"/>
                <a:ea typeface="ＭＳ Ｐゴシック" charset="0"/>
                <a:cs typeface="ＭＳ Ｐゴシック" charset="0"/>
              </a:rPr>
              <a:t>PriorityQueue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class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public class </a:t>
            </a:r>
            <a:r>
              <a:rPr lang="en-US" sz="1200" dirty="0" err="1">
                <a:latin typeface="Courier New" charset="0"/>
                <a:ea typeface="ＭＳ Ｐゴシック" charset="0"/>
              </a:rPr>
              <a:t>PriorityQueue</a:t>
            </a:r>
            <a:r>
              <a:rPr lang="en-US" sz="1200" dirty="0">
                <a:latin typeface="Courier New" charset="0"/>
                <a:ea typeface="ＭＳ Ｐゴシック" charset="0"/>
              </a:rPr>
              <a:t>&lt;E extends Comparable&lt;? super E&gt;&gt; {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/** Constructs an empty priority queue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 */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public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PriorityQueue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&lt;E&gt;()</a:t>
            </a:r>
            <a:r>
              <a:rPr lang="en-US" sz="1200" dirty="0">
                <a:latin typeface="Courier New" charset="0"/>
                <a:ea typeface="ＭＳ Ｐゴシック" charset="0"/>
              </a:rPr>
              <a:t> { … }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endParaRPr lang="en-US" sz="1200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/** Adds an item to the priority queue (ordered based on </a:t>
            </a:r>
            <a:r>
              <a:rPr lang="en-US" sz="1200" dirty="0" err="1">
                <a:latin typeface="Courier New" charset="0"/>
                <a:ea typeface="ＭＳ Ｐゴシック" charset="0"/>
              </a:rPr>
              <a:t>compareTo</a:t>
            </a:r>
            <a:r>
              <a:rPr lang="en-US" sz="1200" dirty="0">
                <a:latin typeface="Courier New" charset="0"/>
                <a:ea typeface="ＭＳ Ｐゴシック" charset="0"/>
              </a:rPr>
              <a:t>)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 *    @param </a:t>
            </a:r>
            <a:r>
              <a:rPr lang="en-US" sz="1200" dirty="0" err="1">
                <a:latin typeface="Courier New" charset="0"/>
                <a:ea typeface="ＭＳ Ｐゴシック" charset="0"/>
              </a:rPr>
              <a:t>newItem</a:t>
            </a:r>
            <a:r>
              <a:rPr lang="en-US" sz="1200" dirty="0">
                <a:latin typeface="Courier New" charset="0"/>
                <a:ea typeface="ＭＳ Ｐゴシック" charset="0"/>
              </a:rPr>
              <a:t> the item to be added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 *    @return true if the items was added successfully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 */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public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boolean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 add(E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newItem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)</a:t>
            </a:r>
            <a:r>
              <a:rPr lang="en-US" sz="1200" dirty="0">
                <a:latin typeface="Courier New" charset="0"/>
                <a:ea typeface="ＭＳ Ｐゴシック" charset="0"/>
              </a:rPr>
              <a:t> { … }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endParaRPr lang="en-US" sz="1200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/** Accesses the smallest item from the priority queue (based on </a:t>
            </a:r>
            <a:r>
              <a:rPr lang="en-US" sz="1200" dirty="0" err="1">
                <a:latin typeface="Courier New" charset="0"/>
                <a:ea typeface="ＭＳ Ｐゴシック" charset="0"/>
              </a:rPr>
              <a:t>compareTo</a:t>
            </a:r>
            <a:r>
              <a:rPr lang="en-US" sz="1200" dirty="0">
                <a:latin typeface="Courier New" charset="0"/>
                <a:ea typeface="ＭＳ Ｐゴシック" charset="0"/>
              </a:rPr>
              <a:t>)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 *    @return the smallest item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 */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public E peek()</a:t>
            </a:r>
            <a:r>
              <a:rPr lang="en-US" sz="1200" dirty="0">
                <a:latin typeface="Courier New" charset="0"/>
                <a:ea typeface="ＭＳ Ｐゴシック" charset="0"/>
              </a:rPr>
              <a:t> { … }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endParaRPr lang="en-US" sz="1200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/** Accesses and removes the smallest item (based on </a:t>
            </a:r>
            <a:r>
              <a:rPr lang="en-US" sz="1200" dirty="0" err="1">
                <a:latin typeface="Courier New" charset="0"/>
                <a:ea typeface="ＭＳ Ｐゴシック" charset="0"/>
              </a:rPr>
              <a:t>compareTo</a:t>
            </a:r>
            <a:r>
              <a:rPr lang="en-US" sz="1200" dirty="0">
                <a:latin typeface="Courier New" charset="0"/>
                <a:ea typeface="ＭＳ Ｐゴシック" charset="0"/>
              </a:rPr>
              <a:t>)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 *    @return the smallest item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 */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public E remove()</a:t>
            </a:r>
            <a:r>
              <a:rPr lang="en-US" sz="1200" dirty="0">
                <a:latin typeface="Courier New" charset="0"/>
                <a:ea typeface="ＭＳ Ｐゴシック" charset="0"/>
              </a:rPr>
              <a:t> { … }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endParaRPr lang="en-US" sz="1200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public int size() { … }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public void clear() { … }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    . . .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latin typeface="Courier New" charset="0"/>
                <a:ea typeface="ＭＳ Ｐゴシック" charset="0"/>
              </a:rPr>
              <a:t>}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800600" y="5410200"/>
            <a:ext cx="3810000" cy="12001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the underlying data structure is a special kind of binary tree called a </a:t>
            </a:r>
            <a:r>
              <a:rPr lang="en-US" i="1">
                <a:solidFill>
                  <a:schemeClr val="tx2"/>
                </a:solidFill>
                <a:latin typeface="Arial Narrow" charset="0"/>
              </a:rPr>
              <a:t>heap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3F41F9-AED0-514F-9F60-D2A8B1FC2CB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Heaps</a:t>
            </a:r>
          </a:p>
        </p:txBody>
      </p:sp>
      <p:sp>
        <p:nvSpPr>
          <p:cNvPr id="43012" name="Rectangle 16"/>
          <p:cNvSpPr>
            <a:spLocks noChangeArrowheads="1"/>
          </p:cNvSpPr>
          <p:nvPr/>
        </p:nvSpPr>
        <p:spPr bwMode="auto">
          <a:xfrm>
            <a:off x="609600" y="11430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2060575" algn="l"/>
              </a:tabLst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i="1">
                <a:solidFill>
                  <a:schemeClr val="accent2"/>
                </a:solidFill>
                <a:latin typeface="Arial Narrow" charset="0"/>
              </a:rPr>
              <a:t>complete tree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is a tree in which </a:t>
            </a:r>
            <a:endParaRPr lang="en-US">
              <a:solidFill>
                <a:schemeClr val="accent2"/>
              </a:solidFill>
              <a:latin typeface="Arial Narrow" charset="0"/>
              <a:sym typeface="Wingdings" charset="0"/>
            </a:endParaRP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0"/>
              <a:buChar char="§"/>
              <a:tabLst>
                <a:tab pos="2060575" algn="l"/>
              </a:tabLst>
            </a:pPr>
            <a:r>
              <a:rPr lang="en-US" sz="2000">
                <a:latin typeface="Arial Narrow" charset="0"/>
              </a:rPr>
              <a:t>all leaves are on the same level or else on 2 adjacent levels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0"/>
              <a:buChar char="§"/>
              <a:tabLst>
                <a:tab pos="2060575" algn="l"/>
              </a:tabLst>
            </a:pPr>
            <a:r>
              <a:rPr lang="en-US" sz="2000">
                <a:latin typeface="Arial Narrow" charset="0"/>
              </a:rPr>
              <a:t>all leaves at the lowest level are as far left as possible</a:t>
            </a:r>
            <a:endParaRPr lang="en-US" sz="1000">
              <a:latin typeface="Arial Narrow" charset="0"/>
            </a:endParaRPr>
          </a:p>
        </p:txBody>
      </p:sp>
      <p:sp>
        <p:nvSpPr>
          <p:cNvPr id="43013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8686800" cy="1219200"/>
          </a:xfrm>
          <a:noFill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heap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is complete binary tree in which 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for every node, the value stored is </a:t>
            </a:r>
            <a:r>
              <a:rPr lang="en-US">
                <a:latin typeface="Arial Narrow" charset="0"/>
                <a:ea typeface="ＭＳ Ｐゴシック" charset="0"/>
                <a:sym typeface="Symbol" charset="0"/>
              </a:rPr>
              <a:t></a:t>
            </a:r>
            <a:r>
              <a:rPr lang="en-US">
                <a:latin typeface="Arial Narrow" charset="0"/>
                <a:ea typeface="ＭＳ Ｐゴシック" charset="0"/>
              </a:rPr>
              <a:t> the values stored in both subtrees</a:t>
            </a:r>
          </a:p>
          <a:p>
            <a:pPr marL="857250" lvl="2" indent="0"/>
            <a:r>
              <a:rPr lang="en-US" sz="1800" i="1">
                <a:latin typeface="Arial Narrow" charset="0"/>
                <a:ea typeface="ＭＳ Ｐゴシック" charset="0"/>
              </a:rPr>
              <a:t>(technically, this is a min-heap -- can also define a max-heap where the value is </a:t>
            </a:r>
            <a:r>
              <a:rPr lang="en-US" sz="1800" i="1">
                <a:latin typeface="Arial Narrow" charset="0"/>
                <a:ea typeface="ＭＳ Ｐゴシック" charset="0"/>
                <a:sym typeface="Symbol" charset="0"/>
              </a:rPr>
              <a:t></a:t>
            </a:r>
            <a:r>
              <a:rPr lang="en-US" sz="1800" i="1">
                <a:latin typeface="Arial Narrow" charset="0"/>
                <a:ea typeface="ＭＳ Ｐゴシック" charset="0"/>
              </a:rPr>
              <a:t> )</a:t>
            </a:r>
          </a:p>
        </p:txBody>
      </p:sp>
      <p:pic>
        <p:nvPicPr>
          <p:cNvPr id="31438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429000"/>
            <a:ext cx="3962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4390" name="Rectangle 22"/>
          <p:cNvSpPr>
            <a:spLocks noChangeArrowheads="1"/>
          </p:cNvSpPr>
          <p:nvPr/>
        </p:nvSpPr>
        <p:spPr bwMode="auto">
          <a:xfrm>
            <a:off x="609600" y="5257800"/>
            <a:ext cx="891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complete, a heap has minimal height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 </a:t>
            </a:r>
            <a:r>
              <a:rPr lang="en-US">
                <a:solidFill>
                  <a:schemeClr val="accent2"/>
                </a:solidFill>
                <a:latin typeface="Arial Narrow" charset="0"/>
                <a:sym typeface="Symbol" charset="0"/>
              </a:rPr>
              <a:t></a:t>
            </a:r>
            <a:r>
              <a:rPr lang="en-US">
                <a:solidFill>
                  <a:schemeClr val="accent2"/>
                </a:solidFill>
                <a:latin typeface="Arial Narrow" charset="0"/>
                <a:sym typeface="Wingdings" charset="0"/>
              </a:rPr>
              <a:t>log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  <a:sym typeface="Wingdings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  <a:sym typeface="Wingdings" charset="0"/>
              </a:rPr>
              <a:t> N</a:t>
            </a:r>
            <a:r>
              <a:rPr lang="en-US">
                <a:solidFill>
                  <a:schemeClr val="accent2"/>
                </a:solidFill>
                <a:latin typeface="Arial Narrow" charset="0"/>
                <a:sym typeface="Symbol" charset="0"/>
              </a:rPr>
              <a:t>+1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can insert in O(height) = O(log N), but searching is O(N)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1000">
              <a:latin typeface="Arial Narrow" charset="0"/>
              <a:sym typeface="Wingdings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  <a:sym typeface="Wingdings" charset="0"/>
              </a:rPr>
              <a:t>not good for general storage,</a:t>
            </a:r>
            <a:r>
              <a:rPr lang="en-US" sz="2000">
                <a:latin typeface="Arial Narrow" charset="0"/>
              </a:rPr>
              <a:t> but perfect for implementing priority queues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can access min value in O(1), remove min value in O(height) = O(log N)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614863" y="3421063"/>
            <a:ext cx="4598987" cy="1697037"/>
            <a:chOff x="1056" y="1824"/>
            <a:chExt cx="3984" cy="1918"/>
          </a:xfrm>
        </p:grpSpPr>
        <p:pic>
          <p:nvPicPr>
            <p:cNvPr id="4301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824"/>
              <a:ext cx="3984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018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" y="2706"/>
              <a:ext cx="1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019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3111"/>
              <a:ext cx="1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020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" y="2688"/>
              <a:ext cx="1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021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111"/>
              <a:ext cx="1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F45E7-A4CA-1B4C-9805-19D67DA3AC2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Inserting into a heap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8702675" cy="1066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note: insertion maintains completeness and the heap property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worst case, if add smallest value, will have to swap all the way up to the root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but only nodes on the path are swapped </a:t>
            </a:r>
            <a:r>
              <a:rPr lang="en-US">
                <a:latin typeface="Arial Narrow" charset="0"/>
                <a:ea typeface="ＭＳ Ｐゴシック" charset="0"/>
                <a:sym typeface="Wingdings" charset="0"/>
              </a:rPr>
              <a:t> O(height) = O(log N) swaps</a:t>
            </a: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685800" y="1371600"/>
            <a:ext cx="8702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to insert into a heap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place new item in next open leaf position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if new value is smaller than parent, then swap nodes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continue up toward the root, swapping with parent, until smaller parent found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see </a:t>
            </a:r>
            <a:r>
              <a:rPr lang="en-US" sz="2000">
                <a:latin typeface="Arial Narrow" charset="0"/>
                <a:hlinkClick r:id="rId2"/>
              </a:rPr>
              <a:t>www.cs.usfca.edu/~galles/JavascriptVisual/Heap.html </a:t>
            </a:r>
            <a:endParaRPr lang="en-US" sz="2000">
              <a:latin typeface="Arial Narrow" charset="0"/>
            </a:endParaRPr>
          </a:p>
        </p:txBody>
      </p:sp>
      <p:sp>
        <p:nvSpPr>
          <p:cNvPr id="44038" name="AutoShape 8"/>
          <p:cNvSpPr>
            <a:spLocks noChangeArrowheads="1"/>
          </p:cNvSpPr>
          <p:nvPr/>
        </p:nvSpPr>
        <p:spPr bwMode="auto">
          <a:xfrm>
            <a:off x="4572000" y="441325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5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4191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41719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4572000" y="3886200"/>
            <a:ext cx="457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Arial Narrow" charset="0"/>
              </a:rPr>
              <a:t>add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1F7D8C-A742-0544-9C47-24D23EECE3A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Removing from a heap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562600"/>
            <a:ext cx="8702675" cy="1066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note: removing root maintains completeness and the heap property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worst case, if last value is largest, will have to swap all the way down to leaf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but only nodes on the path are swapped </a:t>
            </a:r>
            <a:r>
              <a:rPr lang="en-US">
                <a:latin typeface="Arial Narrow" charset="0"/>
                <a:ea typeface="ＭＳ Ｐゴシック" charset="0"/>
                <a:sym typeface="Wingdings" charset="0"/>
              </a:rPr>
              <a:t> O(height) = O(log N) swaps</a:t>
            </a: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685800" y="1219200"/>
            <a:ext cx="8702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to remove the min value (root) of a heap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replace root with last node on bottom level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if new root value is greater than either child, swap with smaller child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continue down toward the leaves, swapping with smaller child, until smallest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see </a:t>
            </a:r>
            <a:r>
              <a:rPr lang="en-US" sz="2000">
                <a:latin typeface="Arial Narrow" charset="0"/>
                <a:hlinkClick r:id="rId2"/>
              </a:rPr>
              <a:t>www.cs.usfca.edu/~galles/JavascriptVisual/Heap.html</a:t>
            </a:r>
            <a:endParaRPr lang="en-US" sz="2000">
              <a:latin typeface="Arial Narrow" charset="0"/>
            </a:endParaRPr>
          </a:p>
        </p:txBody>
      </p:sp>
      <p:pic>
        <p:nvPicPr>
          <p:cNvPr id="4506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4191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29200" y="3429000"/>
            <a:ext cx="3886200" cy="1752600"/>
            <a:chOff x="3216" y="2160"/>
            <a:chExt cx="2448" cy="1104"/>
          </a:xfrm>
        </p:grpSpPr>
        <p:pic>
          <p:nvPicPr>
            <p:cNvPr id="4506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60"/>
              <a:ext cx="24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506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" y="2817"/>
              <a:ext cx="97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5067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" y="3122"/>
              <a:ext cx="10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45064" name="AutoShape 17"/>
          <p:cNvSpPr>
            <a:spLocks noChangeArrowheads="1"/>
          </p:cNvSpPr>
          <p:nvPr/>
        </p:nvSpPr>
        <p:spPr bwMode="auto">
          <a:xfrm>
            <a:off x="4800600" y="4191000"/>
            <a:ext cx="184150" cy="168275"/>
          </a:xfrm>
          <a:prstGeom prst="rightArrow">
            <a:avLst>
              <a:gd name="adj1" fmla="val 50000"/>
              <a:gd name="adj2" fmla="val 27358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D5B665-2618-9546-9DD2-67EF0A2E638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Implementing a heap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534400" cy="12954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heap provides for O(1) find min, O(log N) insertion and min removal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also has a simple, List-based implementation</a:t>
            </a:r>
            <a:r>
              <a:rPr lang="en-US" sz="1800">
                <a:latin typeface="Arial Narrow" charset="0"/>
                <a:ea typeface="ＭＳ Ｐゴシック" charset="0"/>
              </a:rPr>
              <a:t> 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since there are no holes in a heap, can store nodes in an ArrayList, level-by-level</a:t>
            </a:r>
          </a:p>
        </p:txBody>
      </p:sp>
      <p:graphicFrame>
        <p:nvGraphicFramePr>
          <p:cNvPr id="454691" name="Group 35"/>
          <p:cNvGraphicFramePr>
            <a:graphicFrameLocks noGrp="1"/>
          </p:cNvGraphicFramePr>
          <p:nvPr>
            <p:ph sz="quarter" idx="3"/>
          </p:nvPr>
        </p:nvGraphicFramePr>
        <p:xfrm>
          <a:off x="677863" y="5410200"/>
          <a:ext cx="4275137" cy="396875"/>
        </p:xfrm>
        <a:graphic>
          <a:graphicData uri="http://schemas.openxmlformats.org/drawingml/2006/table">
            <a:tbl>
              <a:tblPr/>
              <a:tblGrid>
                <a:gridCol w="42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30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34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36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71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66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71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83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40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94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09" name="Text Box 36"/>
          <p:cNvSpPr txBox="1">
            <a:spLocks noChangeArrowheads="1"/>
          </p:cNvSpPr>
          <p:nvPr/>
        </p:nvSpPr>
        <p:spPr bwMode="auto">
          <a:xfrm>
            <a:off x="5562600" y="3048000"/>
            <a:ext cx="33528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root is at index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0</a:t>
            </a:r>
          </a:p>
          <a:p>
            <a:pPr>
              <a:buFont typeface="Wingdings" charset="0"/>
              <a:buChar char="§"/>
            </a:pPr>
            <a:endParaRPr lang="en-US" sz="2000">
              <a:solidFill>
                <a:schemeClr val="accent2"/>
              </a:solidFill>
              <a:latin typeface="Arial Narrow" charset="0"/>
            </a:endParaRPr>
          </a:p>
          <a:p>
            <a:pPr>
              <a:buFont typeface="Wingdings" charset="0"/>
              <a:buChar char="§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last leaf is at index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size()-1</a:t>
            </a:r>
          </a:p>
          <a:p>
            <a:pPr>
              <a:buFont typeface="Wingdings" charset="0"/>
              <a:buChar char="§"/>
            </a:pPr>
            <a:endParaRPr lang="en-US" sz="2000">
              <a:solidFill>
                <a:schemeClr val="accent2"/>
              </a:solidFill>
              <a:latin typeface="Arial Narrow" charset="0"/>
            </a:endParaRPr>
          </a:p>
          <a:p>
            <a:pPr>
              <a:buFont typeface="Wingdings" charset="0"/>
              <a:buChar char="§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for a node at index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, children are at 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2*i+1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 and 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2*i+2</a:t>
            </a:r>
          </a:p>
          <a:p>
            <a:pPr lvl="1">
              <a:buFont typeface="Wingdings" charset="0"/>
              <a:buChar char="§"/>
            </a:pPr>
            <a:endParaRPr lang="en-US" sz="1800">
              <a:solidFill>
                <a:schemeClr val="accent2"/>
              </a:solidFill>
              <a:latin typeface="Courier New" charset="0"/>
            </a:endParaRPr>
          </a:p>
          <a:p>
            <a:pPr>
              <a:buFont typeface="Wingdings" charset="0"/>
              <a:buChar char="§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 add at next available leaf, simply add at end </a:t>
            </a:r>
          </a:p>
        </p:txBody>
      </p:sp>
      <p:grpSp>
        <p:nvGrpSpPr>
          <p:cNvPr id="46110" name="Group 39"/>
          <p:cNvGrpSpPr>
            <a:grpSpLocks/>
          </p:cNvGrpSpPr>
          <p:nvPr/>
        </p:nvGrpSpPr>
        <p:grpSpPr bwMode="auto">
          <a:xfrm>
            <a:off x="685800" y="2971800"/>
            <a:ext cx="4267200" cy="2209800"/>
            <a:chOff x="3216" y="2160"/>
            <a:chExt cx="2448" cy="1104"/>
          </a:xfrm>
        </p:grpSpPr>
        <p:pic>
          <p:nvPicPr>
            <p:cNvPr id="46111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60"/>
              <a:ext cx="24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6112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" y="2817"/>
              <a:ext cx="97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6113" name="Picture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" y="3122"/>
              <a:ext cx="10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4663E0-D31B-FE4B-BD84-FADDF8892E4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ourier New" charset="0"/>
                <a:ea typeface="ＭＳ Ｐゴシック" charset="0"/>
                <a:cs typeface="ＭＳ Ｐゴシック" charset="0"/>
              </a:rPr>
              <a:t>MinHeap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class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6553200" cy="5867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import java.util.ArrayList;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2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public class MinHeap&lt;E extends Comparable&lt;? super E&gt;&gt; {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private ArrayList&lt;E&gt; values;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2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public MinHeap() {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this.values = new ArrayList&lt;E&gt;();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public E minValue() {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if (this.values.size() == 0) {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throw new java.util.NoSuchElementException();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}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return this.values.get(0);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public void add(E newValue) {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this.values.add(newValue);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int pos = this.values.size()-1;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while (pos &gt; 0) {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if (newValue.compareTo(this.values.get((pos-1)/2)) &lt; 0) {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this.values.set(pos, this.values.get((pos-1)/2));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pos = (pos-1)/2;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}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else {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break;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}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}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this.values.set(pos, newValue);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6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. . .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7315200" y="1295400"/>
            <a:ext cx="19812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279400" indent="-1651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we can define our own simple min-heap implementation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Courier New" charset="0"/>
              </a:rPr>
              <a:t>minValue </a:t>
            </a:r>
            <a:r>
              <a:rPr lang="en-US" sz="2000">
                <a:latin typeface="Arial Narrow" charset="0"/>
              </a:rPr>
              <a:t>returns the value at index 0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Courier New" charset="0"/>
              </a:rPr>
              <a:t>add</a:t>
            </a:r>
            <a:r>
              <a:rPr lang="en-US" sz="2000">
                <a:latin typeface="Arial Narrow" charset="0"/>
              </a:rPr>
              <a:t> places the new value at the next available leaf (i.e., end of list), then moves upward until in position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9DF30B-9382-6144-81DE-DE842BFD2B3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ourier New" charset="0"/>
                <a:ea typeface="ＭＳ Ｐゴシック" charset="0"/>
                <a:cs typeface="ＭＳ Ｐゴシック" charset="0"/>
              </a:rPr>
              <a:t>MinHeap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class (cont.)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458200" cy="48768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. . .</a:t>
            </a:r>
          </a:p>
          <a:p>
            <a:pPr>
              <a:lnSpc>
                <a:spcPct val="80000"/>
              </a:lnSpc>
            </a:pPr>
            <a:endParaRPr lang="en-US" sz="12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public void remove() {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E newValue = this.values.remove(this.values.size()-1);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int pos = 0;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if (this.values.size() &gt; 0) {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while (2*pos+1 &lt; this.values.size()) {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int minChild = 2*pos+1;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if (2*pos+2 &lt; this.values.size() &amp;&amp;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      this.values.get(2*pos+2).compareTo(this.values.get(2*pos+1)) &lt; 0) {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    minChild = 2*pos+2;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}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if (newValue.compareTo(this.values.get(minChild)) &gt; 0) {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    this.values.set(pos, this.values.get(minChild));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    pos = minChild;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}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else {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    break;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}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}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this.values.set(pos, newValue);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} 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181600" y="4924425"/>
            <a:ext cx="3505200" cy="1323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279400" indent="-1651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Courier New" charset="0"/>
              </a:rPr>
              <a:t>remove</a:t>
            </a:r>
            <a:r>
              <a:rPr lang="en-US" sz="2000">
                <a:latin typeface="Arial Narrow" charset="0"/>
              </a:rPr>
              <a:t> removes the last leaf (i.e., last index), copies its value to the root, and then moves downward until in position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406DF2-1044-484F-9AB3-496BC730D03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Heap sort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534400" cy="1447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priority queue nature of heaps suggests an efficient sorting algorithm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start with the ArrayList to be sorted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construct a heap out of the elements 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repeatedly, remove min element and put back into the ArrayList</a:t>
            </a: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5638800" y="3124200"/>
            <a:ext cx="3673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9250" lvl="1" indent="-2349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N items in list, each insertion can require O(log N) swaps to </a:t>
            </a:r>
            <a:r>
              <a:rPr lang="en-US" sz="2000" dirty="0" err="1">
                <a:latin typeface="Arial Narrow" charset="0"/>
              </a:rPr>
              <a:t>reheapify</a:t>
            </a:r>
            <a:endParaRPr lang="en-US" sz="2000" dirty="0">
              <a:latin typeface="Arial Narrow" charset="0"/>
            </a:endParaRPr>
          </a:p>
          <a:p>
            <a:pPr marL="69215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 Narrow" charset="0"/>
                <a:sym typeface="Wingdings" charset="0"/>
              </a:rPr>
              <a:t></a:t>
            </a:r>
            <a:r>
              <a:rPr lang="en-US" sz="2000" dirty="0">
                <a:latin typeface="Arial Narrow" charset="0"/>
              </a:rPr>
              <a:t>construct heap in O(N log N) </a:t>
            </a:r>
          </a:p>
          <a:p>
            <a:pPr marL="692150" lvl="2" indent="-228600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Arial Narrow" charset="0"/>
            </a:endParaRPr>
          </a:p>
          <a:p>
            <a:pPr marL="349250" lvl="1" indent="-2349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N items in heap, each removal can require O(log N) swaps to </a:t>
            </a:r>
            <a:r>
              <a:rPr lang="en-US" sz="2000" dirty="0" err="1">
                <a:latin typeface="Arial Narrow" charset="0"/>
              </a:rPr>
              <a:t>reheapify</a:t>
            </a:r>
            <a:endParaRPr lang="en-US" sz="2000" dirty="0">
              <a:latin typeface="Arial Narrow" charset="0"/>
            </a:endParaRPr>
          </a:p>
          <a:p>
            <a:pPr marL="69215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Char char="à"/>
            </a:pPr>
            <a:r>
              <a:rPr lang="en-US" sz="2000" dirty="0">
                <a:latin typeface="Arial Narrow" charset="0"/>
                <a:sym typeface="Wingdings" charset="0"/>
              </a:rPr>
              <a:t>copy back in O(N log N)</a:t>
            </a: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5334000" cy="247808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public static </a:t>
            </a:r>
            <a:r>
              <a:rPr lang="pt-BR" sz="1200">
                <a:solidFill>
                  <a:schemeClr val="accent2"/>
                </a:solidFill>
                <a:latin typeface="Courier New" charset="0"/>
              </a:rPr>
              <a:t>&lt;E extends Comparable&lt;? super E&gt;&gt; 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void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heapSort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ArrayList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&lt;E&gt; items)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MinHeap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&lt;E&gt;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itemHeap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 = new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MyMinHeap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&lt;E&gt;();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for (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 = 0;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 &lt;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items.size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();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++)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itemHeap.add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items.get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));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endParaRPr lang="en-US" sz="1200">
              <a:solidFill>
                <a:schemeClr val="accent2"/>
              </a:solidFill>
              <a:latin typeface="Courier New" charset="0"/>
            </a:endParaRP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for (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 = 0;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 &lt;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items.size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();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++) {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items.set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,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itemHeap.minValue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());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sz="1200" err="1">
                <a:solidFill>
                  <a:schemeClr val="accent2"/>
                </a:solidFill>
                <a:latin typeface="Courier New" charset="0"/>
              </a:rPr>
              <a:t>itemHeap.remove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();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r>
              <a:rPr lang="en-US" sz="1200">
                <a:solidFill>
                  <a:schemeClr val="accent2"/>
                </a:solidFill>
                <a:latin typeface="Courier New" charset="0"/>
              </a:rPr>
              <a:t>}</a:t>
            </a:r>
          </a:p>
        </p:txBody>
      </p:sp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685800" y="58674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ingdings" charset="0"/>
              <a:buNone/>
            </a:pPr>
            <a:r>
              <a:rPr lang="en-US">
                <a:solidFill>
                  <a:schemeClr val="accent2"/>
                </a:solidFill>
                <a:latin typeface="Arial Narrow" charset="0"/>
                <a:sym typeface="Wingdings" charset="0"/>
              </a:rPr>
              <a:t>thus, overall efficiency is O(N log N), which is as good as it gets!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  <a:sym typeface="Wingdings" charset="0"/>
              </a:rPr>
              <a:t>can also implement so that the sorting is done in place, requires no extra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/>
      <p:bldP spid="460805" grpId="0" animBg="1"/>
      <p:bldP spid="46080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406DF2-1044-484F-9AB3-496BC730D03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Red-black sort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534400" cy="1447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heap sort suggests an additional O(N log N) sort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start with the </a:t>
            </a:r>
            <a:r>
              <a:rPr lang="en-US" err="1">
                <a:latin typeface="Arial Narrow" charset="0"/>
                <a:ea typeface="ＭＳ Ｐゴシック" charset="0"/>
              </a:rPr>
              <a:t>ArrayList</a:t>
            </a:r>
            <a:r>
              <a:rPr lang="en-US">
                <a:latin typeface="Arial Narrow" charset="0"/>
                <a:ea typeface="ＭＳ Ｐゴシック" charset="0"/>
              </a:rPr>
              <a:t> to be sorted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construct a balanced-</a:t>
            </a:r>
            <a:r>
              <a:rPr lang="en-US" err="1">
                <a:latin typeface="Arial Narrow" charset="0"/>
                <a:ea typeface="ＭＳ Ｐゴシック" charset="0"/>
              </a:rPr>
              <a:t>ish</a:t>
            </a:r>
            <a:r>
              <a:rPr lang="en-US">
                <a:latin typeface="Arial Narrow" charset="0"/>
                <a:ea typeface="ＭＳ Ｐゴシック" charset="0"/>
              </a:rPr>
              <a:t> binary search tree out of the elements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iterate over the binary search tree and put back into the </a:t>
            </a:r>
            <a:r>
              <a:rPr lang="en-US" err="1">
                <a:latin typeface="Arial Narrow" charset="0"/>
                <a:ea typeface="ＭＳ Ｐゴシック" charset="0"/>
              </a:rPr>
              <a:t>ArrayList</a:t>
            </a: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5638801" y="3124200"/>
            <a:ext cx="350519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9250" lvl="1" indent="-2349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since </a:t>
            </a:r>
            <a:r>
              <a:rPr lang="en-US" sz="2000" err="1">
                <a:latin typeface="Arial Narrow" charset="0"/>
              </a:rPr>
              <a:t>TreeSet</a:t>
            </a:r>
            <a:r>
              <a:rPr lang="en-US" sz="2000">
                <a:latin typeface="Arial Narrow" charset="0"/>
              </a:rPr>
              <a:t> stores values in a red-black tree, each add is O(log N)</a:t>
            </a:r>
          </a:p>
          <a:p>
            <a:pPr marL="69215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  <a:sym typeface="Wingdings" charset="0"/>
              </a:rPr>
              <a:t></a:t>
            </a:r>
            <a:r>
              <a:rPr lang="en-US" sz="2000">
                <a:latin typeface="Arial Narrow" charset="0"/>
              </a:rPr>
              <a:t>construct tree in O(N log N) </a:t>
            </a:r>
          </a:p>
          <a:p>
            <a:pPr marL="692150" lvl="2" indent="-228600">
              <a:lnSpc>
                <a:spcPct val="80000"/>
              </a:lnSpc>
              <a:spcBef>
                <a:spcPct val="20000"/>
              </a:spcBef>
            </a:pPr>
            <a:endParaRPr lang="en-US" sz="2000">
              <a:latin typeface="Arial Narrow" charset="0"/>
            </a:endParaRPr>
          </a:p>
          <a:p>
            <a:pPr marL="349250" lvl="1" indent="-2349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using an iterator, can traverse the items in order</a:t>
            </a:r>
          </a:p>
          <a:p>
            <a:pPr marL="69215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Char char="à"/>
            </a:pPr>
            <a:r>
              <a:rPr lang="en-US" sz="2000">
                <a:latin typeface="Arial Narrow" charset="0"/>
                <a:sym typeface="Wingdings" charset="0"/>
              </a:rPr>
              <a:t>copy back in O(N)</a:t>
            </a: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5334000" cy="249299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public static </a:t>
            </a:r>
            <a:r>
              <a:rPr lang="pt-BR" sz="1200" dirty="0">
                <a:solidFill>
                  <a:schemeClr val="accent2"/>
                </a:solidFill>
                <a:latin typeface="Courier New" charset="0"/>
              </a:rPr>
              <a:t>&lt;E extends Comparable&lt;? super E&gt;&gt; 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void redBlackSort(ArrayList&lt;E&gt; items) {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TreeSet&lt;Integer&gt; itemSet = new TreeSet&lt;Integer&gt;();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for (int i = 0; i &lt; items.size(); i++) {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itemSet.add(items.get(i));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endParaRPr lang="en-US" sz="1200" dirty="0">
              <a:solidFill>
                <a:schemeClr val="accent2"/>
              </a:solidFill>
              <a:latin typeface="Courier New" charset="0"/>
            </a:endParaRP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int i = 0;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for (int val : itemSet) {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items.set(i, val);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    i++;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    }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charset="0"/>
              </a:rPr>
              <a:t>}</a:t>
            </a:r>
          </a:p>
        </p:txBody>
      </p:sp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685800" y="58674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latin typeface="Arial Narrow" charset="0"/>
                <a:sym typeface="Wingdings" charset="0"/>
              </a:rPr>
              <a:t>thus, overall efficiency is O(N log N), which is as good as it gets!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Arial Narrow" charset="0"/>
                <a:sym typeface="Wingdings" charset="0"/>
              </a:rPr>
              <a:t>but it does require extra storage for the tree</a:t>
            </a:r>
          </a:p>
        </p:txBody>
      </p:sp>
    </p:spTree>
    <p:extLst>
      <p:ext uri="{BB962C8B-B14F-4D97-AF65-F5344CB8AC3E}">
        <p14:creationId xmlns:p14="http://schemas.microsoft.com/office/powerpoint/2010/main" val="3869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/>
      <p:bldP spid="460805" grpId="0" animBg="1"/>
      <p:bldP spid="4608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Potential Balance Conditions</a:t>
            </a:r>
          </a:p>
        </p:txBody>
      </p:sp>
      <p:sp>
        <p:nvSpPr>
          <p:cNvPr id="10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725522" y="3783156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174687" y="3412521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575800" y="3412521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875244" y="3041887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7474130" y="2671252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8" name="AutoShape 11"/>
          <p:cNvCxnSpPr>
            <a:cxnSpLocks noChangeShapeType="1"/>
            <a:stCxn id="17" idx="3"/>
            <a:endCxn id="16" idx="0"/>
          </p:cNvCxnSpPr>
          <p:nvPr>
            <p:custDataLst>
              <p:tags r:id="rId7"/>
            </p:custDataLst>
          </p:nvPr>
        </p:nvCxnSpPr>
        <p:spPr bwMode="auto">
          <a:xfrm flipH="1">
            <a:off x="6982188" y="2814874"/>
            <a:ext cx="523135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2"/>
          <p:cNvCxnSpPr>
            <a:cxnSpLocks noChangeShapeType="1"/>
            <a:stCxn id="17" idx="5"/>
            <a:endCxn id="67" idx="1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7756655" y="2706874"/>
            <a:ext cx="247725" cy="4476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15"/>
          <p:cNvCxnSpPr>
            <a:cxnSpLocks noChangeShapeType="1"/>
            <a:stCxn id="16" idx="3"/>
            <a:endCxn id="14" idx="0"/>
          </p:cNvCxnSpPr>
          <p:nvPr>
            <p:custDataLst>
              <p:tags r:id="rId9"/>
            </p:custDataLst>
          </p:nvPr>
        </p:nvCxnSpPr>
        <p:spPr bwMode="auto">
          <a:xfrm flipH="1">
            <a:off x="6682745" y="3185508"/>
            <a:ext cx="223692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16"/>
          <p:cNvCxnSpPr>
            <a:cxnSpLocks noChangeShapeType="1"/>
            <a:stCxn id="16" idx="5"/>
            <a:endCxn id="13" idx="0"/>
          </p:cNvCxnSpPr>
          <p:nvPr>
            <p:custDataLst>
              <p:tags r:id="rId10"/>
            </p:custDataLst>
          </p:nvPr>
        </p:nvCxnSpPr>
        <p:spPr bwMode="auto">
          <a:xfrm>
            <a:off x="7057940" y="3185508"/>
            <a:ext cx="223691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17"/>
          <p:cNvCxnSpPr>
            <a:cxnSpLocks noChangeShapeType="1"/>
            <a:stCxn id="14" idx="5"/>
            <a:endCxn id="10" idx="0"/>
          </p:cNvCxnSpPr>
          <p:nvPr>
            <p:custDataLst>
              <p:tags r:id="rId11"/>
            </p:custDataLst>
          </p:nvPr>
        </p:nvCxnSpPr>
        <p:spPr bwMode="auto">
          <a:xfrm>
            <a:off x="6758497" y="3556143"/>
            <a:ext cx="73969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Oval 20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324409" y="3783156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8" name="AutoShape 21"/>
          <p:cNvCxnSpPr>
            <a:cxnSpLocks noChangeShapeType="1"/>
            <a:stCxn id="13" idx="5"/>
            <a:endCxn id="27" idx="0"/>
          </p:cNvCxnSpPr>
          <p:nvPr>
            <p:custDataLst>
              <p:tags r:id="rId13"/>
            </p:custDataLst>
          </p:nvPr>
        </p:nvCxnSpPr>
        <p:spPr bwMode="auto">
          <a:xfrm>
            <a:off x="7357384" y="3556143"/>
            <a:ext cx="73969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Oval 22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6421919" y="3798378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4" name="AutoShape 23"/>
          <p:cNvCxnSpPr>
            <a:cxnSpLocks noChangeShapeType="1"/>
            <a:endCxn id="33" idx="0"/>
          </p:cNvCxnSpPr>
          <p:nvPr>
            <p:custDataLst>
              <p:tags r:id="rId15"/>
            </p:custDataLst>
          </p:nvPr>
        </p:nvCxnSpPr>
        <p:spPr bwMode="auto">
          <a:xfrm flipH="1">
            <a:off x="6528863" y="3571365"/>
            <a:ext cx="73970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Oval 22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021994" y="3772566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6" name="AutoShape 23"/>
          <p:cNvCxnSpPr>
            <a:cxnSpLocks noChangeShapeType="1"/>
            <a:endCxn id="35" idx="0"/>
          </p:cNvCxnSpPr>
          <p:nvPr>
            <p:custDataLst>
              <p:tags r:id="rId17"/>
            </p:custDataLst>
          </p:nvPr>
        </p:nvCxnSpPr>
        <p:spPr bwMode="auto">
          <a:xfrm flipH="1">
            <a:off x="7128938" y="3545553"/>
            <a:ext cx="73970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" name="Oval 3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923295" y="3772566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Oval 6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8372460" y="3401932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" name="Oval 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7773573" y="3401932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" name="Oval 9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8073017" y="3031297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2" name="AutoShape 15"/>
          <p:cNvCxnSpPr>
            <a:cxnSpLocks noChangeShapeType="1"/>
            <a:stCxn id="67" idx="3"/>
            <a:endCxn id="66" idx="0"/>
          </p:cNvCxnSpPr>
          <p:nvPr>
            <p:custDataLst>
              <p:tags r:id="rId22"/>
            </p:custDataLst>
          </p:nvPr>
        </p:nvCxnSpPr>
        <p:spPr bwMode="auto">
          <a:xfrm flipH="1">
            <a:off x="7880518" y="3174919"/>
            <a:ext cx="223692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" name="AutoShape 16"/>
          <p:cNvCxnSpPr>
            <a:cxnSpLocks noChangeShapeType="1"/>
            <a:stCxn id="67" idx="5"/>
            <a:endCxn id="63" idx="0"/>
          </p:cNvCxnSpPr>
          <p:nvPr>
            <p:custDataLst>
              <p:tags r:id="rId23"/>
            </p:custDataLst>
          </p:nvPr>
        </p:nvCxnSpPr>
        <p:spPr bwMode="auto">
          <a:xfrm>
            <a:off x="8255713" y="3174919"/>
            <a:ext cx="223691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6" name="AutoShape 17"/>
          <p:cNvCxnSpPr>
            <a:cxnSpLocks noChangeShapeType="1"/>
            <a:stCxn id="66" idx="5"/>
            <a:endCxn id="62" idx="0"/>
          </p:cNvCxnSpPr>
          <p:nvPr>
            <p:custDataLst>
              <p:tags r:id="rId24"/>
            </p:custDataLst>
          </p:nvPr>
        </p:nvCxnSpPr>
        <p:spPr bwMode="auto">
          <a:xfrm>
            <a:off x="7956271" y="3545553"/>
            <a:ext cx="73969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7" name="Oval 20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8522182" y="3772566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8" name="AutoShape 21"/>
          <p:cNvCxnSpPr>
            <a:cxnSpLocks noChangeShapeType="1"/>
            <a:stCxn id="63" idx="5"/>
            <a:endCxn id="77" idx="0"/>
          </p:cNvCxnSpPr>
          <p:nvPr>
            <p:custDataLst>
              <p:tags r:id="rId26"/>
            </p:custDataLst>
          </p:nvPr>
        </p:nvCxnSpPr>
        <p:spPr bwMode="auto">
          <a:xfrm>
            <a:off x="8555157" y="3545553"/>
            <a:ext cx="73969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" name="Oval 22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7619693" y="3787789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84" name="AutoShape 23"/>
          <p:cNvCxnSpPr>
            <a:cxnSpLocks noChangeShapeType="1"/>
            <a:endCxn id="79" idx="0"/>
          </p:cNvCxnSpPr>
          <p:nvPr>
            <p:custDataLst>
              <p:tags r:id="rId28"/>
            </p:custDataLst>
          </p:nvPr>
        </p:nvCxnSpPr>
        <p:spPr bwMode="auto">
          <a:xfrm flipH="1">
            <a:off x="7726637" y="3560775"/>
            <a:ext cx="73970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5" name="Oval 22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8219768" y="3761977"/>
            <a:ext cx="213888" cy="15884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20090"/>
            <a:endParaRPr lang="en-US" sz="1575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86" name="AutoShape 23"/>
          <p:cNvCxnSpPr>
            <a:cxnSpLocks noChangeShapeType="1"/>
            <a:endCxn id="85" idx="0"/>
          </p:cNvCxnSpPr>
          <p:nvPr>
            <p:custDataLst>
              <p:tags r:id="rId30"/>
            </p:custDataLst>
          </p:nvPr>
        </p:nvCxnSpPr>
        <p:spPr bwMode="auto">
          <a:xfrm flipH="1">
            <a:off x="8326712" y="3534964"/>
            <a:ext cx="73970" cy="219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747AB4A-94BD-5E49-BACD-5F30AD07F6E9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03318" y="1979895"/>
            <a:ext cx="4213767" cy="354827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/>
              <a:t>complex but too strong</a:t>
            </a:r>
          </a:p>
          <a:p>
            <a:pPr marL="400050" lvl="1" indent="-284163"/>
            <a:r>
              <a:rPr lang="en-US" kern="0" dirty="0"/>
              <a:t>left and right subtrees </a:t>
            </a:r>
            <a:r>
              <a:rPr lang="en-US" i="1" kern="0" dirty="0"/>
              <a:t>of every node</a:t>
            </a:r>
            <a:br>
              <a:rPr lang="en-US" i="1" kern="0" dirty="0"/>
            </a:br>
            <a:r>
              <a:rPr lang="en-US" kern="0" dirty="0"/>
              <a:t>have equal number of nodes</a:t>
            </a:r>
          </a:p>
          <a:p>
            <a:pPr marL="400050" lvl="1" indent="-284163"/>
            <a:endParaRPr lang="en-US" kern="0" dirty="0"/>
          </a:p>
          <a:p>
            <a:pPr marL="400050" lvl="1" indent="-284163"/>
            <a:r>
              <a:rPr lang="en-US" kern="0" dirty="0"/>
              <a:t>left and right subtrees </a:t>
            </a:r>
            <a:r>
              <a:rPr lang="en-US" i="1" kern="0" dirty="0"/>
              <a:t>of every node </a:t>
            </a:r>
            <a:r>
              <a:rPr lang="en-US" kern="0" dirty="0"/>
              <a:t>have equal height</a:t>
            </a:r>
          </a:p>
          <a:p>
            <a:pPr marL="400050" lvl="1" indent="-284163"/>
            <a:endParaRPr lang="en-US" kern="0" dirty="0"/>
          </a:p>
          <a:p>
            <a:pPr marL="115887" lvl="1" indent="0">
              <a:buNone/>
            </a:pPr>
            <a:r>
              <a:rPr lang="en-US" i="1" kern="0" dirty="0"/>
              <a:t>these both force minimal height, too costly to implement</a:t>
            </a:r>
            <a:br>
              <a:rPr lang="en-US" kern="0" dirty="0"/>
            </a:br>
            <a:endParaRPr lang="en-US" kern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CEF54-2885-58AF-468B-FB1168F2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27" grpId="0" animBg="1"/>
      <p:bldP spid="33" grpId="0" animBg="1"/>
      <p:bldP spid="35" grpId="0" animBg="1"/>
      <p:bldP spid="62" grpId="0" animBg="1"/>
      <p:bldP spid="63" grpId="0" animBg="1"/>
      <p:bldP spid="66" grpId="0" animBg="1"/>
      <p:bldP spid="67" grpId="0" animBg="1"/>
      <p:bldP spid="77" grpId="0" animBg="1"/>
      <p:bldP spid="79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DC7C03-7AD4-4B4B-9540-608656A70C5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AVL trees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5867400" cy="21336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AVL tree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is a binary search tree where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for every node, the heights of the left and right subtrees differ by at most 1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Arial Narrow" charset="0"/>
                <a:ea typeface="ＭＳ Ｐゴシック" charset="0"/>
              </a:rPr>
              <a:t>first self-balancing binary search tree variant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Arial Narrow" charset="0"/>
                <a:ea typeface="ＭＳ Ｐゴシック" charset="0"/>
              </a:rPr>
              <a:t>named after Adelson-Velskii &amp; Landis (1962)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Arial Narrow" charset="0"/>
                <a:ea typeface="ＭＳ Ｐゴシック" charset="0"/>
              </a:rPr>
              <a:t>see </a:t>
            </a:r>
            <a:r>
              <a:rPr lang="en-US" sz="1800" dirty="0">
                <a:latin typeface="Arial Narrow" charset="0"/>
                <a:ea typeface="ＭＳ Ｐゴシック" charset="0"/>
                <a:hlinkClick r:id="rId2"/>
              </a:rPr>
              <a:t>www.cs.usfca.edu/~galles/visualization/AVLtree.html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444428" name="Text Box 12"/>
          <p:cNvSpPr txBox="1">
            <a:spLocks noChangeArrowheads="1"/>
          </p:cNvSpPr>
          <p:nvPr/>
        </p:nvSpPr>
        <p:spPr bwMode="auto">
          <a:xfrm>
            <a:off x="1828800" y="5851525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Arial Narrow" charset="0"/>
              </a:rPr>
              <a:t>AVL tree</a:t>
            </a:r>
          </a:p>
        </p:txBody>
      </p:sp>
      <p:sp>
        <p:nvSpPr>
          <p:cNvPr id="444429" name="Text Box 13"/>
          <p:cNvSpPr txBox="1">
            <a:spLocks noChangeArrowheads="1"/>
          </p:cNvSpPr>
          <p:nvPr/>
        </p:nvSpPr>
        <p:spPr bwMode="auto">
          <a:xfrm>
            <a:off x="5181600" y="623252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Arial Narrow" charset="0"/>
              </a:rPr>
              <a:t>not an AVL tree – WHY?</a:t>
            </a:r>
          </a:p>
        </p:txBody>
      </p:sp>
      <p:pic>
        <p:nvPicPr>
          <p:cNvPr id="4444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87800"/>
            <a:ext cx="2667000" cy="2239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44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8275"/>
            <a:ext cx="2362200" cy="1792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17" descr="AVL_b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971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8" grpId="0"/>
      <p:bldP spid="4444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425" y="6664325"/>
            <a:ext cx="2000250" cy="4889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E7A6AE-358B-D847-9D04-B1CEF4705B0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AVL trees and balance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219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AVL property is weaker than full balance, but sufficient to ensure logarithmic height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Arial Narrow" charset="0"/>
                <a:ea typeface="ＭＳ Ｐゴシック" charset="0"/>
              </a:rPr>
              <a:t>CLAIM: height of AVL tree with N nodes &lt; 2 log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</a:rPr>
              <a:t>N  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 searching is O(log N)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pic>
        <p:nvPicPr>
          <p:cNvPr id="30725" name="Picture 4" descr="tre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81275"/>
            <a:ext cx="63436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do we prove this?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3179" y="1371600"/>
            <a:ext cx="8069821" cy="52278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/>
              <a:t>let</a:t>
            </a:r>
            <a:r>
              <a:rPr lang="en-US" i="1" dirty="0"/>
              <a:t> S</a:t>
            </a:r>
            <a:r>
              <a:rPr lang="en-US" dirty="0"/>
              <a:t>(</a:t>
            </a:r>
            <a:r>
              <a:rPr lang="en-US" i="1" dirty="0"/>
              <a:t>H</a:t>
            </a:r>
            <a:r>
              <a:rPr lang="en-US" dirty="0"/>
              <a:t>) = the minimum number of nodes in an AVL tree of height </a:t>
            </a:r>
            <a:r>
              <a:rPr lang="en-US" i="1" dirty="0"/>
              <a:t>h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1800" dirty="0"/>
              <a:t>if we can prove that </a:t>
            </a:r>
            <a:r>
              <a:rPr lang="en-US" sz="1800" i="1" dirty="0"/>
              <a:t>S(H)</a:t>
            </a:r>
            <a:r>
              <a:rPr lang="en-US" sz="1800" dirty="0"/>
              <a:t> grows exponentially in </a:t>
            </a:r>
            <a:r>
              <a:rPr lang="en-US" sz="1800" i="1" dirty="0"/>
              <a:t>H</a:t>
            </a:r>
            <a:r>
              <a:rPr lang="en-US" sz="1800" dirty="0"/>
              <a:t>, then a tree with </a:t>
            </a:r>
            <a:r>
              <a:rPr lang="en-US" sz="1800" i="1" dirty="0"/>
              <a:t>n</a:t>
            </a:r>
            <a:r>
              <a:rPr lang="en-US" sz="1800" dirty="0"/>
              <a:t> nodes has a logarithmic height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Step 1: define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H</a:t>
            </a:r>
            <a:r>
              <a:rPr lang="en-US" dirty="0"/>
              <a:t>) inductively using AVL property</a:t>
            </a:r>
          </a:p>
          <a:p>
            <a:pPr lvl="1">
              <a:lnSpc>
                <a:spcPct val="90000"/>
              </a:lnSpc>
            </a:pPr>
            <a:r>
              <a:rPr lang="en-US" sz="1800" i="1" dirty="0"/>
              <a:t>S</a:t>
            </a:r>
            <a:r>
              <a:rPr lang="en-US" sz="1800" dirty="0"/>
              <a:t>(0)=0, </a:t>
            </a:r>
            <a:r>
              <a:rPr lang="en-US" sz="1800" i="1" dirty="0"/>
              <a:t>S</a:t>
            </a:r>
            <a:r>
              <a:rPr lang="en-US" sz="1800" dirty="0"/>
              <a:t>(1)=1, </a:t>
            </a:r>
            <a:r>
              <a:rPr lang="en-US" sz="1800" i="1" dirty="0"/>
              <a:t>S</a:t>
            </a:r>
            <a:r>
              <a:rPr lang="en-US" sz="1800" dirty="0"/>
              <a:t>(2)=2</a:t>
            </a:r>
          </a:p>
          <a:p>
            <a:pPr lvl="1">
              <a:lnSpc>
                <a:spcPct val="90000"/>
              </a:lnSpc>
            </a:pPr>
            <a:r>
              <a:rPr lang="en-US" sz="1800" i="1" dirty="0"/>
              <a:t>for H</a:t>
            </a:r>
            <a:r>
              <a:rPr lang="en-US" sz="1800" i="1" dirty="0">
                <a:sym typeface="Symbol"/>
              </a:rPr>
              <a:t>≥ 1, S(H) = 1+S(H-1)+S(H-2)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Step 2: show this recurrence grows exponentially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can prove for all </a:t>
            </a:r>
            <a:r>
              <a:rPr lang="en-US" sz="1800" i="1" dirty="0"/>
              <a:t>H</a:t>
            </a:r>
            <a:r>
              <a:rPr lang="en-US" sz="1800" dirty="0"/>
              <a:t>,  </a:t>
            </a:r>
            <a:r>
              <a:rPr lang="en-US" sz="1800" i="1" dirty="0"/>
              <a:t>S</a:t>
            </a:r>
            <a:r>
              <a:rPr lang="en-US" sz="1800" dirty="0"/>
              <a:t>(</a:t>
            </a:r>
            <a:r>
              <a:rPr lang="en-US" sz="1800" i="1" dirty="0"/>
              <a:t>H</a:t>
            </a:r>
            <a:r>
              <a:rPr lang="en-US" sz="1800" dirty="0"/>
              <a:t>) &gt; </a:t>
            </a:r>
            <a:r>
              <a:rPr lang="en-US" sz="1800" dirty="0" err="1">
                <a:sym typeface="Symbol" pitchFamily="18" charset="2"/>
              </a:rPr>
              <a:t>ɸ</a:t>
            </a:r>
            <a:r>
              <a:rPr lang="en-US" sz="1800" baseline="30000" dirty="0" err="1">
                <a:sym typeface="Symbol" pitchFamily="18" charset="2"/>
              </a:rPr>
              <a:t>H</a:t>
            </a:r>
            <a:r>
              <a:rPr lang="en-US" sz="1800" dirty="0">
                <a:sym typeface="Symbol" pitchFamily="18" charset="2"/>
              </a:rPr>
              <a:t> – 1, where  </a:t>
            </a:r>
            <a:r>
              <a:rPr lang="en-US" sz="1800" dirty="0" err="1">
                <a:sym typeface="Symbol" pitchFamily="18" charset="2"/>
              </a:rPr>
              <a:t>ɸ</a:t>
            </a:r>
            <a:r>
              <a:rPr lang="en-US" sz="1800" dirty="0">
                <a:sym typeface="Symbol" pitchFamily="18" charset="2"/>
              </a:rPr>
              <a:t> = (1+√5)/2 ≅ 1.62</a:t>
            </a:r>
          </a:p>
        </p:txBody>
      </p:sp>
      <p:sp>
        <p:nvSpPr>
          <p:cNvPr id="424973" name="Text Box 1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00450" y="957262"/>
            <a:ext cx="3240405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90">
                <a:solidFill>
                  <a:schemeClr val="accent1"/>
                </a:solidFill>
              </a:rPr>
              <a:t>Proving O(log n) depth bound</a:t>
            </a:r>
          </a:p>
        </p:txBody>
      </p:sp>
      <p:sp>
        <p:nvSpPr>
          <p:cNvPr id="424974" name="Text Box 14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0188" y="4137660"/>
            <a:ext cx="3240405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90">
                <a:solidFill>
                  <a:schemeClr val="accent1"/>
                </a:solidFill>
              </a:rPr>
              <a:t>= </a:t>
            </a:r>
            <a:r>
              <a:rPr lang="en-US" sz="1890" i="1">
                <a:solidFill>
                  <a:schemeClr val="accent1"/>
                </a:solidFill>
              </a:rPr>
              <a:t>m</a:t>
            </a:r>
            <a:r>
              <a:rPr lang="en-US" sz="1890">
                <a:solidFill>
                  <a:schemeClr val="accent1"/>
                </a:solidFill>
              </a:rPr>
              <a:t>(h-1) + </a:t>
            </a:r>
            <a:r>
              <a:rPr lang="en-US" sz="1890" i="1">
                <a:solidFill>
                  <a:schemeClr val="accent1"/>
                </a:solidFill>
              </a:rPr>
              <a:t>m</a:t>
            </a:r>
            <a:r>
              <a:rPr lang="en-US" sz="1890">
                <a:solidFill>
                  <a:schemeClr val="accent1"/>
                </a:solidFill>
              </a:rPr>
              <a:t>(h-2) + 1</a:t>
            </a:r>
          </a:p>
        </p:txBody>
      </p:sp>
      <p:pic>
        <p:nvPicPr>
          <p:cNvPr id="2" name="Picture 17" descr="AVL_bal">
            <a:extLst>
              <a:ext uri="{FF2B5EF4-FFF2-40B4-BE49-F238E27FC236}">
                <a16:creationId xmlns:a16="http://schemas.microsoft.com/office/drawing/2014/main" id="{912F0B1C-954C-5BF4-3B5F-EBD6B096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47" y="3048000"/>
            <a:ext cx="2662653" cy="17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7C4C0-6A93-0647-E0C4-B3C2753E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Golden Ratio</a:t>
            </a:r>
          </a:p>
        </p:txBody>
      </p:sp>
      <p:pic>
        <p:nvPicPr>
          <p:cNvPr id="428037" name="Picture 5" descr="Golden_ratio_lin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277906"/>
            <a:ext cx="2025253" cy="1170146"/>
          </a:xfrm>
          <a:prstGeom prst="rect">
            <a:avLst/>
          </a:prstGeom>
          <a:noFill/>
        </p:spPr>
      </p:pic>
      <p:graphicFrame>
        <p:nvGraphicFramePr>
          <p:cNvPr id="428040" name="Object 8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05481560"/>
              </p:ext>
            </p:extLst>
          </p:nvPr>
        </p:nvGraphicFramePr>
        <p:xfrm>
          <a:off x="1828800" y="1497934"/>
          <a:ext cx="1805226" cy="73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431640" progId="Equation.3">
                  <p:embed/>
                </p:oleObj>
              </mc:Choice>
              <mc:Fallback>
                <p:oleObj name="Equation" r:id="rId7" imgW="1066680" imgH="431640" progId="Equation.3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97934"/>
                        <a:ext cx="1805226" cy="730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688" y="2619228"/>
            <a:ext cx="8610111" cy="215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z="630" kern="0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205" kern="0" dirty="0">
                <a:latin typeface="Arial Narrow" charset="0"/>
                <a:ea typeface="Arial Narrow" charset="0"/>
                <a:cs typeface="Arial Narrow" charset="0"/>
              </a:rPr>
              <a:t>Golden Ratio: </a:t>
            </a:r>
            <a:r>
              <a:rPr lang="en-US" sz="2205" dirty="0" err="1">
                <a:latin typeface="Arial Narrow" charset="0"/>
                <a:ea typeface="Arial Narrow" charset="0"/>
                <a:cs typeface="Arial Narrow" charset="0"/>
                <a:sym typeface="Symbol" pitchFamily="18" charset="2"/>
              </a:rPr>
              <a:t>ɸ</a:t>
            </a:r>
            <a:r>
              <a:rPr lang="en-US" sz="2205" dirty="0">
                <a:latin typeface="Arial Narrow" charset="0"/>
                <a:ea typeface="Arial Narrow" charset="0"/>
                <a:cs typeface="Arial Narrow" charset="0"/>
                <a:sym typeface="Symbol" pitchFamily="18" charset="2"/>
              </a:rPr>
              <a:t> = a/b = </a:t>
            </a:r>
            <a:r>
              <a:rPr lang="en-US" sz="2205" kern="0" dirty="0">
                <a:latin typeface="Arial Narrow" charset="0"/>
                <a:ea typeface="Arial Narrow" charset="0"/>
                <a:cs typeface="Arial Narrow" charset="0"/>
                <a:sym typeface="Symbol" pitchFamily="18" charset="2"/>
              </a:rPr>
              <a:t>(</a:t>
            </a:r>
            <a:r>
              <a:rPr lang="en-US" sz="2205" kern="0" dirty="0" err="1">
                <a:latin typeface="Arial Narrow" charset="0"/>
                <a:ea typeface="Arial Narrow" charset="0"/>
                <a:cs typeface="Arial Narrow" charset="0"/>
              </a:rPr>
              <a:t>a+b</a:t>
            </a:r>
            <a:r>
              <a:rPr lang="en-US" sz="2205" kern="0" dirty="0">
                <a:latin typeface="Arial Narrow" charset="0"/>
                <a:ea typeface="Arial Narrow" charset="0"/>
                <a:cs typeface="Arial Narrow" charset="0"/>
              </a:rPr>
              <a:t>)/a </a:t>
            </a:r>
          </a:p>
          <a:p>
            <a:pPr marL="817245" lvl="1" indent="-360045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lang="en-US" sz="2205" kern="0" dirty="0">
                <a:latin typeface="Arial Narrow" charset="0"/>
                <a:ea typeface="Arial Narrow" charset="0"/>
                <a:cs typeface="Arial Narrow" charset="0"/>
              </a:rPr>
              <a:t>since the Renaissance, many artists and architects have proportioned their work (e.g., </a:t>
            </a:r>
            <a:r>
              <a:rPr lang="en-US" sz="2205" kern="0" dirty="0" err="1">
                <a:latin typeface="Arial Narrow" charset="0"/>
                <a:ea typeface="Arial Narrow" charset="0"/>
                <a:cs typeface="Arial Narrow" charset="0"/>
              </a:rPr>
              <a:t>length:height</a:t>
            </a:r>
            <a:r>
              <a:rPr lang="en-US" sz="2205" kern="0" dirty="0">
                <a:latin typeface="Arial Narrow" charset="0"/>
                <a:ea typeface="Arial Narrow" charset="0"/>
                <a:cs typeface="Arial Narrow" charset="0"/>
              </a:rPr>
              <a:t>) to approximate the </a:t>
            </a:r>
            <a:r>
              <a:rPr lang="en-US" sz="2205" i="1" kern="0" dirty="0">
                <a:latin typeface="Arial Narrow" charset="0"/>
                <a:ea typeface="Arial Narrow" charset="0"/>
                <a:cs typeface="Arial Narrow" charset="0"/>
              </a:rPr>
              <a:t>golden ratio</a:t>
            </a:r>
            <a:r>
              <a:rPr lang="en-US" sz="2205" kern="0" dirty="0">
                <a:latin typeface="Arial Narrow" charset="0"/>
                <a:ea typeface="Arial Narrow" charset="0"/>
                <a:cs typeface="Arial Narrow" charset="0"/>
              </a:rPr>
              <a:t>. </a:t>
            </a:r>
          </a:p>
          <a:p>
            <a:pPr>
              <a:spcBef>
                <a:spcPct val="20000"/>
              </a:spcBef>
            </a:pPr>
            <a:endParaRPr lang="en-US" sz="1575" kern="0" dirty="0"/>
          </a:p>
          <a:p>
            <a:pPr>
              <a:spcBef>
                <a:spcPct val="20000"/>
              </a:spcBef>
            </a:pPr>
            <a:r>
              <a:rPr lang="en-US" sz="1575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		</a:t>
            </a:r>
            <a:endParaRPr lang="en-US" sz="1575" kern="0" baseline="300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The Golden Ratio for Dressing Your Body - Image Power Play">
            <a:extLst>
              <a:ext uri="{FF2B5EF4-FFF2-40B4-BE49-F238E27FC236}">
                <a16:creationId xmlns:a16="http://schemas.microsoft.com/office/drawing/2014/main" id="{5F34DA5A-6767-AB9D-132A-F3C96D7B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91323"/>
            <a:ext cx="3108151" cy="20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it of History About the Golden Ratio and Rule of Thirds | Fstoppers">
            <a:extLst>
              <a:ext uri="{FF2B5EF4-FFF2-40B4-BE49-F238E27FC236}">
                <a16:creationId xmlns:a16="http://schemas.microsoft.com/office/drawing/2014/main" id="{310841F5-461B-DE65-2FE5-C3ED033C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331709"/>
            <a:ext cx="4038600" cy="25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85730-8213-D1D8-D4C9-69E9C634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914400" y="1447800"/>
                <a:ext cx="7696200" cy="510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72009" tIns="36005" rIns="72009" bIns="36005" numCol="1" anchor="t" anchorCtr="0" compatLnSpc="1">
                <a:prstTxWarp prst="textNoShape">
                  <a:avLst/>
                </a:prstTxWarp>
              </a:bodyPr>
              <a:lstStyle/>
              <a:p>
                <a:pPr marL="12700" indent="14288"/>
                <a:r>
                  <a:rPr lang="en-US" sz="2800" kern="0" dirty="0">
                    <a:solidFill>
                      <a:srgbClr val="3333CC"/>
                    </a:solidFill>
                    <a:latin typeface="+mn-lt"/>
                  </a:rPr>
                  <a:t>Claim: </a:t>
                </a:r>
                <a:r>
                  <a:rPr lang="en-US" sz="2800" b="1" kern="0" dirty="0">
                    <a:solidFill>
                      <a:srgbClr val="3333CC"/>
                    </a:solidFill>
                  </a:rPr>
                  <a:t>ɸ</a:t>
                </a:r>
                <a:r>
                  <a:rPr lang="en-US" sz="2800" b="1" kern="0" baseline="30000" dirty="0">
                    <a:solidFill>
                      <a:srgbClr val="3333CC"/>
                    </a:solidFill>
                  </a:rPr>
                  <a:t>2</a:t>
                </a:r>
                <a:r>
                  <a:rPr lang="en-US" sz="2800" kern="0" baseline="30000" dirty="0">
                    <a:solidFill>
                      <a:srgbClr val="3333CC"/>
                    </a:solidFill>
                  </a:rPr>
                  <a:t> </a:t>
                </a:r>
                <a:r>
                  <a:rPr lang="en-US" sz="2800" b="1" dirty="0">
                    <a:solidFill>
                      <a:srgbClr val="3333CC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= 1 + </a:t>
                </a:r>
                <a:r>
                  <a:rPr lang="en-US" sz="2800" b="1" kern="0" dirty="0" err="1">
                    <a:solidFill>
                      <a:srgbClr val="3333CC"/>
                    </a:solidFill>
                  </a:rPr>
                  <a:t>ɸ</a:t>
                </a:r>
                <a:r>
                  <a:rPr lang="en-US" sz="2800" b="1" kern="0" dirty="0">
                    <a:solidFill>
                      <a:srgbClr val="3333CC"/>
                    </a:solidFill>
                  </a:rPr>
                  <a:t> </a:t>
                </a:r>
                <a:endParaRPr lang="en-US" sz="2800" kern="0" dirty="0">
                  <a:solidFill>
                    <a:srgbClr val="3333CC"/>
                  </a:solidFill>
                </a:endParaRPr>
              </a:p>
              <a:p>
                <a:pPr marL="225028" indent="-225028"/>
                <a:endParaRPr lang="en-US" kern="0" dirty="0"/>
              </a:p>
              <a:p>
                <a:pPr marL="225028" indent="-225028"/>
                <a:r>
                  <a:rPr lang="en-US" sz="2800" kern="0" dirty="0">
                    <a:solidFill>
                      <a:srgbClr val="3333CC"/>
                    </a:solidFill>
                    <a:latin typeface="+mn-lt"/>
                  </a:rPr>
                  <a:t>Proof:</a:t>
                </a:r>
              </a:p>
              <a:p>
                <a:pPr marL="225028" indent="-225028"/>
                <a:r>
                  <a:rPr lang="en-US" kern="0" dirty="0"/>
                  <a:t>		    </a:t>
                </a:r>
                <a:r>
                  <a:rPr lang="en-US" b="1" kern="0" dirty="0"/>
                  <a:t>ɸ</a:t>
                </a:r>
                <a:r>
                  <a:rPr lang="en-US" b="1" kern="0" baseline="30000" dirty="0"/>
                  <a:t>2</a:t>
                </a:r>
                <a:r>
                  <a:rPr lang="en-US" kern="0" dirty="0"/>
                  <a:t> 	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= ((1+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)/2)</a:t>
                </a:r>
                <a:r>
                  <a:rPr lang="en-US" baseline="30000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2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  </a:t>
                </a:r>
              </a:p>
              <a:p>
                <a:pPr marL="225028" indent="-225028">
                  <a:spcBef>
                    <a:spcPts val="315"/>
                  </a:spcBef>
                </a:pP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	 		= (1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)</a:t>
                </a:r>
                <a:r>
                  <a:rPr lang="en-US" baseline="30000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2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/ 2</a:t>
                </a:r>
                <a:r>
                  <a:rPr lang="en-US" baseline="30000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2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	</a:t>
                </a:r>
              </a:p>
              <a:p>
                <a:pPr marL="225028" indent="-225028">
                  <a:spcBef>
                    <a:spcPts val="315"/>
                  </a:spcBef>
                </a:pP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 	    	= (1 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 + 5)/4	</a:t>
                </a:r>
              </a:p>
              <a:p>
                <a:pPr marL="225028" indent="-225028">
                  <a:spcBef>
                    <a:spcPts val="315"/>
                  </a:spcBef>
                </a:pP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		  	= (6 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)/4 		</a:t>
                </a:r>
              </a:p>
              <a:p>
                <a:pPr marL="225028" indent="-225028">
                  <a:spcBef>
                    <a:spcPts val="315"/>
                  </a:spcBef>
                </a:pPr>
                <a:r>
                  <a:rPr lang="en-US" kern="0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			=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(3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)/2 	</a:t>
                </a:r>
              </a:p>
              <a:p>
                <a:pPr marL="225028" indent="-225028">
                  <a:spcBef>
                    <a:spcPts val="315"/>
                  </a:spcBef>
                </a:pP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			= (2 + 1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)/2 </a:t>
                </a:r>
              </a:p>
              <a:p>
                <a:pPr marL="225028" indent="-225028">
                  <a:spcBef>
                    <a:spcPts val="315"/>
                  </a:spcBef>
                </a:pP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 			= 2/2 + (1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)/2</a:t>
                </a:r>
              </a:p>
              <a:p>
                <a:pPr marL="225028" indent="-225028">
                  <a:spcBef>
                    <a:spcPts val="315"/>
                  </a:spcBef>
                </a:pP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 		 	= 1 + (1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)/2</a:t>
                </a:r>
              </a:p>
              <a:p>
                <a:pPr marL="225028" indent="-225028">
                  <a:spcBef>
                    <a:spcPts val="315"/>
                  </a:spcBef>
                </a:pP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  		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= 1 + </a:t>
                </a:r>
                <a:r>
                  <a:rPr lang="en-US" b="1" kern="0" dirty="0" err="1"/>
                  <a:t>ɸ</a:t>
                </a:r>
                <a:r>
                  <a:rPr lang="en-US" b="1" kern="0" dirty="0"/>
                  <a:t> </a:t>
                </a:r>
                <a:endParaRPr lang="en-US" b="1" kern="0" baseline="30000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447800"/>
                <a:ext cx="7696200" cy="5105400"/>
              </a:xfrm>
              <a:prstGeom prst="rect">
                <a:avLst/>
              </a:prstGeom>
              <a:blipFill>
                <a:blip r:embed="rId2"/>
                <a:stretch>
                  <a:fillRect l="-1977" t="-1990" b="-49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A12A0-4B91-C153-99E5-78D0E4AA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5705-7CBE-9B41-B6A0-A9E16645F6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9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2187</TotalTime>
  <Words>4815</Words>
  <Application>Microsoft Macintosh PowerPoint</Application>
  <PresentationFormat>Custom</PresentationFormat>
  <Paragraphs>851</Paragraphs>
  <Slides>39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Arial Narrow</vt:lpstr>
      <vt:lpstr>Cambria Math</vt:lpstr>
      <vt:lpstr>Courier New</vt:lpstr>
      <vt:lpstr>Symbol</vt:lpstr>
      <vt:lpstr>Times New Roman</vt:lpstr>
      <vt:lpstr>Wingdings</vt:lpstr>
      <vt:lpstr>Blank Presentation</vt:lpstr>
      <vt:lpstr>Visio</vt:lpstr>
      <vt:lpstr>Equation</vt:lpstr>
      <vt:lpstr>PowerPoint Presentation</vt:lpstr>
      <vt:lpstr>Balancing trees</vt:lpstr>
      <vt:lpstr>Potential Balance Conditions</vt:lpstr>
      <vt:lpstr>Potential Balance Conditions</vt:lpstr>
      <vt:lpstr>AVL trees</vt:lpstr>
      <vt:lpstr>AVL trees and balance</vt:lpstr>
      <vt:lpstr>How do we prove this?</vt:lpstr>
      <vt:lpstr>The Golden Ratio</vt:lpstr>
      <vt:lpstr>Interesting property</vt:lpstr>
      <vt:lpstr>Proof that the AVL property is sufficient</vt:lpstr>
      <vt:lpstr>Inductive step</vt:lpstr>
      <vt:lpstr>AVL trees</vt:lpstr>
      <vt:lpstr>AVL add</vt:lpstr>
      <vt:lpstr>Single rotation</vt:lpstr>
      <vt:lpstr>Example generalized</vt:lpstr>
      <vt:lpstr>Another example</vt:lpstr>
      <vt:lpstr>Right-right case</vt:lpstr>
      <vt:lpstr>What about left-right and right-left?</vt:lpstr>
      <vt:lpstr>Double rotation</vt:lpstr>
      <vt:lpstr>Left-right and right-left</vt:lpstr>
      <vt:lpstr>AVL tree summary</vt:lpstr>
      <vt:lpstr>Self-balancing BSTs</vt:lpstr>
      <vt:lpstr>Red-black trees</vt:lpstr>
      <vt:lpstr>Java Collection classes</vt:lpstr>
      <vt:lpstr>Sets</vt:lpstr>
      <vt:lpstr>Dictionary revisited</vt:lpstr>
      <vt:lpstr>Maps</vt:lpstr>
      <vt:lpstr>Word frequencies</vt:lpstr>
      <vt:lpstr>Other tree structures</vt:lpstr>
      <vt:lpstr>Priority queue</vt:lpstr>
      <vt:lpstr>java.util.PriorityQueue</vt:lpstr>
      <vt:lpstr>Heaps</vt:lpstr>
      <vt:lpstr>Inserting into a heap</vt:lpstr>
      <vt:lpstr>Removing from a heap</vt:lpstr>
      <vt:lpstr>Implementing a heap</vt:lpstr>
      <vt:lpstr>MinHeap class</vt:lpstr>
      <vt:lpstr>MinHeap class (cont.)</vt:lpstr>
      <vt:lpstr>Heap sort</vt:lpstr>
      <vt:lpstr>Red-black 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86</cp:revision>
  <cp:lastPrinted>2017-12-28T07:33:59Z</cp:lastPrinted>
  <dcterms:created xsi:type="dcterms:W3CDTF">2014-01-09T19:42:42Z</dcterms:created>
  <dcterms:modified xsi:type="dcterms:W3CDTF">2024-03-19T04:46:02Z</dcterms:modified>
</cp:coreProperties>
</file>