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9" r:id="rId3"/>
    <p:sldId id="382" r:id="rId4"/>
    <p:sldId id="399" r:id="rId5"/>
    <p:sldId id="402" r:id="rId6"/>
    <p:sldId id="423" r:id="rId7"/>
    <p:sldId id="424" r:id="rId8"/>
    <p:sldId id="387" r:id="rId9"/>
    <p:sldId id="400" r:id="rId10"/>
    <p:sldId id="388" r:id="rId11"/>
    <p:sldId id="389" r:id="rId12"/>
    <p:sldId id="415" r:id="rId13"/>
    <p:sldId id="414" r:id="rId14"/>
    <p:sldId id="401" r:id="rId15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00080"/>
    <a:srgbClr val="0000FF"/>
    <a:srgbClr val="FF00FF"/>
    <a:srgbClr val="000080"/>
    <a:srgbClr val="FF0000"/>
    <a:srgbClr val="00FF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6"/>
    <p:restoredTop sz="93318"/>
  </p:normalViewPr>
  <p:slideViewPr>
    <p:cSldViewPr>
      <p:cViewPr varScale="1">
        <p:scale>
          <a:sx n="72" d="100"/>
          <a:sy n="72" d="100"/>
        </p:scale>
        <p:origin x="216" y="75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5FBEE-5888-4D40-80EE-E11A8334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9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170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B63B50-EE84-4D45-AABB-62099C2F9848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1D4C55-065C-4E43-9CFC-3BA8EFD43079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71CEC0-8219-BE46-82E7-19F46C0C1F86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338F8-D40D-6C42-8157-18B32A174503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411AAA-EE12-BD49-8DAA-AB69FB4FE36F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AA74C5-3547-F046-9752-098CBBB5CCF4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FF3620A-3599-C54F-BFDA-A778FFE1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D1BC-30F8-EC47-82C9-0BE826E9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4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C8DF0-1990-584B-AC97-617D3C3B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70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D1DA7-B43E-484C-A57E-6BDB616B9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4D5B1-7E70-1D48-87F6-61A9C8EAA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5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5B11-36F9-9147-8960-7241DF1F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8955-89CD-8E44-A996-F07D764D8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8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4E9F-8DF0-1149-949C-4213066C3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14D6-ABDE-5645-AA2F-4692B0535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5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FB886-E6B9-7749-BFBE-5112B5D9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E9B7-58D4-3B47-BC7D-BFC7E7FEA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E320A-5DCF-8F45-8BAA-E10DE3FF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0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1285-3A99-054D-B05E-9CC036AD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F29C6FD8-F73D-184F-A1F0-7494332A6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40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B017BB-9D07-5640-B608-DF928A210B3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421: Algorithm Design &amp; Analysis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914400" y="3200400"/>
            <a:ext cx="8305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analyzing problems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lower bounds on problems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brute force arguments, information theoretic arguments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decision trees, adversary arguments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problem reduction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4F33FA-145A-7C43-BC56-1BBB502FB69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Adversary arguments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219200"/>
            <a:ext cx="9121775" cy="577056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using an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adversary argument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, you repeatedly adjust the input to make an algorithm work the hardest</a:t>
            </a:r>
          </a:p>
          <a:p>
            <a:pPr marL="914400" lvl="1" indent="-4572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914400" lvl="1" indent="-4572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dishonest hangman</a:t>
            </a:r>
            <a:endParaRPr lang="en-US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adversary always puts the word in a larger of the subset generated by last guess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for a given dictionary, can determine a lower bound on guesses</a:t>
            </a:r>
            <a:br>
              <a:rPr lang="en-US">
                <a:latin typeface="Arial Narrow" charset="0"/>
                <a:ea typeface="ＭＳ Ｐゴシック" charset="0"/>
              </a:rPr>
            </a:br>
            <a:endParaRPr lang="en-US">
              <a:latin typeface="Arial Narrow" charset="0"/>
              <a:ea typeface="ＭＳ Ｐゴシック" charset="0"/>
            </a:endParaRPr>
          </a:p>
          <a:p>
            <a:pPr marL="914400" lvl="1" indent="-4572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 merging two sorted lists of size N (as in merge sort)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adversary makes it so that no list "runs out" of values (e.g., a</a:t>
            </a:r>
            <a:r>
              <a:rPr lang="en-US" baseline="-25000">
                <a:latin typeface="Arial Narrow" charset="0"/>
                <a:ea typeface="ＭＳ Ｐゴシック" charset="0"/>
              </a:rPr>
              <a:t>i </a:t>
            </a:r>
            <a:r>
              <a:rPr lang="en-US">
                <a:latin typeface="Arial Narrow" charset="0"/>
                <a:ea typeface="ＭＳ Ｐゴシック" charset="0"/>
              </a:rPr>
              <a:t>&lt; b</a:t>
            </a:r>
            <a:r>
              <a:rPr lang="en-US" baseline="-25000">
                <a:latin typeface="Arial Narrow" charset="0"/>
                <a:ea typeface="ＭＳ Ｐゴシック" charset="0"/>
              </a:rPr>
              <a:t>j</a:t>
            </a:r>
            <a:r>
              <a:rPr lang="en-US">
                <a:latin typeface="Arial Narrow" charset="0"/>
                <a:ea typeface="ＭＳ Ｐゴシック" charset="0"/>
              </a:rPr>
              <a:t>  iff  i &lt; j)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forces 2N-1 comparisons to produce  b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 &lt; a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 &lt; b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&lt; a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&lt; … &lt; b</a:t>
            </a:r>
            <a:r>
              <a:rPr lang="en-US" baseline="-25000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</a:rPr>
              <a:t> &lt; a</a:t>
            </a:r>
            <a:r>
              <a:rPr lang="en-US" baseline="-25000">
                <a:latin typeface="Arial Narrow" charset="0"/>
                <a:ea typeface="ＭＳ Ｐゴシック" charset="0"/>
              </a:rPr>
              <a:t>N</a:t>
            </a:r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E599F0-91E1-A844-B060-0A2EA761676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Problem reduction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219200"/>
            <a:ext cx="8893175" cy="5770563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problem reduction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uses a transform &amp; conquer approach</a:t>
            </a:r>
          </a:p>
          <a:p>
            <a:pPr lvl="1"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if we can show that problem </a:t>
            </a:r>
            <a:r>
              <a:rPr lang="en-US" i="1" dirty="0">
                <a:latin typeface="Arial Narrow" charset="0"/>
                <a:ea typeface="ＭＳ Ｐゴシック" charset="0"/>
              </a:rPr>
              <a:t>P </a:t>
            </a:r>
            <a:r>
              <a:rPr lang="en-US" dirty="0">
                <a:latin typeface="Arial Narrow" charset="0"/>
                <a:ea typeface="ＭＳ Ｐゴシック" charset="0"/>
              </a:rPr>
              <a:t>is at least as hard as problem </a:t>
            </a:r>
            <a:r>
              <a:rPr lang="en-US" i="1" dirty="0">
                <a:latin typeface="Arial Narrow" charset="0"/>
                <a:ea typeface="ＭＳ Ｐゴシック" charset="0"/>
              </a:rPr>
              <a:t>Q</a:t>
            </a:r>
            <a:r>
              <a:rPr lang="en-US" dirty="0">
                <a:latin typeface="Arial Narrow" charset="0"/>
                <a:ea typeface="ＭＳ Ｐゴシック" charset="0"/>
              </a:rPr>
              <a:t>, then a lower bound for </a:t>
            </a:r>
            <a:r>
              <a:rPr lang="en-US" i="1" dirty="0">
                <a:latin typeface="Arial Narrow" charset="0"/>
                <a:ea typeface="ＭＳ Ｐゴシック" charset="0"/>
              </a:rPr>
              <a:t>Q </a:t>
            </a:r>
            <a:r>
              <a:rPr lang="en-US" dirty="0">
                <a:latin typeface="Arial Narrow" charset="0"/>
                <a:ea typeface="ＭＳ Ｐゴシック" charset="0"/>
              </a:rPr>
              <a:t>is also a lower bound for </a:t>
            </a:r>
            <a:r>
              <a:rPr lang="en-US" i="1" dirty="0">
                <a:latin typeface="Arial Narrow" charset="0"/>
                <a:ea typeface="ＭＳ Ｐゴシック" charset="0"/>
              </a:rPr>
              <a:t>P.           </a:t>
            </a:r>
          </a:p>
          <a:p>
            <a:pPr marL="1314450" lvl="3" indent="0">
              <a:buFontTx/>
              <a:buNone/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i.e., hard(P) ≥ hard(Q) </a:t>
            </a:r>
            <a:r>
              <a:rPr lang="en-US" dirty="0">
                <a:latin typeface="Arial Narrow" charset="0"/>
                <a:ea typeface="ＭＳ Ｐゴシック" charset="0"/>
                <a:sym typeface="Wingdings"/>
              </a:rPr>
              <a:t> if Q is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(X), so is P</a:t>
            </a:r>
          </a:p>
          <a:p>
            <a:pPr marL="1314450" lvl="3" indent="0">
              <a:buFontTx/>
              <a:buNone/>
              <a:defRPr/>
            </a:pPr>
            <a:endParaRPr lang="en-US" sz="1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general, to prove lower bound for P:</a:t>
            </a:r>
          </a:p>
          <a:p>
            <a:pPr marL="1314450" lvl="2" indent="-4572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find problem </a:t>
            </a:r>
            <a:r>
              <a:rPr lang="en-US" i="1" dirty="0">
                <a:latin typeface="Arial Narrow" charset="0"/>
                <a:ea typeface="ＭＳ Ｐゴシック" charset="0"/>
              </a:rPr>
              <a:t>Q </a:t>
            </a:r>
            <a:r>
              <a:rPr lang="en-US" dirty="0">
                <a:latin typeface="Arial Narrow" charset="0"/>
                <a:ea typeface="ＭＳ Ｐゴシック" charset="0"/>
              </a:rPr>
              <a:t>with a known lower bound</a:t>
            </a:r>
            <a:r>
              <a:rPr lang="en-US" i="1" dirty="0">
                <a:latin typeface="Arial Narrow" charset="0"/>
                <a:ea typeface="ＭＳ Ｐゴシック" charset="0"/>
              </a:rPr>
              <a:t> </a:t>
            </a:r>
          </a:p>
          <a:p>
            <a:pPr marL="1314450" lvl="2" indent="-4572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reduce that problem to problem P </a:t>
            </a:r>
          </a:p>
          <a:p>
            <a:pPr marL="1314450" lvl="3" indent="0">
              <a:buFontTx/>
              <a:buNone/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	i.e., show that can solve Q by solving an instance of P</a:t>
            </a:r>
          </a:p>
          <a:p>
            <a:pPr marL="1314450" lvl="2" indent="-4572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</a:rPr>
              <a:t>then P is at least as hard as Q, so same lower bound applies</a:t>
            </a:r>
          </a:p>
          <a:p>
            <a:pPr marL="57150" indent="0">
              <a:defRPr/>
            </a:pPr>
            <a:endParaRPr lang="en-US" sz="1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7150" indent="0"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example: prove that multiplication (of N-bit numbers) is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(N)</a:t>
            </a:r>
          </a:p>
          <a:p>
            <a:pPr marL="1314450" lvl="2" indent="-457200">
              <a:buFont typeface="+mj-lt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squaring an N-bit number is known to be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(N)</a:t>
            </a:r>
          </a:p>
          <a:p>
            <a:pPr marL="1314450" lvl="2" indent="-457200">
              <a:buFont typeface="+mj-lt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reduce squaring to multiplication:  x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= x * x</a:t>
            </a:r>
          </a:p>
          <a:p>
            <a:pPr marL="1314450" lvl="2" indent="-457200">
              <a:buFont typeface="+mj-lt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then multiplication is at least as hard as squaring, so also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(N)</a:t>
            </a:r>
          </a:p>
          <a:p>
            <a:pPr marL="1314450" lvl="3" indent="0">
              <a:spcBef>
                <a:spcPts val="1032"/>
              </a:spcBef>
              <a:buFontTx/>
              <a:buNone/>
              <a:defRPr/>
            </a:pPr>
            <a:r>
              <a:rPr lang="en-US" sz="1800" i="1" dirty="0">
                <a:latin typeface="Arial Narrow" charset="0"/>
                <a:ea typeface="ＭＳ Ｐゴシック" charset="0"/>
                <a:cs typeface="ＭＳ Ｐゴシック" charset="0"/>
              </a:rPr>
              <a:t>REASONING: if multiplication could be solved in O(X) where X &lt; N,</a:t>
            </a:r>
          </a:p>
          <a:p>
            <a:pPr marL="1314450" lvl="3" indent="0">
              <a:buFontTx/>
              <a:buNone/>
              <a:defRPr/>
            </a:pPr>
            <a:r>
              <a:rPr lang="en-US" sz="1800" i="1" dirty="0">
                <a:latin typeface="Arial Narrow" charset="0"/>
                <a:ea typeface="ＭＳ Ｐゴシック" charset="0"/>
                <a:cs typeface="ＭＳ Ｐゴシック" charset="0"/>
              </a:rPr>
              <a:t>then could do x</a:t>
            </a:r>
            <a:r>
              <a:rPr lang="en-US" sz="1800" i="1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1800" i="1" dirty="0">
                <a:latin typeface="Arial Narrow" charset="0"/>
                <a:ea typeface="ＭＳ Ｐゴシック" charset="0"/>
                <a:cs typeface="ＭＳ Ｐゴシック" charset="0"/>
              </a:rPr>
              <a:t> by doing x*x </a:t>
            </a:r>
            <a:r>
              <a:rPr lang="en-US" sz="1800" i="1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 O(X) &lt; O(N)  </a:t>
            </a:r>
            <a:r>
              <a:rPr lang="en-US" sz="16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CONTRADICTION OF SQUARE'S </a:t>
            </a:r>
            <a:r>
              <a:rPr lang="en-US" sz="1600" i="1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sz="16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(N)</a:t>
            </a:r>
          </a:p>
          <a:p>
            <a:pPr marL="1314450" lvl="3" indent="0">
              <a:buFontTx/>
              <a:buNone/>
              <a:defRPr/>
            </a:pPr>
            <a:endParaRPr lang="en-US" sz="1600" i="1" dirty="0">
              <a:solidFill>
                <a:schemeClr val="tx2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314450" lvl="3" indent="0">
              <a:buFontTx/>
              <a:buNone/>
              <a:defRPr/>
            </a:pPr>
            <a:endParaRPr lang="en-US" sz="1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314450" lvl="2" indent="-457200">
              <a:buFont typeface="+mj-lt"/>
              <a:buAutoNum type="arabicPeriod"/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314450" lvl="2" indent="-457200">
              <a:buFont typeface="+mj-lt"/>
              <a:buAutoNum type="arabicPeriod"/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sz="1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 typeface="Monotype Sorts" charset="0"/>
              <a:buNone/>
              <a:defRPr/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Problem reduction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702675" cy="57912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CLOSEST NUMBERS (CN) PROBLEM: given N numbers, find the two closest numbers</a:t>
            </a: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consider the ELEMENT UNIQUENESS (EU) problem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given a list of N numbers, determine if all are unique (no dupes)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this problem has been shown to have a lower bound of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(N log N)</a:t>
            </a:r>
          </a:p>
          <a:p>
            <a:pPr marL="1090613" lvl="2">
              <a:buFont typeface="Wingdings" charset="0"/>
              <a:buChar char="§"/>
              <a:defRPr/>
            </a:pP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can reduce EU to CN</a:t>
            </a:r>
          </a:p>
          <a:p>
            <a:pPr marL="1090613" lvl="2"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consider an instance of EU: given numbers e</a:t>
            </a:r>
            <a:r>
              <a:rPr lang="en-US" baseline="-25000" dirty="0">
                <a:latin typeface="Arial Narrow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…,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determine if all are unique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find the two closest numbers (this is an instance of CN)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if the distance between them is &gt; 0, then e</a:t>
            </a:r>
            <a:r>
              <a:rPr lang="en-US" baseline="-25000" dirty="0">
                <a:latin typeface="Arial Narrow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…,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 are unique</a:t>
            </a:r>
          </a:p>
          <a:p>
            <a:pPr marL="1090613" lvl="2">
              <a:buFont typeface="Wingdings" charset="0"/>
              <a:buChar char="§"/>
              <a:defRPr/>
            </a:pP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this shows that CN is at least as hard as EU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can solve an instance of EU by performing a transformation &amp; solving CN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since transformation is O(N), CN must also have a lower-bound of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(N log N)</a:t>
            </a:r>
          </a:p>
          <a:p>
            <a:pPr marL="1090613" lvl="2">
              <a:spcBef>
                <a:spcPts val="1632"/>
              </a:spcBef>
              <a:defRPr/>
            </a:pPr>
            <a:r>
              <a:rPr lang="en-US" sz="1800" dirty="0">
                <a:latin typeface="Arial Narrow" charset="0"/>
                <a:ea typeface="ＭＳ Ｐゴシック" charset="0"/>
                <a:sym typeface="Symbol" charset="0"/>
              </a:rPr>
              <a:t>	</a:t>
            </a: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REASONING: if CN could be solved in O(X) where X &lt; N log N,</a:t>
            </a:r>
          </a:p>
          <a:p>
            <a:pPr marL="1082675" lvl="3" indent="-9525">
              <a:buFontTx/>
              <a:buNone/>
              <a:defRPr/>
            </a:pP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then could solve EU by transforming &amp; solving CN </a:t>
            </a:r>
            <a:r>
              <a:rPr lang="en-US" sz="1800" i="1" dirty="0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 O(N) +O(X) </a:t>
            </a:r>
            <a:r>
              <a:rPr lang="en-US" sz="1800" dirty="0">
                <a:latin typeface="Arial Narrow" charset="0"/>
                <a:ea typeface="ＭＳ Ｐゴシック" charset="0"/>
                <a:sym typeface="Symbol" charset="0"/>
              </a:rPr>
              <a:t>&lt; O(N log N)</a:t>
            </a:r>
          </a:p>
          <a:p>
            <a:pPr marL="1082675" lvl="3" indent="-9525">
              <a:buFontTx/>
              <a:buNone/>
              <a:defRPr/>
            </a:pPr>
            <a:r>
              <a:rPr lang="en-US" sz="18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CONTRADICTION OF EU's  </a:t>
            </a:r>
            <a:r>
              <a:rPr lang="en-US" sz="1800" i="1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Ω</a:t>
            </a:r>
            <a:r>
              <a:rPr lang="en-US" sz="18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(N log N)</a:t>
            </a:r>
          </a:p>
          <a:p>
            <a:pPr marL="1547813" lvl="3">
              <a:buFontTx/>
              <a:buNone/>
              <a:defRPr/>
            </a:pPr>
            <a:endParaRPr lang="en-US" sz="1800" dirty="0">
              <a:latin typeface="Arial Narrow" charset="0"/>
              <a:ea typeface="ＭＳ Ｐゴシック" charset="0"/>
              <a:sym typeface="Symbol" charset="0"/>
            </a:endParaRPr>
          </a:p>
          <a:p>
            <a:pPr marL="1547813" lvl="3">
              <a:buFontTx/>
              <a:buNone/>
              <a:defRPr/>
            </a:pPr>
            <a:r>
              <a:rPr lang="en-US" sz="18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DFF27C-E360-2144-AA2B-DF7922FD86D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Another example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CLOSEST POINTS (CP) PROBLEM: given N points in the plane, find the two closest points</a:t>
            </a: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consider the CLOSEST NUMBER (CN) problem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we just showed that CN has a lower bound of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(N log N)</a:t>
            </a:r>
          </a:p>
          <a:p>
            <a:pPr marL="1090613" lvl="2">
              <a:buFont typeface="Wingdings" charset="0"/>
              <a:buChar char="§"/>
              <a:defRPr/>
            </a:pP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can reduce CN to CP</a:t>
            </a:r>
          </a:p>
          <a:p>
            <a:pPr marL="1090613" lvl="2"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consider an instance of CN: given numbers e</a:t>
            </a:r>
            <a:r>
              <a:rPr lang="en-US" baseline="-25000" dirty="0">
                <a:latin typeface="Arial Narrow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…,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determine closest numbers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from these N numbers, construct N points: (e</a:t>
            </a:r>
            <a:r>
              <a:rPr lang="en-US" baseline="-25000" dirty="0">
                <a:latin typeface="Arial Narrow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0), …, (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0) 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find the two closest points (this is an instance of CP)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if (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i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0) and (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j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, 0) are closest points, then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i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e</a:t>
            </a:r>
            <a:r>
              <a:rPr lang="en-US" baseline="-25000" dirty="0" err="1">
                <a:latin typeface="Arial Narrow" charset="0"/>
                <a:ea typeface="ＭＳ Ｐゴシック" charset="0"/>
                <a:sym typeface="Symbol" charset="0"/>
              </a:rPr>
              <a:t>j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 are closest numbers</a:t>
            </a:r>
          </a:p>
          <a:p>
            <a:pPr marL="1090613" lvl="2">
              <a:buFont typeface="Wingdings" charset="0"/>
              <a:buChar char="§"/>
              <a:defRPr/>
            </a:pP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marL="690563" lvl="1" indent="-228600">
              <a:buFont typeface="Arial Narrow" charset="0"/>
              <a:buAutoNum type="arabicPeriod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this shows that CP is at least as hard as CN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can solve an instance of CN by performing a transformation &amp; solving CP</a:t>
            </a:r>
          </a:p>
          <a:p>
            <a:pPr marL="1090613" lvl="2">
              <a:buFont typeface="Wingdings" charset="0"/>
              <a:buChar char="§"/>
              <a:defRPr/>
            </a:pP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since transformation is O(N), CP must also have a lower-bound of </a:t>
            </a:r>
            <a:r>
              <a:rPr lang="en-US" dirty="0" err="1">
                <a:latin typeface="Arial Narrow" charset="0"/>
                <a:ea typeface="ＭＳ Ｐゴシック" charset="0"/>
                <a:sym typeface="Symbol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(N log N)</a:t>
            </a:r>
          </a:p>
          <a:p>
            <a:pPr marL="912813" lvl="2" indent="0">
              <a:spcBef>
                <a:spcPts val="1632"/>
              </a:spcBef>
              <a:defRPr/>
            </a:pP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	REASONING: if CP could be solved in O(X) where X &lt; N log N, </a:t>
            </a:r>
          </a:p>
          <a:p>
            <a:pPr marL="912813" lvl="3" indent="0">
              <a:buFontTx/>
              <a:buNone/>
              <a:defRPr/>
            </a:pP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then could solve CN by transforming &amp; solving CP </a:t>
            </a:r>
            <a:r>
              <a:rPr lang="en-US" sz="1800" i="1" dirty="0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 sz="1800" i="1" dirty="0">
                <a:latin typeface="Arial Narrow" charset="0"/>
                <a:ea typeface="ＭＳ Ｐゴシック" charset="0"/>
                <a:sym typeface="Symbol" charset="0"/>
              </a:rPr>
              <a:t> O(N) +O(X) &lt; O(N log N)</a:t>
            </a:r>
          </a:p>
          <a:p>
            <a:pPr marL="912813" lvl="3" indent="0">
              <a:buFontTx/>
              <a:buNone/>
              <a:defRPr/>
            </a:pPr>
            <a:r>
              <a:rPr lang="en-US" sz="18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CONTRADICTION OF CN's  </a:t>
            </a:r>
            <a:r>
              <a:rPr lang="en-US" sz="1800" i="1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Ω</a:t>
            </a:r>
            <a:r>
              <a:rPr lang="en-US" sz="1800" i="1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(N log N)</a:t>
            </a:r>
          </a:p>
          <a:p>
            <a:pPr>
              <a:defRPr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A218EF-5CF1-2844-91EE-A618CE6ED7C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Tightness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57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note: if an algorithm is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Ω(N log N), then it is also Ω(N) 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are the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Ω(N log N) lower bounds tight for CLOSEST NUMBERS and CLOSEST POINTS problems?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can you devise O(N log N) algorithm for CLOSEST NUMBERS?</a:t>
            </a: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can you devise O(N log N) algorithm for CLOSEST POINTS?</a:t>
            </a: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56020B-ADDC-AC41-BA87-A158A659396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895600"/>
          </a:xfrm>
        </p:spPr>
        <p:txBody>
          <a:bodyPr/>
          <a:lstStyle/>
          <a:p>
            <a:r>
              <a:rPr lang="en-US" dirty="0"/>
              <a:t>for most of this class, we have focused on devising algorithms for a given problem, then analyzing those algorithms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/>
              <a:t>selection sort a list of numbers </a:t>
            </a:r>
            <a:r>
              <a:rPr lang="en-US" dirty="0">
                <a:sym typeface="Wingdings"/>
              </a:rPr>
              <a:t> O(N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)	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  <a:p>
            <a:pPr lvl="2"/>
            <a:r>
              <a:rPr lang="en-US" dirty="0">
                <a:sym typeface="Wingdings"/>
              </a:rPr>
              <a:t>find shortest path between v</a:t>
            </a:r>
            <a:r>
              <a:rPr lang="en-US" baseline="-25000" dirty="0">
                <a:sym typeface="Wingdings"/>
              </a:rPr>
              <a:t>1</a:t>
            </a:r>
            <a:r>
              <a:rPr lang="en-US" dirty="0">
                <a:sym typeface="Wingdings"/>
              </a:rPr>
              <a:t> &amp; v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in a graph (</a:t>
            </a:r>
            <a:r>
              <a:rPr lang="en-US" dirty="0" err="1">
                <a:sym typeface="Wingdings"/>
              </a:rPr>
              <a:t>Dijkstra's</a:t>
            </a:r>
            <a:r>
              <a:rPr lang="en-US" dirty="0">
                <a:sym typeface="Wingdings"/>
              </a:rPr>
              <a:t>)  O(V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)</a:t>
            </a:r>
          </a:p>
          <a:p>
            <a:pPr lvl="2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does that mean sorting &amp; path finding are equally hard problems?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A5B11-36F9-9147-8960-7241DF1F03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4958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dirty="0"/>
              <a:t>we know of a more efficient algorithm for sorting</a:t>
            </a:r>
          </a:p>
          <a:p>
            <a:pPr marL="857250" lvl="2" indent="0"/>
            <a:endParaRPr lang="en-US" dirty="0"/>
          </a:p>
          <a:p>
            <a:pPr marL="857250" lvl="2" indent="0"/>
            <a:r>
              <a:rPr lang="en-US" dirty="0"/>
              <a:t>merge sort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O(N log N)</a:t>
            </a:r>
          </a:p>
          <a:p>
            <a:pPr marL="857250" lvl="2" indent="0"/>
            <a:endParaRPr lang="en-US" dirty="0"/>
          </a:p>
          <a:p>
            <a:pPr marL="57150" indent="0"/>
            <a:r>
              <a:rPr lang="en-US" dirty="0"/>
              <a:t>does that mean it is an easier problem?</a:t>
            </a:r>
          </a:p>
        </p:txBody>
      </p:sp>
    </p:spTree>
    <p:extLst>
      <p:ext uri="{BB962C8B-B14F-4D97-AF65-F5344CB8AC3E}">
        <p14:creationId xmlns:p14="http://schemas.microsoft.com/office/powerpoint/2010/main" val="115432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122591-4251-114C-B593-0199C30C80E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Proving lower bounds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7432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characterize the difficulty of a problem (not a specific algorithm), must be able to show a lower bound on possible algorithms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be shown that comparison-based sorting requires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</a:rPr>
              <a:t>(N log N) steps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similarly, shortest path for an undirected graph requires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</a:rPr>
              <a:t>(E + V log V) steps</a:t>
            </a:r>
          </a:p>
          <a:p>
            <a:pPr>
              <a:buFont typeface="Monotype Sorts" charset="0"/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establishing a lower bound for a problem can tell us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when a particular algorithm is as good as possible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when the problem is intractable (by showing that best possible algorithm is BAD)</a:t>
            </a:r>
          </a:p>
          <a:p>
            <a:pPr>
              <a:buFont typeface="Monotype Sorts" charset="0"/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4673600"/>
            <a:ext cx="781843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methods for establishing lower bounds: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brute force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information-theoretic arguments (decision trees)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adversary arguments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problem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Brute force arguments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sometimes, a problem-specific approach works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example: polynomial evaluation		</a:t>
            </a:r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p(N) = </a:t>
            </a:r>
            <a:r>
              <a:rPr lang="en-US" dirty="0" err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 err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 err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30000" dirty="0" err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+ a</a:t>
            </a:r>
            <a:r>
              <a:rPr lang="en-US" baseline="-25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N-1</a:t>
            </a:r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N-1 </a:t>
            </a:r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+ … + a</a:t>
            </a:r>
            <a:r>
              <a:rPr lang="en-US" baseline="-25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0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742950" lvl="2" indent="-342900"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evaluating this polynomial requires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(N) steps, since each coefficient must be processed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example: Towers of Hanoi puzzle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prove, by induction, that moving a tower of size N requires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(2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) steps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3C0403-FDD7-034A-B7BC-93E0257F8EB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3810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Information-theoretic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702675" cy="5410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sometimes establish a lower bound based on the amount of information the solution must produce</a:t>
            </a:r>
          </a:p>
          <a:p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guess a randomly selected number between 1 and 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with possible responses of "correct", "too low", or "too high"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amount of uncertainty is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</a:t>
            </a:r>
            <a:r>
              <a:rPr lang="en-US">
                <a:latin typeface="Arial Narrow" charset="0"/>
                <a:ea typeface="ＭＳ Ｐゴシック" charset="0"/>
              </a:rPr>
              <a:t>log</a:t>
            </a:r>
            <a:r>
              <a:rPr lang="en-US" baseline="-25000">
                <a:latin typeface="Arial Narrow" charset="0"/>
                <a:ea typeface="ＭＳ Ｐゴシック" charset="0"/>
              </a:rPr>
              <a:t>2 </a:t>
            </a:r>
            <a:r>
              <a:rPr lang="en-US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, the number of bits needed to specify the selected largest number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e.g., N = 127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7 bits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</a:t>
            </a:r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each answer to a question yields at most 1 bit of information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if guess of 64 yields “too high,” then 1</a:t>
            </a:r>
            <a:r>
              <a:rPr lang="en-US" baseline="30000">
                <a:latin typeface="Arial Narrow" charset="0"/>
                <a:ea typeface="ＭＳ Ｐゴシック" charset="0"/>
                <a:sym typeface="Symbol" charset="0"/>
              </a:rPr>
              <a:t>st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 bit must be a 0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0xxxxxx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next guess of 32 yields “too low,”, then 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nd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bit must be 1  01xxxxx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next guess of 48 yields “too low,” then 3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rd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bit must be 1  011xxxx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. . .</a:t>
            </a:r>
          </a:p>
          <a:p>
            <a:pPr lvl="2"/>
            <a:endParaRPr lang="en-US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thus, </a:t>
            </a:r>
            <a:r>
              <a:rPr lang="en-US">
                <a:latin typeface="Arial Narrow" charset="0"/>
                <a:ea typeface="ＭＳ Ｐゴシック" charset="0"/>
              </a:rPr>
              <a:t>log</a:t>
            </a:r>
            <a:r>
              <a:rPr lang="en-US" baseline="-25000">
                <a:latin typeface="Arial Narrow" charset="0"/>
                <a:ea typeface="ＭＳ Ｐゴシック" charset="0"/>
              </a:rPr>
              <a:t>2 </a:t>
            </a:r>
            <a:r>
              <a:rPr lang="en-US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 is a lower bound on the number of questions</a:t>
            </a:r>
            <a:endParaRPr lang="en-US" i="1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D19984-99C5-8444-9EA7-F90DE427B35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Decision trees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a useful structure for information-theoretic arguments is a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decision tree</a:t>
            </a:r>
          </a:p>
          <a:p>
            <a:endParaRPr lang="en-US" sz="1200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example: guessing a number between 1 and 15 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750D40-B2E6-6D47-8C3F-D4FB1B6BB59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85800" y="6096000"/>
            <a:ext cx="8702675" cy="40979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176213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min # of nodes in the decision tree? min height of binary tree with that many nodes?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16142" y="2590800"/>
            <a:ext cx="7816516" cy="3276600"/>
            <a:chOff x="816142" y="2590800"/>
            <a:chExt cx="7816516" cy="3276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4375484" y="25908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8?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390274" y="3540909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4?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162174" y="3540909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12?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3842" y="4372255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2?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16705" y="4372255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6?</a:t>
              </a:r>
            </a:p>
          </p:txBody>
        </p:sp>
        <p:cxnSp>
          <p:nvCxnSpPr>
            <p:cNvPr id="22538" name="Straight Connector 12"/>
            <p:cNvCxnSpPr>
              <a:cxnSpLocks noChangeShapeType="1"/>
            </p:cNvCxnSpPr>
            <p:nvPr/>
          </p:nvCxnSpPr>
          <p:spPr bwMode="auto">
            <a:xfrm flipH="1">
              <a:off x="3184358" y="2947069"/>
              <a:ext cx="1191126" cy="5937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9" name="Straight Connector 14"/>
            <p:cNvCxnSpPr>
              <a:cxnSpLocks noChangeShapeType="1"/>
            </p:cNvCxnSpPr>
            <p:nvPr/>
          </p:nvCxnSpPr>
          <p:spPr bwMode="auto">
            <a:xfrm>
              <a:off x="5169568" y="2947069"/>
              <a:ext cx="992605" cy="5937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0" name="Straight Connector 16"/>
            <p:cNvCxnSpPr>
              <a:cxnSpLocks noChangeShapeType="1"/>
              <a:endCxn id="8" idx="0"/>
            </p:cNvCxnSpPr>
            <p:nvPr/>
          </p:nvCxnSpPr>
          <p:spPr bwMode="auto">
            <a:xfrm flipH="1">
              <a:off x="1860884" y="3918785"/>
              <a:ext cx="529389" cy="453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Straight Connector 18"/>
            <p:cNvCxnSpPr>
              <a:cxnSpLocks noChangeShapeType="1"/>
              <a:endCxn id="9" idx="0"/>
            </p:cNvCxnSpPr>
            <p:nvPr/>
          </p:nvCxnSpPr>
          <p:spPr bwMode="auto">
            <a:xfrm>
              <a:off x="3184358" y="3918785"/>
              <a:ext cx="529389" cy="453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Straight Connector 20"/>
            <p:cNvCxnSpPr>
              <a:cxnSpLocks noChangeShapeType="1"/>
              <a:endCxn id="68" idx="0"/>
            </p:cNvCxnSpPr>
            <p:nvPr/>
          </p:nvCxnSpPr>
          <p:spPr bwMode="auto">
            <a:xfrm flipH="1">
              <a:off x="5698958" y="3918785"/>
              <a:ext cx="463216" cy="453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Straight Connector 22"/>
            <p:cNvCxnSpPr>
              <a:cxnSpLocks noChangeShapeType="1"/>
              <a:endCxn id="69" idx="0"/>
            </p:cNvCxnSpPr>
            <p:nvPr/>
          </p:nvCxnSpPr>
          <p:spPr bwMode="auto">
            <a:xfrm>
              <a:off x="6956258" y="3918785"/>
              <a:ext cx="595563" cy="453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4" name="TextBox 27"/>
            <p:cNvSpPr txBox="1">
              <a:spLocks noChangeArrowheads="1"/>
            </p:cNvSpPr>
            <p:nvPr/>
          </p:nvSpPr>
          <p:spPr bwMode="auto">
            <a:xfrm>
              <a:off x="2895600" y="2822663"/>
              <a:ext cx="727911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  <a:r>
                <a:rPr lang="en-US" sz="1800" dirty="0">
                  <a:solidFill>
                    <a:schemeClr val="tx2"/>
                  </a:solidFill>
                </a:rPr>
                <a:t> </a:t>
              </a:r>
              <a:endParaRPr lang="en-US" sz="1800" dirty="0">
                <a:solidFill>
                  <a:schemeClr val="tx2"/>
                </a:solidFill>
                <a:sym typeface="Wingdings" charset="0"/>
              </a:endParaRP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0xxx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22545" name="TextBox 28"/>
            <p:cNvSpPr txBox="1">
              <a:spLocks noChangeArrowheads="1"/>
            </p:cNvSpPr>
            <p:nvPr/>
          </p:nvSpPr>
          <p:spPr bwMode="auto">
            <a:xfrm>
              <a:off x="5867400" y="2822663"/>
              <a:ext cx="794084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1xxx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22546" name="TextBox 29"/>
            <p:cNvSpPr txBox="1">
              <a:spLocks noChangeArrowheads="1"/>
            </p:cNvSpPr>
            <p:nvPr/>
          </p:nvSpPr>
          <p:spPr bwMode="auto">
            <a:xfrm>
              <a:off x="1371600" y="3750119"/>
              <a:ext cx="860258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00xx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22547" name="TextBox 30"/>
            <p:cNvSpPr txBox="1">
              <a:spLocks noChangeArrowheads="1"/>
            </p:cNvSpPr>
            <p:nvPr/>
          </p:nvSpPr>
          <p:spPr bwMode="auto">
            <a:xfrm>
              <a:off x="3559342" y="3750119"/>
              <a:ext cx="860258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01xx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22548" name="TextBox 31"/>
            <p:cNvSpPr txBox="1">
              <a:spLocks noChangeArrowheads="1"/>
            </p:cNvSpPr>
            <p:nvPr/>
          </p:nvSpPr>
          <p:spPr bwMode="auto">
            <a:xfrm>
              <a:off x="5181600" y="3750119"/>
              <a:ext cx="860258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10xx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22549" name="TextBox 32"/>
            <p:cNvSpPr txBox="1">
              <a:spLocks noChangeArrowheads="1"/>
            </p:cNvSpPr>
            <p:nvPr/>
          </p:nvSpPr>
          <p:spPr bwMode="auto">
            <a:xfrm>
              <a:off x="7369342" y="3750119"/>
              <a:ext cx="860258" cy="50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  <a:p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11xx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cxnSp>
          <p:nvCxnSpPr>
            <p:cNvPr id="22550" name="Straight Connector 40"/>
            <p:cNvCxnSpPr>
              <a:cxnSpLocks noChangeShapeType="1"/>
              <a:endCxn id="50" idx="0"/>
            </p:cNvCxnSpPr>
            <p:nvPr/>
          </p:nvCxnSpPr>
          <p:spPr bwMode="auto">
            <a:xfrm flipH="1">
              <a:off x="1355558" y="4724400"/>
              <a:ext cx="212558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2" name="TextBox 44"/>
            <p:cNvSpPr txBox="1">
              <a:spLocks noChangeArrowheads="1"/>
            </p:cNvSpPr>
            <p:nvPr/>
          </p:nvSpPr>
          <p:spPr bwMode="auto">
            <a:xfrm>
              <a:off x="914400" y="5486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0001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22553" name="TextBox 45"/>
            <p:cNvSpPr txBox="1">
              <a:spLocks noChangeArrowheads="1"/>
            </p:cNvSpPr>
            <p:nvPr/>
          </p:nvSpPr>
          <p:spPr bwMode="auto">
            <a:xfrm>
              <a:off x="1905001" y="5498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0011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22554" name="TextBox 56"/>
            <p:cNvSpPr txBox="1">
              <a:spLocks noChangeArrowheads="1"/>
            </p:cNvSpPr>
            <p:nvPr/>
          </p:nvSpPr>
          <p:spPr bwMode="auto">
            <a:xfrm>
              <a:off x="1463842" y="4728417"/>
              <a:ext cx="794084" cy="28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0010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22555" name="TextBox 57"/>
            <p:cNvSpPr txBox="1">
              <a:spLocks noChangeArrowheads="1"/>
            </p:cNvSpPr>
            <p:nvPr/>
          </p:nvSpPr>
          <p:spPr bwMode="auto">
            <a:xfrm>
              <a:off x="4375484" y="2947069"/>
              <a:ext cx="794084" cy="28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08000"/>
                  </a:solidFill>
                  <a:sym typeface="Wingdings" charset="0"/>
                </a:rPr>
                <a:t>1000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22556" name="TextBox 58"/>
            <p:cNvSpPr txBox="1">
              <a:spLocks noChangeArrowheads="1"/>
            </p:cNvSpPr>
            <p:nvPr/>
          </p:nvSpPr>
          <p:spPr bwMode="auto">
            <a:xfrm>
              <a:off x="2390274" y="3897121"/>
              <a:ext cx="794084" cy="28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08000"/>
                  </a:solidFill>
                  <a:sym typeface="Wingdings" charset="0"/>
                </a:rPr>
                <a:t>0100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22557" name="TextBox 59"/>
            <p:cNvSpPr txBox="1">
              <a:spLocks noChangeArrowheads="1"/>
            </p:cNvSpPr>
            <p:nvPr/>
          </p:nvSpPr>
          <p:spPr bwMode="auto">
            <a:xfrm>
              <a:off x="6162174" y="3897121"/>
              <a:ext cx="794084" cy="28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08000"/>
                  </a:solidFill>
                  <a:sym typeface="Wingdings" charset="0"/>
                </a:rPr>
                <a:t>1100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22562" name="TextBox 64"/>
            <p:cNvSpPr txBox="1">
              <a:spLocks noChangeArrowheads="1"/>
            </p:cNvSpPr>
            <p:nvPr/>
          </p:nvSpPr>
          <p:spPr bwMode="auto">
            <a:xfrm>
              <a:off x="3316705" y="4728417"/>
              <a:ext cx="794084" cy="28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08000"/>
                  </a:solidFill>
                  <a:sym typeface="Wingdings" charset="0"/>
                </a:rPr>
                <a:t>0110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01916" y="4372255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10?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154779" y="4372255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14?</a:t>
              </a:r>
            </a:p>
          </p:txBody>
        </p:sp>
        <p:sp>
          <p:nvSpPr>
            <p:cNvPr id="49" name="TextBox 44"/>
            <p:cNvSpPr txBox="1">
              <a:spLocks noChangeArrowheads="1"/>
            </p:cNvSpPr>
            <p:nvPr/>
          </p:nvSpPr>
          <p:spPr bwMode="auto">
            <a:xfrm>
              <a:off x="816142" y="4812268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958516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1?</a:t>
              </a:r>
            </a:p>
          </p:txBody>
        </p:sp>
        <p:cxnSp>
          <p:nvCxnSpPr>
            <p:cNvPr id="55" name="Straight Connector 40"/>
            <p:cNvCxnSpPr>
              <a:cxnSpLocks noChangeShapeType="1"/>
              <a:endCxn id="57" idx="0"/>
            </p:cNvCxnSpPr>
            <p:nvPr/>
          </p:nvCxnSpPr>
          <p:spPr bwMode="auto">
            <a:xfrm>
              <a:off x="2133600" y="4724400"/>
              <a:ext cx="168442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Rectangle 56"/>
            <p:cNvSpPr/>
            <p:nvPr/>
          </p:nvSpPr>
          <p:spPr bwMode="auto">
            <a:xfrm>
              <a:off x="1905000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3?</a:t>
              </a:r>
            </a:p>
          </p:txBody>
        </p:sp>
        <p:cxnSp>
          <p:nvCxnSpPr>
            <p:cNvPr id="77" name="Straight Connector 40"/>
            <p:cNvCxnSpPr>
              <a:cxnSpLocks noChangeShapeType="1"/>
              <a:endCxn id="83" idx="0"/>
            </p:cNvCxnSpPr>
            <p:nvPr/>
          </p:nvCxnSpPr>
          <p:spPr bwMode="auto">
            <a:xfrm flipH="1">
              <a:off x="3238500" y="4724400"/>
              <a:ext cx="212558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Box 44"/>
            <p:cNvSpPr txBox="1">
              <a:spLocks noChangeArrowheads="1"/>
            </p:cNvSpPr>
            <p:nvPr/>
          </p:nvSpPr>
          <p:spPr bwMode="auto">
            <a:xfrm>
              <a:off x="2797342" y="5486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0101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79" name="TextBox 45"/>
            <p:cNvSpPr txBox="1">
              <a:spLocks noChangeArrowheads="1"/>
            </p:cNvSpPr>
            <p:nvPr/>
          </p:nvSpPr>
          <p:spPr bwMode="auto">
            <a:xfrm>
              <a:off x="3787943" y="5498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0111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81" name="TextBox 44"/>
            <p:cNvSpPr txBox="1">
              <a:spLocks noChangeArrowheads="1"/>
            </p:cNvSpPr>
            <p:nvPr/>
          </p:nvSpPr>
          <p:spPr bwMode="auto">
            <a:xfrm>
              <a:off x="2721142" y="4812268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41458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5?</a:t>
              </a:r>
            </a:p>
          </p:txBody>
        </p:sp>
        <p:cxnSp>
          <p:nvCxnSpPr>
            <p:cNvPr id="84" name="Straight Connector 40"/>
            <p:cNvCxnSpPr>
              <a:cxnSpLocks noChangeShapeType="1"/>
              <a:endCxn id="86" idx="0"/>
            </p:cNvCxnSpPr>
            <p:nvPr/>
          </p:nvCxnSpPr>
          <p:spPr bwMode="auto">
            <a:xfrm>
              <a:off x="4016542" y="4724400"/>
              <a:ext cx="168442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Box 44"/>
            <p:cNvSpPr txBox="1">
              <a:spLocks noChangeArrowheads="1"/>
            </p:cNvSpPr>
            <p:nvPr/>
          </p:nvSpPr>
          <p:spPr bwMode="auto">
            <a:xfrm>
              <a:off x="4092742" y="4800600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787942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7?</a:t>
              </a:r>
            </a:p>
          </p:txBody>
        </p:sp>
        <p:sp>
          <p:nvSpPr>
            <p:cNvPr id="87" name="TextBox 44"/>
            <p:cNvSpPr txBox="1">
              <a:spLocks noChangeArrowheads="1"/>
            </p:cNvSpPr>
            <p:nvPr/>
          </p:nvSpPr>
          <p:spPr bwMode="auto">
            <a:xfrm>
              <a:off x="2209800" y="4800600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cxnSp>
          <p:nvCxnSpPr>
            <p:cNvPr id="88" name="Straight Connector 40"/>
            <p:cNvCxnSpPr>
              <a:cxnSpLocks noChangeShapeType="1"/>
              <a:endCxn id="94" idx="0"/>
            </p:cNvCxnSpPr>
            <p:nvPr/>
          </p:nvCxnSpPr>
          <p:spPr bwMode="auto">
            <a:xfrm flipH="1">
              <a:off x="5187616" y="4724400"/>
              <a:ext cx="212558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Box 44"/>
            <p:cNvSpPr txBox="1">
              <a:spLocks noChangeArrowheads="1"/>
            </p:cNvSpPr>
            <p:nvPr/>
          </p:nvSpPr>
          <p:spPr bwMode="auto">
            <a:xfrm>
              <a:off x="4746458" y="5486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1001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90" name="TextBox 45"/>
            <p:cNvSpPr txBox="1">
              <a:spLocks noChangeArrowheads="1"/>
            </p:cNvSpPr>
            <p:nvPr/>
          </p:nvSpPr>
          <p:spPr bwMode="auto">
            <a:xfrm>
              <a:off x="5737059" y="5498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1011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91" name="TextBox 56"/>
            <p:cNvSpPr txBox="1">
              <a:spLocks noChangeArrowheads="1"/>
            </p:cNvSpPr>
            <p:nvPr/>
          </p:nvSpPr>
          <p:spPr bwMode="auto">
            <a:xfrm>
              <a:off x="5295900" y="4728417"/>
              <a:ext cx="7940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1010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92" name="TextBox 64"/>
            <p:cNvSpPr txBox="1">
              <a:spLocks noChangeArrowheads="1"/>
            </p:cNvSpPr>
            <p:nvPr/>
          </p:nvSpPr>
          <p:spPr bwMode="auto">
            <a:xfrm>
              <a:off x="7148763" y="4728417"/>
              <a:ext cx="7940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1110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93" name="TextBox 44"/>
            <p:cNvSpPr txBox="1">
              <a:spLocks noChangeArrowheads="1"/>
            </p:cNvSpPr>
            <p:nvPr/>
          </p:nvSpPr>
          <p:spPr bwMode="auto">
            <a:xfrm>
              <a:off x="4648200" y="4812268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4790574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9?</a:t>
              </a:r>
            </a:p>
          </p:txBody>
        </p:sp>
        <p:cxnSp>
          <p:nvCxnSpPr>
            <p:cNvPr id="95" name="Straight Connector 40"/>
            <p:cNvCxnSpPr>
              <a:cxnSpLocks noChangeShapeType="1"/>
              <a:endCxn id="96" idx="0"/>
            </p:cNvCxnSpPr>
            <p:nvPr/>
          </p:nvCxnSpPr>
          <p:spPr bwMode="auto">
            <a:xfrm>
              <a:off x="5965658" y="4724400"/>
              <a:ext cx="168442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95"/>
            <p:cNvSpPr/>
            <p:nvPr/>
          </p:nvSpPr>
          <p:spPr bwMode="auto">
            <a:xfrm>
              <a:off x="5737058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11?</a:t>
              </a:r>
            </a:p>
          </p:txBody>
        </p:sp>
        <p:cxnSp>
          <p:nvCxnSpPr>
            <p:cNvPr id="97" name="Straight Connector 40"/>
            <p:cNvCxnSpPr>
              <a:cxnSpLocks noChangeShapeType="1"/>
              <a:endCxn id="101" idx="0"/>
            </p:cNvCxnSpPr>
            <p:nvPr/>
          </p:nvCxnSpPr>
          <p:spPr bwMode="auto">
            <a:xfrm flipH="1">
              <a:off x="7070558" y="4724400"/>
              <a:ext cx="212558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TextBox 44"/>
            <p:cNvSpPr txBox="1">
              <a:spLocks noChangeArrowheads="1"/>
            </p:cNvSpPr>
            <p:nvPr/>
          </p:nvSpPr>
          <p:spPr bwMode="auto">
            <a:xfrm>
              <a:off x="6629400" y="5486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1101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99" name="TextBox 45"/>
            <p:cNvSpPr txBox="1">
              <a:spLocks noChangeArrowheads="1"/>
            </p:cNvSpPr>
            <p:nvPr/>
          </p:nvSpPr>
          <p:spPr bwMode="auto">
            <a:xfrm>
              <a:off x="7620001" y="5498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8000"/>
                  </a:solidFill>
                  <a:sym typeface="Wingdings" charset="0"/>
                </a:rPr>
                <a:t>1111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  <p:sp>
          <p:nvSpPr>
            <p:cNvPr id="100" name="TextBox 44"/>
            <p:cNvSpPr txBox="1">
              <a:spLocks noChangeArrowheads="1"/>
            </p:cNvSpPr>
            <p:nvPr/>
          </p:nvSpPr>
          <p:spPr bwMode="auto">
            <a:xfrm>
              <a:off x="6553200" y="4812268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high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673516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13?</a:t>
              </a:r>
            </a:p>
          </p:txBody>
        </p:sp>
        <p:cxnSp>
          <p:nvCxnSpPr>
            <p:cNvPr id="102" name="Straight Connector 40"/>
            <p:cNvCxnSpPr>
              <a:cxnSpLocks noChangeShapeType="1"/>
              <a:endCxn id="104" idx="0"/>
            </p:cNvCxnSpPr>
            <p:nvPr/>
          </p:nvCxnSpPr>
          <p:spPr bwMode="auto">
            <a:xfrm>
              <a:off x="7848600" y="4724400"/>
              <a:ext cx="168442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Box 44"/>
            <p:cNvSpPr txBox="1">
              <a:spLocks noChangeArrowheads="1"/>
            </p:cNvSpPr>
            <p:nvPr/>
          </p:nvSpPr>
          <p:spPr bwMode="auto">
            <a:xfrm>
              <a:off x="7924800" y="4800600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620000" y="5181600"/>
              <a:ext cx="794084" cy="35629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charset="0"/>
                </a:rPr>
                <a:t>15?</a:t>
              </a:r>
            </a:p>
          </p:txBody>
        </p:sp>
        <p:sp>
          <p:nvSpPr>
            <p:cNvPr id="105" name="TextBox 44"/>
            <p:cNvSpPr txBox="1">
              <a:spLocks noChangeArrowheads="1"/>
            </p:cNvSpPr>
            <p:nvPr/>
          </p:nvSpPr>
          <p:spPr bwMode="auto">
            <a:xfrm>
              <a:off x="6041858" y="4800600"/>
              <a:ext cx="7078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tx2"/>
                  </a:solidFill>
                </a:rPr>
                <a:t>low</a:t>
              </a:r>
              <a:r>
                <a:rPr lang="en-US" sz="1800" dirty="0">
                  <a:solidFill>
                    <a:schemeClr val="tx2"/>
                  </a:solidFill>
                  <a:sym typeface="Wingdings" charset="0"/>
                </a:rPr>
                <a:t>?</a:t>
              </a:r>
            </a:p>
          </p:txBody>
        </p:sp>
      </p:grp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BF499918-7CF8-554C-9C4D-76272F5176E3}"/>
              </a:ext>
            </a:extLst>
          </p:cNvPr>
          <p:cNvSpPr txBox="1">
            <a:spLocks/>
          </p:cNvSpPr>
          <p:nvPr/>
        </p:nvSpPr>
        <p:spPr bwMode="auto">
          <a:xfrm>
            <a:off x="685800" y="6553200"/>
            <a:ext cx="8702675" cy="29313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176213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this problem is </a:t>
            </a:r>
            <a:r>
              <a:rPr lang="en-US" i="1" dirty="0" err="1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Ω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(minimal decision tree height)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  <a:sym typeface="Wingdings" pitchFamily="2" charset="2"/>
              </a:rPr>
              <a:t> </a:t>
            </a:r>
            <a:r>
              <a:rPr lang="en-US" i="1" dirty="0" err="1">
                <a:latin typeface="Arial Narrow" charset="0"/>
                <a:ea typeface="ＭＳ Ｐゴシック" charset="0"/>
                <a:sym typeface="Symbol" charset="0"/>
              </a:rPr>
              <a:t>Ω</a:t>
            </a:r>
            <a:r>
              <a:rPr lang="en-US" i="1" dirty="0">
                <a:latin typeface="Arial Narrow" charset="0"/>
                <a:ea typeface="ＭＳ Ｐゴシック" charset="0"/>
                <a:sym typeface="Symbol" charset="0"/>
              </a:rPr>
              <a:t>(log N)</a:t>
            </a:r>
          </a:p>
          <a:p>
            <a:pPr marL="400050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40D87D-6184-CB47-A345-997686C6973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Decision trees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63638"/>
            <a:ext cx="8961437" cy="1808162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general, a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decision tree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is a model of an algorithm involving comparisons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internal nodes represent comparisons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leaves represent outcomes </a:t>
            </a:r>
            <a:br>
              <a:rPr lang="en-US" dirty="0">
                <a:latin typeface="Arial Narrow" charset="0"/>
                <a:ea typeface="ＭＳ Ｐゴシック" charset="0"/>
              </a:rPr>
            </a:b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e.g., decision tree for 3-element (comparison-based) sort: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6" name="Picture 4" descr="Fig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3124200"/>
            <a:ext cx="779303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CAD229-D76A-C649-8B48-430BE1713AD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Decision trees &amp; sorting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2590800"/>
            <a:ext cx="8740775" cy="4322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 that any comparison-based sorting algorithm can be represented by a decision tree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number of leaves (outcomes) 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 </a:t>
            </a:r>
            <a:r>
              <a:rPr lang="en-US" dirty="0">
                <a:latin typeface="Arial Narrow" charset="0"/>
                <a:ea typeface="ＭＳ Ｐゴシック" charset="0"/>
              </a:rPr>
              <a:t> N!</a:t>
            </a:r>
            <a:br>
              <a:rPr lang="en-US" dirty="0">
                <a:latin typeface="Arial Narrow" charset="0"/>
                <a:ea typeface="ＭＳ Ｐゴシック" charset="0"/>
              </a:rPr>
            </a:b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height of binary tree with N! leaves  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  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 </a:t>
            </a:r>
            <a:r>
              <a:rPr lang="en-US" dirty="0">
                <a:latin typeface="Arial Narrow" charset="0"/>
                <a:ea typeface="ＭＳ Ｐゴシック" charset="0"/>
              </a:rPr>
              <a:t>N!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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therefore, the minimum number of worst-case comparisons required by any comparison-based sorting algorithm   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 </a:t>
            </a:r>
            <a:r>
              <a:rPr lang="en-US" dirty="0">
                <a:latin typeface="Arial Narrow" charset="0"/>
                <a:ea typeface="ＭＳ Ｐゴシック" charset="0"/>
              </a:rPr>
              <a:t>N!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</a:t>
            </a:r>
            <a:br>
              <a:rPr lang="en-US" dirty="0">
                <a:latin typeface="Arial Narrow" charset="0"/>
                <a:ea typeface="ＭＳ Ｐゴシック" charset="0"/>
                <a:sym typeface="Symbol" charset="0"/>
              </a:rPr>
            </a:b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since 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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 </a:t>
            </a:r>
            <a:r>
              <a:rPr lang="en-US" dirty="0">
                <a:latin typeface="Arial Narrow" charset="0"/>
                <a:ea typeface="ＭＳ Ｐゴシック" charset="0"/>
              </a:rPr>
              <a:t>N!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  N 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N (</a:t>
            </a:r>
            <a:r>
              <a:rPr lang="en-US" i="1" dirty="0">
                <a:latin typeface="Arial Narrow" charset="0"/>
                <a:ea typeface="ＭＳ Ｐゴシック" charset="0"/>
              </a:rPr>
              <a:t>proof not shown</a:t>
            </a:r>
            <a:r>
              <a:rPr lang="en-US" dirty="0">
                <a:latin typeface="Arial Narrow" charset="0"/>
                <a:ea typeface="ＭＳ Ｐゴシック" charset="0"/>
              </a:rPr>
              <a:t>), </a:t>
            </a:r>
            <a:r>
              <a:rPr lang="en-US" dirty="0" err="1">
                <a:latin typeface="Arial Narrow" charset="0"/>
                <a:ea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</a:rPr>
              <a:t>(N log N) steps are required</a:t>
            </a:r>
          </a:p>
          <a:p>
            <a:pPr lvl="1"/>
            <a:endParaRPr lang="en-US" i="1" dirty="0">
              <a:latin typeface="Arial Narrow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thus, merge/quick/heap sorts are as good as it gets</a:t>
            </a: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5604" name="Picture 4" descr="Fig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7350"/>
            <a:ext cx="41148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A5F6E8-3FB8-A143-9B90-B5D620EB022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Decision trees &amp; searching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40775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similarly, we can use a decision tree to show that binary search is as good as it gets (assuming the list is sorted)</a:t>
            </a:r>
            <a:b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</a:b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decision tree for binary search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of 4-element list: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internal nodes are found elements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leaves are ranges if not found</a:t>
            </a:r>
          </a:p>
          <a:p>
            <a:pPr>
              <a:lnSpc>
                <a:spcPct val="80000"/>
              </a:lnSpc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number of leaves (ranges where not found) 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=</a:t>
            </a:r>
            <a:r>
              <a:rPr lang="en-US" dirty="0">
                <a:latin typeface="Arial Narrow" charset="0"/>
                <a:ea typeface="ＭＳ Ｐゴシック" charset="0"/>
              </a:rPr>
              <a:t> N + 1</a:t>
            </a:r>
            <a:br>
              <a:rPr lang="en-US" dirty="0">
                <a:latin typeface="Arial Narrow" charset="0"/>
                <a:ea typeface="ＭＳ Ｐゴシック" charset="0"/>
              </a:rPr>
            </a:b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height of binary tree with N+1 leaves  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  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 </a:t>
            </a:r>
            <a:r>
              <a:rPr lang="en-US" dirty="0">
                <a:latin typeface="Arial Narrow" charset="0"/>
                <a:ea typeface="ＭＳ Ｐゴシック" charset="0"/>
              </a:rPr>
              <a:t>(N+1)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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therefore, the minimum number of comparisons required by any comparison-based searching algorithm   </a:t>
            </a:r>
            <a:r>
              <a:rPr lang="en-US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2 </a:t>
            </a:r>
            <a:r>
              <a:rPr lang="en-US" dirty="0">
                <a:latin typeface="Arial Narrow" charset="0"/>
                <a:ea typeface="ＭＳ Ｐゴシック" charset="0"/>
              </a:rPr>
              <a:t>(N+1)</a:t>
            </a:r>
            <a:r>
              <a:rPr lang="en-US" dirty="0">
                <a:latin typeface="Arial Narrow" charset="0"/>
                <a:ea typeface="ＭＳ Ｐゴシック" charset="0"/>
                <a:sym typeface="Symbol" charset="0"/>
              </a:rPr>
              <a:t></a:t>
            </a:r>
            <a:br>
              <a:rPr lang="en-US" dirty="0">
                <a:latin typeface="Arial Narrow" charset="0"/>
                <a:ea typeface="ＭＳ Ｐゴシック" charset="0"/>
                <a:sym typeface="Symbol" charset="0"/>
              </a:rPr>
            </a:br>
            <a:endParaRPr lang="en-US" dirty="0">
              <a:latin typeface="Arial Narrow" charset="0"/>
              <a:ea typeface="ＭＳ Ｐゴシック" charset="0"/>
              <a:sym typeface="Symbol" charset="0"/>
            </a:endParaRPr>
          </a:p>
          <a:p>
            <a:pPr lvl="1"/>
            <a:r>
              <a:rPr lang="en-US" dirty="0" err="1">
                <a:latin typeface="Arial Narrow" charset="0"/>
                <a:ea typeface="ＭＳ Ｐゴシック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</a:rPr>
              <a:t>(log N) steps are required</a:t>
            </a:r>
            <a:endParaRPr lang="en-US" i="1" dirty="0">
              <a:latin typeface="Arial Narrow" charset="0"/>
              <a:ea typeface="ＭＳ Ｐゴシック" charset="0"/>
            </a:endParaRPr>
          </a:p>
        </p:txBody>
      </p:sp>
      <p:pic>
        <p:nvPicPr>
          <p:cNvPr id="2765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267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12112</TotalTime>
  <Words>1053</Words>
  <Application>Microsoft Macintosh PowerPoint</Application>
  <PresentationFormat>Custom</PresentationFormat>
  <Paragraphs>254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Narrow</vt:lpstr>
      <vt:lpstr>Monotype Sorts</vt:lpstr>
      <vt:lpstr>Times New Roman</vt:lpstr>
      <vt:lpstr>Wingdings</vt:lpstr>
      <vt:lpstr>Blank Presentation</vt:lpstr>
      <vt:lpstr>PowerPoint Presentation</vt:lpstr>
      <vt:lpstr>Analyzing problems</vt:lpstr>
      <vt:lpstr>Proving lower bounds</vt:lpstr>
      <vt:lpstr>Brute force arguments</vt:lpstr>
      <vt:lpstr>Information-theoretic arguments</vt:lpstr>
      <vt:lpstr>Decision trees</vt:lpstr>
      <vt:lpstr>Decision trees</vt:lpstr>
      <vt:lpstr>Decision trees &amp; sorting</vt:lpstr>
      <vt:lpstr>Decision trees &amp; searching</vt:lpstr>
      <vt:lpstr>Adversary arguments</vt:lpstr>
      <vt:lpstr>Problem reduction</vt:lpstr>
      <vt:lpstr>Problem reduction example</vt:lpstr>
      <vt:lpstr>Another example</vt:lpstr>
      <vt:lpstr>Tightness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272</cp:revision>
  <cp:lastPrinted>2001-09-04T05:55:52Z</cp:lastPrinted>
  <dcterms:created xsi:type="dcterms:W3CDTF">2013-04-26T16:31:38Z</dcterms:created>
  <dcterms:modified xsi:type="dcterms:W3CDTF">2019-04-07T03:50:02Z</dcterms:modified>
</cp:coreProperties>
</file>