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1" r:id="rId3"/>
    <p:sldId id="370" r:id="rId4"/>
    <p:sldId id="371" r:id="rId5"/>
    <p:sldId id="337" r:id="rId6"/>
    <p:sldId id="372" r:id="rId7"/>
    <p:sldId id="338" r:id="rId8"/>
    <p:sldId id="339" r:id="rId9"/>
    <p:sldId id="334" r:id="rId10"/>
    <p:sldId id="373" r:id="rId11"/>
    <p:sldId id="374" r:id="rId12"/>
    <p:sldId id="375" r:id="rId13"/>
    <p:sldId id="356" r:id="rId14"/>
    <p:sldId id="357" r:id="rId15"/>
    <p:sldId id="358" r:id="rId16"/>
    <p:sldId id="359" r:id="rId17"/>
    <p:sldId id="360" r:id="rId18"/>
    <p:sldId id="376" r:id="rId19"/>
    <p:sldId id="367" r:id="rId2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0"/>
    <p:restoredTop sz="94421"/>
  </p:normalViewPr>
  <p:slideViewPr>
    <p:cSldViewPr>
      <p:cViewPr varScale="1">
        <p:scale>
          <a:sx n="106" d="100"/>
          <a:sy n="106" d="100"/>
        </p:scale>
        <p:origin x="584" y="18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33EE8F5-3102-7941-B5DD-E2ADF572E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00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966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C2930644-9594-5444-B7B0-0B3C7D24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7AC39-B96F-6240-B587-C50EE6221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8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D595-FC2F-A942-B23D-BC38F12FF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3606-6803-6743-A3C8-7F9F95E6D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2C98-4A61-2443-A229-B9D664E37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0F63-2AB1-0D40-9580-0DFB5A57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652B-B859-194C-90B0-A5A5D709D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7FB8-3CA2-EB41-995B-C3D4A1440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4FC1-E189-A240-BCBB-3542F892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5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CDA6-6403-FB48-81DA-675B36B68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641D-9CF5-5244-966F-F504CECC4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1EC2-42FC-5749-AE2D-778146C86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3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BCD9A8F-5470-6345-B5CF-AE9E173B8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9AF73B2-01F3-D245-A6AD-395E4D36AF4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421: Algorithm Design &amp; Analysis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6387" name="Rectangle 13"/>
          <p:cNvSpPr>
            <a:spLocks noChangeArrowheads="1"/>
          </p:cNvSpPr>
          <p:nvPr/>
        </p:nvSpPr>
        <p:spPr bwMode="auto">
          <a:xfrm>
            <a:off x="1050925" y="3276600"/>
            <a:ext cx="8093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Divide &amp; conquer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divide-and-conquer approach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familiar examples: merge sort, quick sort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other examples: closest points, large integer multiplication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tree operations: binary trees, BST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Multiplying large integers</a:t>
            </a:r>
          </a:p>
        </p:txBody>
      </p:sp>
      <p:sp>
        <p:nvSpPr>
          <p:cNvPr id="25602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05800" cy="5410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many CS applications, e.g., cryptography, involve manipulating large integers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long multiplication: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123456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     </a:t>
            </a:r>
            <a:r>
              <a:rPr lang="en-US" sz="1800" u="sng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× 213121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	123456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      + 2469120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    + 12345600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  + 370368000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+ 1234560000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</a:t>
            </a:r>
            <a:r>
              <a:rPr lang="en-US" sz="1800" u="sng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+ 24691200000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		         26311066176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336550" lvl="1" indent="6350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long multiplication of two N-digit integers requires N</a:t>
            </a:r>
            <a:r>
              <a:rPr lang="en-US" baseline="300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digit multiplications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CB210F-BF24-8E44-9A84-17273BFB25C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Divide &amp; conquer multiplication</a:t>
            </a:r>
          </a:p>
        </p:txBody>
      </p:sp>
      <p:sp>
        <p:nvSpPr>
          <p:cNvPr id="26626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3276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solve (a x b) by splitting the numbers in half &amp; factoring</a:t>
            </a:r>
          </a:p>
          <a:p>
            <a:pPr marL="0" indent="0"/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consider 	a</a:t>
            </a:r>
            <a:r>
              <a:rPr lang="en-US" sz="1800" baseline="-25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= 1</a:t>
            </a:r>
            <a:r>
              <a:rPr lang="en-US" sz="1800" baseline="30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N/2 digits of a,   a</a:t>
            </a:r>
            <a:r>
              <a:rPr lang="en-US" sz="1800" baseline="-25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= 2</a:t>
            </a:r>
            <a:r>
              <a:rPr lang="en-US" sz="1800" baseline="30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N/2 digits of a  (similarly for b</a:t>
            </a:r>
            <a:r>
              <a:rPr lang="en-US" sz="1800" baseline="-25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and b</a:t>
            </a:r>
            <a:r>
              <a:rPr lang="en-US" sz="1800" baseline="-25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1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buFont typeface="Wingdings" charset="0"/>
              <a:buNone/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            (a x b) 	=  (a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N/2 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+ 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) x (b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N/2 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+ 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			=  (a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)10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+ (a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+ 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)10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N/2 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+ (a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			= 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 +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N/2 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+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0</a:t>
            </a:r>
          </a:p>
          <a:p>
            <a:pPr lvl="1">
              <a:buFont typeface="Wingdings" charset="0"/>
              <a:buNone/>
            </a:pPr>
            <a:endParaRPr lang="en-US" sz="600" baseline="-250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where</a:t>
            </a:r>
          </a:p>
          <a:p>
            <a:pPr marL="914400" lvl="2" indent="0">
              <a:buFont typeface="Wingdings" charset="0"/>
              <a:buChar char="§"/>
            </a:pPr>
            <a:r>
              <a:rPr lang="en-US" sz="1800">
                <a:latin typeface="Arial Narrow" charset="0"/>
                <a:ea typeface="ＭＳ Ｐゴシック" charset="0"/>
              </a:rPr>
              <a:t>c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2</a:t>
            </a:r>
            <a:r>
              <a:rPr lang="en-US" sz="1800">
                <a:latin typeface="Arial Narrow" charset="0"/>
                <a:ea typeface="ＭＳ Ｐゴシック" charset="0"/>
              </a:rPr>
              <a:t> = a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1</a:t>
            </a:r>
            <a:endParaRPr lang="en-US" sz="1800">
              <a:solidFill>
                <a:schemeClr val="tx2"/>
              </a:solidFill>
              <a:latin typeface="Arial Narrow" charset="0"/>
              <a:ea typeface="ＭＳ Ｐゴシック" charset="0"/>
            </a:endParaRPr>
          </a:p>
          <a:p>
            <a:pPr marL="914400" lvl="2" indent="0">
              <a:buFont typeface="Wingdings" charset="0"/>
              <a:buChar char="§"/>
            </a:pPr>
            <a:r>
              <a:rPr lang="en-US" sz="1800">
                <a:latin typeface="Arial Narrow" charset="0"/>
                <a:ea typeface="ＭＳ Ｐゴシック" charset="0"/>
              </a:rPr>
              <a:t>c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latin typeface="Arial Narrow" charset="0"/>
                <a:ea typeface="ＭＳ Ｐゴシック" charset="0"/>
              </a:rPr>
              <a:t> = a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latin typeface="Arial Narrow" charset="0"/>
                <a:ea typeface="ＭＳ Ｐゴシック" charset="0"/>
              </a:rPr>
              <a:t> x b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endParaRPr lang="en-US" sz="180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marL="914400" lvl="2" indent="0">
              <a:buFont typeface="Wingdings" charset="0"/>
              <a:buChar char="§"/>
            </a:pPr>
            <a:r>
              <a:rPr lang="en-US" sz="1800">
                <a:latin typeface="Arial Narrow" charset="0"/>
                <a:ea typeface="ＭＳ Ｐゴシック" charset="0"/>
              </a:rPr>
              <a:t>c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latin typeface="Arial Narrow" charset="0"/>
                <a:ea typeface="ＭＳ Ｐゴシック" charset="0"/>
              </a:rPr>
              <a:t> = (a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latin typeface="Arial Narrow" charset="0"/>
                <a:ea typeface="ＭＳ Ｐゴシック" charset="0"/>
              </a:rPr>
              <a:t> + a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latin typeface="Arial Narrow" charset="0"/>
                <a:ea typeface="ＭＳ Ｐゴシック" charset="0"/>
              </a:rPr>
              <a:t>) x (b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800">
                <a:latin typeface="Arial Narrow" charset="0"/>
                <a:ea typeface="ＭＳ Ｐゴシック" charset="0"/>
              </a:rPr>
              <a:t> + b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latin typeface="Arial Narrow" charset="0"/>
                <a:ea typeface="ＭＳ Ｐゴシック" charset="0"/>
              </a:rPr>
              <a:t>) – (c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2</a:t>
            </a:r>
            <a:r>
              <a:rPr lang="en-US" sz="1800">
                <a:latin typeface="Arial Narrow" charset="0"/>
                <a:ea typeface="ＭＳ Ｐゴシック" charset="0"/>
              </a:rPr>
              <a:t> + c</a:t>
            </a:r>
            <a:r>
              <a:rPr lang="en-US" sz="1800" baseline="-25000">
                <a:latin typeface="Arial Narrow" charset="0"/>
                <a:ea typeface="ＭＳ Ｐゴシック" charset="0"/>
              </a:rPr>
              <a:t>0</a:t>
            </a:r>
            <a:r>
              <a:rPr lang="en-US" sz="1800">
                <a:latin typeface="Arial Narrow" charset="0"/>
                <a:ea typeface="ＭＳ Ｐゴシック" charset="0"/>
              </a:rPr>
              <a:t>) 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410A07-FAAC-184A-AA41-7560F91ADB0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838200" y="4724400"/>
            <a:ext cx="79248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2286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EXAMPLE:  a = 123456	b = 213121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c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= a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 x b</a:t>
            </a:r>
            <a:r>
              <a:rPr lang="en-US" sz="1800" baseline="-25000">
                <a:latin typeface="Arial Narrow" charset="0"/>
              </a:rPr>
              <a:t>1 </a:t>
            </a:r>
            <a:r>
              <a:rPr lang="en-US" sz="1800">
                <a:latin typeface="Arial Narrow" charset="0"/>
              </a:rPr>
              <a:t>= 123 x 213 = </a:t>
            </a:r>
            <a:r>
              <a:rPr lang="en-US" sz="1800">
                <a:solidFill>
                  <a:schemeClr val="tx2"/>
                </a:solidFill>
                <a:latin typeface="Arial Narrow" charset="0"/>
              </a:rPr>
              <a:t>26199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c</a:t>
            </a:r>
            <a:r>
              <a:rPr lang="en-US" sz="1800" baseline="-25000">
                <a:latin typeface="Arial Narrow" charset="0"/>
              </a:rPr>
              <a:t>0</a:t>
            </a:r>
            <a:r>
              <a:rPr lang="en-US" sz="1800">
                <a:latin typeface="Arial Narrow" charset="0"/>
              </a:rPr>
              <a:t> = a</a:t>
            </a:r>
            <a:r>
              <a:rPr lang="en-US" sz="1800" baseline="-25000">
                <a:latin typeface="Arial Narrow" charset="0"/>
              </a:rPr>
              <a:t>0</a:t>
            </a:r>
            <a:r>
              <a:rPr lang="en-US" sz="1800">
                <a:latin typeface="Arial Narrow" charset="0"/>
              </a:rPr>
              <a:t> x b</a:t>
            </a:r>
            <a:r>
              <a:rPr lang="en-US" sz="1800" baseline="-25000">
                <a:latin typeface="Arial Narrow" charset="0"/>
              </a:rPr>
              <a:t>0 </a:t>
            </a:r>
            <a:r>
              <a:rPr lang="en-US" sz="1800">
                <a:latin typeface="Arial Narrow" charset="0"/>
              </a:rPr>
              <a:t>= 456 x 121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55176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c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 = (a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 + a</a:t>
            </a:r>
            <a:r>
              <a:rPr lang="en-US" sz="1800" baseline="-25000">
                <a:latin typeface="Arial Narrow" charset="0"/>
              </a:rPr>
              <a:t>0</a:t>
            </a:r>
            <a:r>
              <a:rPr lang="en-US" sz="1800">
                <a:latin typeface="Arial Narrow" charset="0"/>
              </a:rPr>
              <a:t>) x (b</a:t>
            </a:r>
            <a:r>
              <a:rPr lang="en-US" sz="1800" baseline="-25000">
                <a:latin typeface="Arial Narrow" charset="0"/>
              </a:rPr>
              <a:t>1</a:t>
            </a:r>
            <a:r>
              <a:rPr lang="en-US" sz="1800">
                <a:latin typeface="Arial Narrow" charset="0"/>
              </a:rPr>
              <a:t> + b</a:t>
            </a:r>
            <a:r>
              <a:rPr lang="en-US" sz="1800" baseline="-25000">
                <a:latin typeface="Arial Narrow" charset="0"/>
              </a:rPr>
              <a:t>0</a:t>
            </a:r>
            <a:r>
              <a:rPr lang="en-US" sz="1800">
                <a:latin typeface="Arial Narrow" charset="0"/>
              </a:rPr>
              <a:t>) – (c</a:t>
            </a:r>
            <a:r>
              <a:rPr lang="en-US" sz="1800" baseline="-25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+ c</a:t>
            </a:r>
            <a:r>
              <a:rPr lang="en-US" sz="1800" baseline="-25000">
                <a:latin typeface="Arial Narrow" charset="0"/>
              </a:rPr>
              <a:t>0</a:t>
            </a:r>
            <a:r>
              <a:rPr lang="en-US" sz="1800">
                <a:latin typeface="Arial Narrow" charset="0"/>
              </a:rPr>
              <a:t>) = (123 + 456) x (213 + 121) – (26199 + 55176)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		= 579 x 334 – 81375 = 193386 – 81375 = 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112011</a:t>
            </a:r>
            <a:r>
              <a:rPr lang="en-US" sz="1800">
                <a:latin typeface="Arial Narrow" charset="0"/>
              </a:rPr>
              <a:t>	</a:t>
            </a:r>
            <a:endParaRPr lang="en-US" sz="1100">
              <a:latin typeface="Arial Narrow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</a:rPr>
              <a:t>(a x b) = 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Arial Narrow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</a:rPr>
              <a:t>N</a:t>
            </a:r>
            <a:r>
              <a:rPr lang="en-US" sz="1800">
                <a:solidFill>
                  <a:srgbClr val="000000"/>
                </a:solidFill>
                <a:latin typeface="Arial Narrow" charset="0"/>
              </a:rPr>
              <a:t> +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</a:rPr>
              <a:t>10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</a:rPr>
              <a:t>N/2 </a:t>
            </a:r>
            <a:r>
              <a:rPr lang="en-US" sz="1800">
                <a:solidFill>
                  <a:srgbClr val="000000"/>
                </a:solidFill>
                <a:latin typeface="Arial Narrow" charset="0"/>
              </a:rPr>
              <a:t>+ c</a:t>
            </a:r>
            <a:r>
              <a:rPr lang="en-US" sz="1800" baseline="-25000">
                <a:solidFill>
                  <a:srgbClr val="000000"/>
                </a:solidFill>
                <a:latin typeface="Arial Narrow" charset="0"/>
              </a:rPr>
              <a:t>0 </a:t>
            </a:r>
            <a:r>
              <a:rPr lang="en-US" sz="1800">
                <a:solidFill>
                  <a:srgbClr val="000000"/>
                </a:solidFill>
                <a:latin typeface="Arial Narrow" charset="0"/>
              </a:rPr>
              <a:t>= 26199000000 + 55176000 + 112011 = 26311066176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Efficiency of divide &amp; conquer multiplication</a:t>
            </a:r>
          </a:p>
        </p:txBody>
      </p:sp>
      <p:sp>
        <p:nvSpPr>
          <p:cNvPr id="27650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229600" cy="22098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order to multiply N-digit numbers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calculate c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c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and c</a:t>
            </a:r>
            <a:r>
              <a:rPr lang="en-US" baseline="-25000">
                <a:latin typeface="Arial Narrow" charset="0"/>
                <a:ea typeface="ＭＳ Ｐゴシック" charset="0"/>
              </a:rPr>
              <a:t>0</a:t>
            </a:r>
            <a:r>
              <a:rPr lang="en-US">
                <a:latin typeface="Arial Narrow" charset="0"/>
                <a:ea typeface="ＭＳ Ｐゴシック" charset="0"/>
              </a:rPr>
              <a:t>, each of which involves multiplying N/2-digit numbers</a:t>
            </a:r>
            <a:endParaRPr lang="en-US" baseline="-250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MultCost(N) = 3 MultCost(N/2) + C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from Master Theorem:  a = 3, b = 2, d = 0 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3 &gt; 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0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  O(N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log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 3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) ≈ O(N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1.585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)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6E0873-A056-1646-BB1D-44F0E2FE0A3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85800" y="38862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worry: in minimizing the number of multiplications, we have increased the number of additions &amp; subtractions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 similar analysis can show that AddCost(N) is also </a:t>
            </a:r>
            <a:r>
              <a:rPr lang="en-US" sz="2000">
                <a:latin typeface="Arial Narrow" charset="0"/>
                <a:sym typeface="Wingdings" charset="0"/>
              </a:rPr>
              <a:t>O(N</a:t>
            </a:r>
            <a:r>
              <a:rPr lang="en-US" sz="2000" baseline="30000">
                <a:latin typeface="Arial Narrow" charset="0"/>
                <a:sym typeface="Wingdings" charset="0"/>
              </a:rPr>
              <a:t>log</a:t>
            </a:r>
            <a:r>
              <a:rPr lang="en-US" sz="2000" baseline="-25000">
                <a:latin typeface="Arial Narrow" charset="0"/>
                <a:sym typeface="Wingdings" charset="0"/>
              </a:rPr>
              <a:t>2</a:t>
            </a:r>
            <a:r>
              <a:rPr lang="en-US" sz="2000" baseline="30000">
                <a:latin typeface="Arial Narrow" charset="0"/>
                <a:sym typeface="Wingdings" charset="0"/>
              </a:rPr>
              <a:t> 3</a:t>
            </a:r>
            <a:r>
              <a:rPr lang="en-US" sz="2000">
                <a:latin typeface="Arial Narrow" charset="0"/>
                <a:sym typeface="Wingdings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does O(N 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  <a:sym typeface="Wingdings" charset="0"/>
              </a:rPr>
              <a:t>log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  <a:sym typeface="Wingdings" charset="0"/>
              </a:rPr>
              <a:t>2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  <a:sym typeface="Wingdings" charset="0"/>
              </a:rPr>
              <a:t> 3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) really make a difference vs. O(N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  <a:sym typeface="Wingdings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) 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has been shown to improve performance for as small as N = 8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for N = 300, can run more than twice as fast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661ABA-11B0-EE48-B790-7080457B755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Dividing &amp; conquering trees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8768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trees are recursive structures, most tree traversal and manipulation operations can be classified as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divide &amp; conquer algorithms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can divide a tree into root + left subtree + right subtree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most tree operations handle the root as a special case, then recursively process the subtrees</a:t>
            </a:r>
          </a:p>
          <a:p>
            <a:pPr marL="838200" lvl="1" indent="-381000"/>
            <a:endParaRPr lang="en-US">
              <a:latin typeface="Arial Narrow" charset="0"/>
              <a:ea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e.g., to display all the values in a (nonempty) binary tree, divide into 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displaying the root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displaying all the values in the left subtree</a:t>
            </a:r>
          </a:p>
          <a:p>
            <a:pPr marL="1295400" lvl="2" indent="-381000"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displaying all the values in the right subtree</a:t>
            </a:r>
          </a:p>
          <a:p>
            <a:pPr marL="838200" lvl="1" indent="-381000"/>
            <a:endParaRPr lang="en-US" i="1">
              <a:latin typeface="Arial Narrow" charset="0"/>
              <a:ea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e.g., to count number of nodes in a (nonempty) binary tree, divide into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counting the nodes in the left subtree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(recursively) counting the nodes in the right subtree</a:t>
            </a:r>
          </a:p>
          <a:p>
            <a:pPr marL="1295400" lvl="2" indent="-381000">
              <a:buFont typeface="Wingdings" charset="0"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adding the two counts + 1 for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BinaryTree class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00600" cy="3962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public class BinaryTree&lt;E&gt; {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protected TreeNode&lt;E&gt; root;</a:t>
            </a:r>
          </a:p>
          <a:p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BinaryTree() {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    this.root = null;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}</a:t>
            </a:r>
          </a:p>
          <a:p>
            <a:pPr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void add(E value) { … }</a:t>
            </a:r>
          </a:p>
          <a:p>
            <a:pPr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boolean remove(E value) { … }</a:t>
            </a:r>
          </a:p>
          <a:p>
            <a:pPr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boolean contains(E value) { … }</a:t>
            </a:r>
          </a:p>
          <a:p>
            <a:pPr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int size() { … }</a:t>
            </a:r>
          </a:p>
          <a:p>
            <a:pPr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    public String toString() { … }</a:t>
            </a:r>
          </a:p>
          <a:p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}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42E0D7F-B221-AB41-9AC2-716A3C99F4C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5638800" y="1600200"/>
            <a:ext cx="350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8382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implement a binary tree, need to store the root node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root field is "protected" instead of "private" to allow for inheritance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empty tree has a null root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then, must implement methods for basic operations on the collection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A0FA8D-8050-3F4A-AD3E-1C54E4AFEE6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size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267200"/>
            <a:ext cx="5638800" cy="25146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int size()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this.size(this.root);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int size(TreeNode&lt;E&gt; current)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0;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this.size(current.getLeft())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this.size(current.getRight()) + 1;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371600"/>
            <a:ext cx="8534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divide-and-conquer approach: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number of nodes is 0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otherwise, number of nodes is 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(# nodes in left subtree) + (# nodes in right subtree) + 1 for the root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381000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rgbClr val="2D2DB9"/>
                </a:solidFill>
                <a:latin typeface="Arial Narrow" charset="0"/>
              </a:rPr>
              <a:t>note: a recursive implementation requires passing the root as parameter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will have a public "front" method, which calls the recursive "worker"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8BA867-6C51-4446-A2CD-449BD16744F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contains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657600"/>
            <a:ext cx="6629400" cy="2743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boolean contains(E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this.contains(this.root, value);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boolean contains(TreeNode&lt;E&gt; current, E value)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false;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value.equals(current.getData()) ||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this.contains(current.getLeft(), value) ||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this.contains(current.getRight(), value);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14478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divide-and-conquer approach: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 item is not found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otherwise, if the item is at the root, then found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otherwise, search the left and then right subtrees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E85429-F16C-6246-8FEB-060B56102FA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toString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method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886200"/>
            <a:ext cx="6553200" cy="30480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public String toString()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(this.root ==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"[]";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String recStr = this.toString(this.root);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"[" + recStr.substring(0,recStr.length()-1) + "]";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private String toString(TreeNode&lt;E&gt; current)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if (current ==  null) {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return "";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this.toString(current.getLeft())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current.getData().toString() + "," +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this.toString(current.getRight());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12954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must traverse the entire tree and build a string of the items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there are numerous patterns that can be used, e.g., in-order traversal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BASE CASE: if the tree is empty, then nothing to traverse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latin typeface="Arial Narrow" charset="0"/>
            </a:endParaRP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RECURSIVE: recursively traverse the left subtree, then access the root,</a:t>
            </a:r>
          </a:p>
          <a:p>
            <a:pPr marL="838200" lvl="1" indent="-3810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	then recursively traverse the right 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tree operations?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702675" cy="502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remove?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numOccur?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height?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weight?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76CF5F8-51CC-9B4A-99AC-569B4AAFC9D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C9E15BB-0FA8-6E45-8DEB-C2E49A72BE7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 trees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610600" cy="1143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binary search tree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binary tree in which, for every node: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item stored at the node is ≥ all items stored in its left subtree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item stored at the node is &lt; all items stored in its right subtree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5257800" y="2743200"/>
            <a:ext cx="3886200" cy="33242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are BST operations divide &amp; conquer?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contains?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add?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remove?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chemeClr val="tx2"/>
              </a:solidFill>
              <a:latin typeface="Arial Narro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what about balanced BSTs? </a:t>
            </a:r>
          </a:p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  (e.g., red-black trees, AVL trees)</a:t>
            </a:r>
          </a:p>
          <a:p>
            <a:endParaRPr lang="en-US" sz="2000">
              <a:solidFill>
                <a:schemeClr val="tx2"/>
              </a:solidFill>
              <a:latin typeface="Arial Narrow" charset="0"/>
            </a:endParaRPr>
          </a:p>
        </p:txBody>
      </p:sp>
      <p:pic>
        <p:nvPicPr>
          <p:cNvPr id="34821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43434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1399572-7C94-F843-B0F5-548C729953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Divide &amp; conquer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probably the best-known problem-solving paradigm</a:t>
            </a:r>
            <a:endParaRPr lang="en-US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914400" lvl="1" indent="-457200">
              <a:lnSpc>
                <a:spcPct val="90000"/>
              </a:lnSpc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divide the problem into several subproblems of the same type (ideally of about equal size)</a:t>
            </a:r>
          </a:p>
          <a:p>
            <a:pPr marL="914400" lvl="1" indent="-457200">
              <a:lnSpc>
                <a:spcPct val="90000"/>
              </a:lnSpc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solve the subproblems, typically using recursion</a:t>
            </a:r>
          </a:p>
          <a:p>
            <a:pPr marL="914400" lvl="1" indent="-457200">
              <a:lnSpc>
                <a:spcPct val="90000"/>
              </a:lnSpc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combine the solutions to the subproblems to obtain a solution to the original problem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i="1">
              <a:latin typeface="Arial Narrow" charset="0"/>
              <a:ea typeface="ＭＳ Ｐゴシック" charset="0"/>
            </a:endParaRPr>
          </a:p>
        </p:txBody>
      </p:sp>
      <p:pic>
        <p:nvPicPr>
          <p:cNvPr id="174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31242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Not always a win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743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some problems can be thought of as divide &amp; conquer, but are not efficient to implement that way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e.g., counting the number of 0's in a list of numbers:</a:t>
            </a:r>
          </a:p>
          <a:p>
            <a:pPr marL="1771650" lvl="3" indent="-457200">
              <a:buFont typeface="Arial Narrow" charset="0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</a:rPr>
              <a:t>recursively count the number of 0's in the 1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dirty="0">
                <a:latin typeface="Arial Narrow" charset="0"/>
                <a:ea typeface="ＭＳ Ｐゴシック" charset="0"/>
              </a:rPr>
              <a:t> half of the list</a:t>
            </a:r>
          </a:p>
          <a:p>
            <a:pPr marL="1771650" lvl="3" indent="-457200">
              <a:buFont typeface="Arial Narrow" charset="0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</a:rPr>
              <a:t>recursively count the number of 0's in the 2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</a:rPr>
              <a:t> half of the list</a:t>
            </a:r>
          </a:p>
          <a:p>
            <a:pPr marL="1771650" lvl="3" indent="-457200">
              <a:buFont typeface="Arial Narrow" charset="0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</a:rPr>
              <a:t>add the two counts</a:t>
            </a:r>
          </a:p>
          <a:p>
            <a:pPr marL="1771650" lvl="3" indent="-457200">
              <a:buFont typeface="Arial Narrow" charset="0"/>
              <a:buAutoNum type="arabicPeriod"/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BD2067-E173-1C42-A548-FED61D51A93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4343400"/>
            <a:ext cx="8001000" cy="2590800"/>
            <a:chOff x="685801" y="4343400"/>
            <a:chExt cx="8000999" cy="2590800"/>
          </a:xfrm>
        </p:grpSpPr>
        <p:sp>
          <p:nvSpPr>
            <p:cNvPr id="18437" name="Content Placeholder 2"/>
            <p:cNvSpPr txBox="1">
              <a:spLocks/>
            </p:cNvSpPr>
            <p:nvPr/>
          </p:nvSpPr>
          <p:spPr bwMode="auto">
            <a:xfrm>
              <a:off x="685801" y="4343400"/>
              <a:ext cx="4114799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71650" indent="-457200"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494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Cost(N)	= 2 Cost(N/2) + 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2 [2 Cost(N/4) + C] + 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4 Cost(N/4) + 3C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4 [2 Cost(N/8) + C] + 3C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8 Cost(N/8) + 7C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. . .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N Cost(N/N) + (N-1)C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NC' + (N-1)C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>
                  <a:latin typeface="Arial Narrow" charset="0"/>
                </a:rPr>
                <a:t>		= (C + C')N - C </a:t>
              </a:r>
            </a:p>
            <a:p>
              <a:pPr lvl="3">
                <a:spcBef>
                  <a:spcPct val="20000"/>
                </a:spcBef>
                <a:buFont typeface="Arial Narrow" charset="0"/>
                <a:buAutoNum type="arabicPeriod"/>
              </a:pPr>
              <a:endParaRPr lang="en-US" sz="2000">
                <a:latin typeface="Arial Narrow" charset="0"/>
              </a:endParaRPr>
            </a:p>
          </p:txBody>
        </p:sp>
        <p:sp>
          <p:nvSpPr>
            <p:cNvPr id="18438" name="TextBox 5"/>
            <p:cNvSpPr txBox="1">
              <a:spLocks noChangeArrowheads="1"/>
            </p:cNvSpPr>
            <p:nvPr/>
          </p:nvSpPr>
          <p:spPr bwMode="auto">
            <a:xfrm>
              <a:off x="4876800" y="4419600"/>
              <a:ext cx="3810000" cy="175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 typeface="Wingdings" charset="0"/>
                <a:buChar char="è"/>
              </a:pPr>
              <a:r>
                <a:rPr lang="en-US">
                  <a:solidFill>
                    <a:srgbClr val="FF0000"/>
                  </a:solidFill>
                  <a:latin typeface="Arial Narrow" charset="0"/>
                  <a:sym typeface="Wingdings" charset="0"/>
                </a:rPr>
                <a:t>O(N)</a:t>
              </a:r>
            </a:p>
            <a:p>
              <a:pPr>
                <a:buFont typeface="Wingdings" charset="0"/>
                <a:buChar char="è"/>
              </a:pPr>
              <a:endParaRPr lang="en-US">
                <a:solidFill>
                  <a:srgbClr val="FF0000"/>
                </a:solidFill>
                <a:latin typeface="Arial Narrow" charset="0"/>
                <a:sym typeface="Wingdings" charset="0"/>
              </a:endParaRPr>
            </a:p>
            <a:p>
              <a:r>
                <a:rPr lang="en-US" sz="2000">
                  <a:solidFill>
                    <a:srgbClr val="FF0000"/>
                  </a:solidFill>
                  <a:latin typeface="Arial Narrow" charset="0"/>
                  <a:sym typeface="Wingdings" charset="0"/>
                </a:rPr>
                <a:t>the overhead of recursion makes this much slower than a simple iteration (i.e., decrease &amp; conquer)</a:t>
              </a:r>
              <a:endParaRPr lang="en-US" sz="2000">
                <a:solidFill>
                  <a:srgbClr val="FF0000"/>
                </a:solidFill>
                <a:latin typeface="Arial Narrow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Master Theorem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9718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Suppose Cost(N) = a Cost(N/b) + C N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. 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that is, divide &amp; conquer is performed with polynomial-time overhead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O(N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d</a:t>
            </a:r>
            <a:r>
              <a:rPr lang="en-US" dirty="0">
                <a:latin typeface="Arial Narrow" charset="0"/>
                <a:ea typeface="ＭＳ Ｐゴシック" charset="0"/>
              </a:rPr>
              <a:t>)		if a &lt; b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d</a:t>
            </a:r>
          </a:p>
          <a:p>
            <a:pPr lvl="1">
              <a:buFont typeface="Wingdings" charset="0"/>
              <a:buNone/>
            </a:pPr>
            <a:endParaRPr lang="en-US" baseline="30000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Cost(N) = 	O(N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d</a:t>
            </a:r>
            <a:r>
              <a:rPr lang="en-US" dirty="0">
                <a:latin typeface="Arial Narrow" charset="0"/>
                <a:ea typeface="ＭＳ Ｐゴシック" charset="0"/>
              </a:rPr>
              <a:t> log N)	if a = b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d</a:t>
            </a:r>
          </a:p>
          <a:p>
            <a:pPr lvl="1">
              <a:buFont typeface="Wingdings" charset="0"/>
              <a:buNone/>
            </a:pPr>
            <a:endParaRPr lang="en-US" baseline="30000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O(N 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log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b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 a</a:t>
            </a:r>
            <a:r>
              <a:rPr lang="en-US" dirty="0">
                <a:latin typeface="Arial Narrow" charset="0"/>
                <a:ea typeface="ＭＳ Ｐゴシック" charset="0"/>
              </a:rPr>
              <a:t>)		if a &gt; b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d</a:t>
            </a:r>
          </a:p>
          <a:p>
            <a:endParaRPr lang="en-US" baseline="30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baseline="30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6F02E3-F41F-A249-ACD4-0CB73B3F5F4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60" name="Left Brace 4"/>
          <p:cNvSpPr>
            <a:spLocks/>
          </p:cNvSpPr>
          <p:nvPr/>
        </p:nvSpPr>
        <p:spPr bwMode="auto">
          <a:xfrm>
            <a:off x="2286000" y="2667000"/>
            <a:ext cx="2286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5105400"/>
            <a:ext cx="8702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001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zero count algorithm has Cost(N) = 2Cost(N/2) + C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baseline="30000">
              <a:latin typeface="Arial Narrow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a = 2, b = 2, d = 0	</a:t>
            </a:r>
            <a:r>
              <a:rPr lang="en-US" sz="2000">
                <a:latin typeface="Arial Narrow" charset="0"/>
                <a:sym typeface="Wingdings" charset="0"/>
              </a:rPr>
              <a:t> 2 &gt; 2</a:t>
            </a:r>
            <a:r>
              <a:rPr lang="en-US" sz="2000" baseline="30000">
                <a:latin typeface="Arial Narrow" charset="0"/>
                <a:sym typeface="Wingdings" charset="0"/>
              </a:rPr>
              <a:t>0</a:t>
            </a:r>
            <a:r>
              <a:rPr lang="en-US" sz="2000">
                <a:latin typeface="Arial Narrow" charset="0"/>
                <a:sym typeface="Wingdings" charset="0"/>
              </a:rPr>
              <a:t>  O(N </a:t>
            </a:r>
            <a:r>
              <a:rPr lang="en-US" sz="2000" baseline="30000">
                <a:latin typeface="Arial Narrow" charset="0"/>
                <a:sym typeface="Wingdings" charset="0"/>
              </a:rPr>
              <a:t>log</a:t>
            </a:r>
            <a:r>
              <a:rPr lang="en-US" sz="2000" baseline="-25000">
                <a:latin typeface="Arial Narrow" charset="0"/>
                <a:sym typeface="Wingdings" charset="0"/>
              </a:rPr>
              <a:t>2</a:t>
            </a:r>
            <a:r>
              <a:rPr lang="en-US" sz="2000" baseline="30000">
                <a:latin typeface="Arial Narrow" charset="0"/>
                <a:sym typeface="Wingdings" charset="0"/>
              </a:rPr>
              <a:t> 2</a:t>
            </a:r>
            <a:r>
              <a:rPr lang="en-US" sz="2000">
                <a:latin typeface="Arial Narrow" charset="0"/>
                <a:sym typeface="Wingdings" charset="0"/>
              </a:rPr>
              <a:t>)  O(N)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Merge sort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have seen divide-and-conquer algorithms that are more efficient than brute force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e.g., merge sort list[0..N-1]</a:t>
            </a:r>
          </a:p>
          <a:p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 Narrow" charset="0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list N &lt;= 1, then DONE</a:t>
            </a:r>
          </a:p>
          <a:p>
            <a:pPr lvl="1">
              <a:buFont typeface="Arial Narrow" charset="0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otherwise,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sort list[0..N/2]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sort list[N/2+1..N-1]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the two sorted halves</a:t>
            </a:r>
          </a:p>
          <a:p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recall: Cost(N) = 2Cost(N/2) +CN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merging is O(N), but requires O(N) additional storage and copying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we can show this is O(N log N) by unwinding, or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a = 2, b = 2, d = 1   2 = 2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 O(N log N) by Master Theorem 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7FD3B1-2091-DC44-B3AC-A6B1E789F02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886200"/>
            <a:ext cx="35814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is halving most common?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a variation of merge sort that divides the list into 3 parts</a:t>
            </a:r>
          </a:p>
          <a:p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 Narrow" charset="0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list N &lt;= 1, then DONE</a:t>
            </a:r>
          </a:p>
          <a:p>
            <a:pPr lvl="1">
              <a:buFont typeface="Arial Narrow" charset="0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otherwise,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sort list[0..N/3]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sort list[N/3+1..2N/3]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sort list[2N/3+1..N-1]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merge the three sorted parts</a:t>
            </a:r>
          </a:p>
          <a:p>
            <a:pPr marL="1257300" lvl="2" indent="-342900">
              <a:buFont typeface="Arial Narrow" charset="0"/>
              <a:buAutoNum type="alphaLcParenR"/>
            </a:pPr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pPr marL="1257300" lvl="2" indent="-342900">
              <a:buFont typeface="Arial Narrow" charset="0"/>
              <a:buAutoNum type="alphaLcParenR"/>
            </a:pPr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Cost(N) = 3Cost(N/3) + CN</a:t>
            </a:r>
          </a:p>
          <a:p>
            <a:pPr lvl="1">
              <a:buFont typeface="Wingdings" charset="0"/>
              <a:buNone/>
            </a:pPr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pPr marL="1257300" lvl="2" indent="-342900"/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a = 3, b = 3, d = 1 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  <a:sym typeface="Wingdings" charset="0"/>
              </a:rPr>
              <a:t> 3 = 3</a:t>
            </a:r>
            <a:r>
              <a:rPr lang="en-US" sz="1800" baseline="30000">
                <a:solidFill>
                  <a:srgbClr val="000000"/>
                </a:solidFill>
                <a:latin typeface="Arial Narrow" charset="0"/>
                <a:ea typeface="ＭＳ Ｐゴシック" charset="0"/>
                <a:sym typeface="Wingdings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  <a:sym typeface="Wingdings" charset="0"/>
              </a:rPr>
              <a:t>  O(N log N)</a:t>
            </a:r>
          </a:p>
          <a:p>
            <a:pPr marL="1257300" lvl="2" indent="-342900"/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pPr marL="1257300" lvl="2" indent="-342900"/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r>
              <a:rPr lang="en-US" sz="22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in general,	</a:t>
            </a:r>
            <a:r>
              <a:rPr lang="en-US" sz="22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 Cost(N/X) + CN 	 O(N log N)</a:t>
            </a:r>
          </a:p>
          <a:p>
            <a:r>
              <a:rPr lang="en-US" sz="22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			X Cost(N/X) + C 		 O(N)</a:t>
            </a:r>
          </a:p>
          <a:p>
            <a:pPr lvl="1"/>
            <a:endParaRPr lang="en-US" sz="1800">
              <a:latin typeface="Arial Narrow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dividing into halves is simplest, and just as efficient as thirds, quarters, …</a:t>
            </a:r>
            <a:endParaRPr lang="en-US" sz="1800">
              <a:latin typeface="Arial Narrow" charset="0"/>
              <a:ea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6BFF6C-13D3-2149-8387-94916CF77F0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810000"/>
            <a:ext cx="35814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Quick sort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Collections.sort implements quick sort, another O(N log N) sort which is faster in practice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e.g., quick sort list[0..N-1]</a:t>
            </a:r>
          </a:p>
          <a:p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 Narrow" charset="0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list N &lt;= 1, then DONE</a:t>
            </a:r>
          </a:p>
          <a:p>
            <a:pPr lvl="1">
              <a:buFont typeface="Arial Narrow" charset="0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otherwise,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select a pivot element (e.g., list[0], list[N/2], list[random], …)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partition list into [items &lt; pivot] + [items == pivot] + [items &gt; pivot]</a:t>
            </a:r>
          </a:p>
          <a:p>
            <a:pPr marL="1257300" lvl="2" indent="-342900">
              <a:buFont typeface="Arial Narrow" charset="0"/>
              <a:buAutoNum type="alphaLcParenR"/>
            </a:pPr>
            <a:r>
              <a:rPr lang="en-US" sz="180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quick sort the &lt; and &gt; partitions</a:t>
            </a:r>
          </a:p>
          <a:p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best case: pivot is median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Cost(N) = 2Cost(N/2) +CN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O(N log N)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worst case: pivot is smallest or largest value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Cost(N) = Cost(N-1) +CN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O(N</a:t>
            </a:r>
            <a:r>
              <a:rPr lang="en-US" baseline="3000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4E2C6F-FCA4-6245-9D05-A1C737E803B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Quick sort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average case: O(N log N)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there are variations that make the worst case even more unlikely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switch to selection sort when small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median-of-three partitioning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instead of just taking the first item (or a random item) as pivot, take the median of the first, middle, and last items in the list</a:t>
            </a:r>
          </a:p>
          <a:p>
            <a:pPr lvl="2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2">
              <a:buFont typeface="Wingdings" charset="0"/>
              <a:buChar char="ü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the list is partially sorted, the middle element will be close to the overall median</a:t>
            </a:r>
          </a:p>
          <a:p>
            <a:pPr lvl="2">
              <a:buFont typeface="Wingdings" charset="0"/>
              <a:buChar char="ü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the list is random, then the odds of selecting an item near the median is improved</a:t>
            </a:r>
          </a:p>
          <a:p>
            <a:pPr lvl="2">
              <a:buFont typeface="Wingdings" charset="0"/>
              <a:buChar char="ü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refinements like these can improve runtime by 20-25%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however, O(N</a:t>
            </a:r>
            <a:r>
              <a:rPr lang="en-US" baseline="300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) degradation is still possible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059B774-244C-8A4D-8DE0-65111D82556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ADD2A4-8C95-2B48-A539-1A62D58AC92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Closest pair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19050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given a set of N points, find the pair with minimum distance</a:t>
            </a:r>
          </a:p>
          <a:p>
            <a:pPr marL="0" indent="0">
              <a:lnSpc>
                <a:spcPct val="90000"/>
              </a:lnSpc>
            </a:pPr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brute force approach: </a:t>
            </a:r>
          </a:p>
          <a:p>
            <a:pPr marL="914400" lvl="2" indent="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consider every pair of points, compare distances &amp; take minimum</a:t>
            </a:r>
          </a:p>
          <a:p>
            <a:pPr marL="914400" lvl="2" indent="0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big Oh?</a:t>
            </a:r>
          </a:p>
          <a:p>
            <a:pPr marL="0" indent="0">
              <a:lnSpc>
                <a:spcPct val="90000"/>
              </a:lnSpc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7146" name="Rectangle 10"/>
          <p:cNvSpPr>
            <a:spLocks noChangeArrowheads="1"/>
          </p:cNvSpPr>
          <p:nvPr/>
        </p:nvSpPr>
        <p:spPr bwMode="auto">
          <a:xfrm>
            <a:off x="685800" y="3429000"/>
            <a:ext cx="609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there exists an O(N log N) divide-and-conquer solution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400">
              <a:latin typeface="Courier New" charset="0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1600">
                <a:latin typeface="Arial Narrow" charset="0"/>
              </a:rPr>
              <a:t>Assume the points are sorted by x-coordinate (can be done in O(N log N))</a:t>
            </a:r>
          </a:p>
          <a:p>
            <a:pPr marL="800100" lvl="1" indent="-342900">
              <a:spcBef>
                <a:spcPct val="20000"/>
              </a:spcBef>
              <a:buFont typeface="Wingdings" charset="0"/>
              <a:buAutoNum type="arabicPeriod"/>
            </a:pPr>
            <a:r>
              <a:rPr lang="en-US" sz="1600">
                <a:latin typeface="Arial Narrow" charset="0"/>
              </a:rPr>
              <a:t>partition the points into equal parts using a vertical line in the plane</a:t>
            </a:r>
          </a:p>
          <a:p>
            <a:pPr marL="800100" lvl="1" indent="-342900">
              <a:spcBef>
                <a:spcPct val="20000"/>
              </a:spcBef>
              <a:buFont typeface="Wingdings" charset="0"/>
              <a:buAutoNum type="arabicPeriod"/>
            </a:pPr>
            <a:r>
              <a:rPr lang="en-US" sz="1600">
                <a:latin typeface="Arial Narrow" charset="0"/>
              </a:rPr>
              <a:t>recursively determine the closest pair on left side (Ldist) and the closest pair on the right side (Rdist)</a:t>
            </a:r>
          </a:p>
          <a:p>
            <a:pPr marL="800100" lvl="1" indent="-342900">
              <a:spcBef>
                <a:spcPct val="20000"/>
              </a:spcBef>
              <a:buFont typeface="Wingdings" charset="0"/>
              <a:buAutoNum type="arabicPeriod"/>
            </a:pPr>
            <a:r>
              <a:rPr lang="en-US" sz="1600">
                <a:latin typeface="Arial Narrow" charset="0"/>
              </a:rPr>
              <a:t>find closest pair that straddles the line (Cdist), each within min(Ldist,Rdist) of the line  (can be done in O(N))</a:t>
            </a:r>
          </a:p>
          <a:p>
            <a:pPr marL="800100" lvl="1" indent="-342900">
              <a:spcBef>
                <a:spcPct val="20000"/>
              </a:spcBef>
              <a:buFont typeface="Wingdings" charset="0"/>
              <a:buAutoNum type="arabicPeriod"/>
            </a:pPr>
            <a:r>
              <a:rPr lang="en-US" sz="1600">
                <a:latin typeface="Arial Narrow" charset="0"/>
              </a:rPr>
              <a:t>answer = min(Ldist, Rdist, Cdist)</a:t>
            </a:r>
            <a:endParaRPr lang="en-US" sz="2000">
              <a:latin typeface="Arial Narrow" charset="0"/>
            </a:endParaRPr>
          </a:p>
        </p:txBody>
      </p:sp>
      <p:pic>
        <p:nvPicPr>
          <p:cNvPr id="347149" name="Picture 13" descr="p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200"/>
            <a:ext cx="220980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00400" y="2586038"/>
            <a:ext cx="2209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O(N</a:t>
            </a:r>
            <a:r>
              <a:rPr lang="en-US" baseline="30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9200" y="6381750"/>
            <a:ext cx="670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  <a:latin typeface="Arial Narrow" charset="0"/>
              </a:rPr>
              <a:t>Cost(N) = 2 Cost(N/2) + CN </a:t>
            </a:r>
            <a:r>
              <a:rPr lang="en-US" sz="2000">
                <a:solidFill>
                  <a:schemeClr val="tx2"/>
                </a:solidFill>
                <a:latin typeface="Arial Narrow" charset="0"/>
                <a:sym typeface="Wingdings" charset="0"/>
              </a:rPr>
              <a:t> O(N log N)</a:t>
            </a:r>
            <a:endParaRPr lang="en-US" sz="2000">
              <a:solidFill>
                <a:schemeClr val="tx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6" grpId="0"/>
      <p:bldP spid="11" grpId="0"/>
      <p:bldP spid="9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6239</TotalTime>
  <Words>1882</Words>
  <Application>Microsoft Macintosh PowerPoint</Application>
  <PresentationFormat>Custom</PresentationFormat>
  <Paragraphs>320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Courier New</vt:lpstr>
      <vt:lpstr>Times New Roman</vt:lpstr>
      <vt:lpstr>Wingdings</vt:lpstr>
      <vt:lpstr>Blank Presentation</vt:lpstr>
      <vt:lpstr>PowerPoint Presentation</vt:lpstr>
      <vt:lpstr>Divide &amp; conquer</vt:lpstr>
      <vt:lpstr>Not always a win</vt:lpstr>
      <vt:lpstr>Master Theorem</vt:lpstr>
      <vt:lpstr>Merge sort</vt:lpstr>
      <vt:lpstr>Why is halving most common?</vt:lpstr>
      <vt:lpstr>Quick sort</vt:lpstr>
      <vt:lpstr>Quick sort (cont.)</vt:lpstr>
      <vt:lpstr>Closest pair</vt:lpstr>
      <vt:lpstr>Multiplying large integers</vt:lpstr>
      <vt:lpstr>Divide &amp; conquer multiplication</vt:lpstr>
      <vt:lpstr>Efficiency of divide &amp; conquer multiplication</vt:lpstr>
      <vt:lpstr>Dividing &amp; conquering trees</vt:lpstr>
      <vt:lpstr>BinaryTree class</vt:lpstr>
      <vt:lpstr>size method</vt:lpstr>
      <vt:lpstr>contains method</vt:lpstr>
      <vt:lpstr>toString method</vt:lpstr>
      <vt:lpstr>Other tree operations?</vt:lpstr>
      <vt:lpstr>Binary search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130</cp:revision>
  <cp:lastPrinted>2014-02-10T04:52:54Z</cp:lastPrinted>
  <dcterms:created xsi:type="dcterms:W3CDTF">2013-02-14T00:51:08Z</dcterms:created>
  <dcterms:modified xsi:type="dcterms:W3CDTF">2019-01-17T20:27:35Z</dcterms:modified>
</cp:coreProperties>
</file>