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36" r:id="rId2"/>
    <p:sldId id="302" r:id="rId3"/>
    <p:sldId id="316" r:id="rId4"/>
    <p:sldId id="317" r:id="rId5"/>
    <p:sldId id="319" r:id="rId6"/>
    <p:sldId id="318" r:id="rId7"/>
    <p:sldId id="305" r:id="rId8"/>
    <p:sldId id="301" r:id="rId9"/>
    <p:sldId id="304" r:id="rId10"/>
    <p:sldId id="306" r:id="rId11"/>
    <p:sldId id="307" r:id="rId12"/>
    <p:sldId id="308" r:id="rId13"/>
    <p:sldId id="310" r:id="rId14"/>
    <p:sldId id="311" r:id="rId15"/>
    <p:sldId id="312" r:id="rId16"/>
    <p:sldId id="313" r:id="rId17"/>
    <p:sldId id="309" r:id="rId18"/>
    <p:sldId id="315" r:id="rId19"/>
    <p:sldId id="314" r:id="rId20"/>
    <p:sldId id="295" r:id="rId21"/>
    <p:sldId id="296" r:id="rId22"/>
    <p:sldId id="297" r:id="rId23"/>
    <p:sldId id="298" r:id="rId24"/>
    <p:sldId id="299" r:id="rId25"/>
    <p:sldId id="300" r:id="rId26"/>
  </p:sldIdLst>
  <p:sldSz cx="9601200" cy="7315200"/>
  <p:notesSz cx="7315200" cy="96012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•"/>
      <a:defRPr sz="2000" kern="1200">
        <a:solidFill>
          <a:schemeClr val="accent2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sz="2000" kern="1200">
        <a:solidFill>
          <a:schemeClr val="accent2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sz="2000" kern="1200">
        <a:solidFill>
          <a:schemeClr val="accent2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sz="2000" kern="1200">
        <a:solidFill>
          <a:schemeClr val="accent2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sz="2000" kern="1200">
        <a:solidFill>
          <a:schemeClr val="accent2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kern="1200">
        <a:solidFill>
          <a:schemeClr val="accent2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kern="1200">
        <a:solidFill>
          <a:schemeClr val="accent2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kern="1200">
        <a:solidFill>
          <a:schemeClr val="accent2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kern="1200">
        <a:solidFill>
          <a:schemeClr val="accent2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11"/>
    <p:restoredTop sz="93346"/>
  </p:normalViewPr>
  <p:slideViewPr>
    <p:cSldViewPr>
      <p:cViewPr varScale="1">
        <p:scale>
          <a:sx n="119" d="100"/>
          <a:sy n="119" d="100"/>
        </p:scale>
        <p:origin x="2448" y="184"/>
      </p:cViewPr>
      <p:guideLst>
        <p:guide orient="horz" pos="2304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04101A3-B692-474C-B31D-679FFE282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65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71950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705600" cy="28194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838200"/>
            <a:ext cx="822960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80225" y="6664325"/>
            <a:ext cx="2000250" cy="48895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866043A4-22C9-3C4D-9F09-82B9B182BD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77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8E373-934D-394E-930F-17BF0BA63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282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8350" y="381000"/>
            <a:ext cx="2270125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661150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04DCC-6238-B24D-8616-3EC30C0704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30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7C700-02EA-DD4F-A762-8810A1612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784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700588"/>
            <a:ext cx="8161338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3100388"/>
            <a:ext cx="8161338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0C358-C27A-844D-9CB6-0D5DD1F9E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24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90AC3-9F6E-0A4E-ABBC-2D868859B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75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3688"/>
            <a:ext cx="864235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636713"/>
            <a:ext cx="42433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319338"/>
            <a:ext cx="42433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36713"/>
            <a:ext cx="42449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19338"/>
            <a:ext cx="42449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EBDEF-695B-D046-8D40-C9C797609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08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4A813-57B7-E24B-A1EF-52581470A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36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01305-4CB6-AF40-9DD6-BC4F34907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93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0513"/>
            <a:ext cx="3159125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3"/>
            <a:ext cx="5367337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530350"/>
            <a:ext cx="3159125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CC7A2-6B10-F649-9AAF-6C8353CDA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73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7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0"/>
            <a:ext cx="5761037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7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F4BD2-FCE8-704D-8106-34CAF4A94D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746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8702675" cy="5410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7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9775" y="6664325"/>
            <a:ext cx="3041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374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rgbClr val="FF0033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F769C9E0-B413-004C-B392-AB3926F655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9067800" cy="685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54A6B55-B5B3-974B-A649-E8593B281D17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427038"/>
            <a:ext cx="8159750" cy="2011362"/>
          </a:xfrm>
          <a:noFill/>
        </p:spPr>
        <p:txBody>
          <a:bodyPr/>
          <a:lstStyle/>
          <a:p>
            <a:pPr algn="ctr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CSC 533: Programming Languages</a:t>
            </a:r>
            <a:b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</a:br>
            <a:b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Spring 2023</a:t>
            </a: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8725" y="3200400"/>
            <a:ext cx="8159750" cy="3429000"/>
          </a:xfrm>
          <a:noFill/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Advanced Scheme programming</a:t>
            </a:r>
          </a:p>
          <a:p>
            <a:endParaRPr lang="en-US" sz="10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first class functions</a:t>
            </a:r>
          </a:p>
          <a:p>
            <a:pPr lvl="2"/>
            <a:r>
              <a:rPr lang="en-US" dirty="0">
                <a:latin typeface="Arial Narrow" charset="0"/>
                <a:ea typeface="ＭＳ Ｐゴシック" charset="0"/>
              </a:rPr>
              <a:t>functions as inputs/outputs, lambda expressions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lazy evaluation</a:t>
            </a:r>
          </a:p>
          <a:p>
            <a:pPr lvl="2"/>
            <a:r>
              <a:rPr lang="en-US" dirty="0">
                <a:latin typeface="Arial Narrow" charset="0"/>
                <a:ea typeface="ＭＳ Ｐゴシック" charset="0"/>
              </a:rPr>
              <a:t>delay/force, lazy algorithms, lazy lists (streams)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closures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OOP in Scheme</a:t>
            </a:r>
          </a:p>
        </p:txBody>
      </p:sp>
    </p:spTree>
    <p:extLst>
      <p:ext uri="{BB962C8B-B14F-4D97-AF65-F5344CB8AC3E}">
        <p14:creationId xmlns:p14="http://schemas.microsoft.com/office/powerpoint/2010/main" val="916345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Lazy merging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a version of head that uses </a:t>
            </a:r>
            <a:r>
              <a:rPr lang="en-US" sz="2000" dirty="0">
                <a:latin typeface="Courier New"/>
                <a:cs typeface="Courier New"/>
              </a:rPr>
              <a:t>force</a:t>
            </a:r>
            <a:r>
              <a:rPr lang="en-US" sz="2000" dirty="0"/>
              <a:t> </a:t>
            </a:r>
            <a:r>
              <a:rPr lang="en-US" dirty="0"/>
              <a:t>to expand each </a:t>
            </a:r>
            <a:r>
              <a:rPr lang="en-US" dirty="0" err="1"/>
              <a:t>cdr</a:t>
            </a:r>
            <a:r>
              <a:rPr lang="en-US" dirty="0"/>
              <a:t> promise</a:t>
            </a:r>
          </a:p>
          <a:p>
            <a:pPr lvl="1"/>
            <a:endParaRPr lang="en-US" dirty="0"/>
          </a:p>
          <a:p>
            <a:pPr marL="57150" indent="0"/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(define (lazy-head stream 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len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)</a:t>
            </a:r>
          </a:p>
          <a:p>
            <a:pPr marL="57150" indent="0"/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(if (or (null? stream) (zero? 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len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)) '()</a:t>
            </a:r>
          </a:p>
          <a:p>
            <a:pPr marL="57150" indent="0"/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    (cons (car stream) </a:t>
            </a:r>
          </a:p>
          <a:p>
            <a:pPr marL="57150" indent="0"/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          (lazy-head </a:t>
            </a: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(force 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cdr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stream)</a:t>
            </a: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)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(sub1 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len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)))))</a:t>
            </a:r>
          </a:p>
          <a:p>
            <a:pPr marL="57150" indent="0"/>
            <a:endParaRPr lang="en-US" sz="16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57150" indent="0"/>
            <a:endParaRPr lang="en-US" sz="16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indent="-285750">
              <a:spcBef>
                <a:spcPts val="936"/>
              </a:spcBef>
              <a:buFont typeface="Wingdings" charset="0"/>
              <a:buChar char="Ø"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(define scores1 '(67 68 69 71 72 72 72 73 73 74))</a:t>
            </a:r>
          </a:p>
          <a:p>
            <a:pPr indent="-285750">
              <a:spcBef>
                <a:spcPts val="936"/>
              </a:spcBef>
              <a:buFont typeface="Wingdings" charset="0"/>
              <a:buChar char="Ø"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(define scores2 '(66 68 69 72 74 74 75 75 76 80 81 84))</a:t>
            </a:r>
          </a:p>
          <a:p>
            <a:pPr indent="-285750">
              <a:spcBef>
                <a:spcPts val="936"/>
              </a:spcBef>
              <a:buFont typeface="Wingdings" charset="0"/>
              <a:buChar char="Ø"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(lazy-head (lazy-merge &lt; scores1 scores2) 10)</a:t>
            </a:r>
          </a:p>
          <a:p>
            <a:pPr marL="57150" indent="0"/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(66 67 68 68 69 69 71 72 72 72)</a:t>
            </a:r>
          </a:p>
          <a:p>
            <a:pPr indent="-285750">
              <a:spcBef>
                <a:spcPts val="936"/>
              </a:spcBef>
              <a:buFont typeface="Wingdings" charset="0"/>
              <a:buChar char="Ø"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(lazy-head (lazy-merge &lt; scores1 scores2) 15)</a:t>
            </a:r>
          </a:p>
          <a:p>
            <a:pPr marL="57150" indent="0"/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(66 67 68 68 69 69 71 72 72 72 72 73 73 74 74)</a:t>
            </a:r>
          </a:p>
          <a:p>
            <a:pPr marL="57150" indent="0"/>
            <a:endParaRPr lang="en-US" sz="16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57150" indent="0"/>
            <a:r>
              <a:rPr lang="en-US" dirty="0"/>
              <a:t>to get the first N values, only do N comparisons/cons operations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7C700-02EA-DD4F-A762-8810A161220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658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Infinite streams?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streams don't generate the </a:t>
            </a:r>
            <a:r>
              <a:rPr lang="en-US" dirty="0" err="1"/>
              <a:t>cdr</a:t>
            </a:r>
            <a:r>
              <a:rPr lang="en-US" dirty="0"/>
              <a:t> until needed, can be infinite!</a:t>
            </a:r>
          </a:p>
          <a:p>
            <a:endParaRPr lang="en-US" dirty="0"/>
          </a:p>
          <a:p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(define (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arith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-sequence start step)</a:t>
            </a:r>
          </a:p>
          <a:p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   (cons start (delay (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arith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-sequence (+ step start) step))))</a:t>
            </a:r>
          </a:p>
          <a:p>
            <a:endParaRPr lang="en-US" sz="16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>
              <a:buFont typeface="Wingdings" charset="2"/>
              <a:buChar char="Ø"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(define ones (</a:t>
            </a:r>
            <a:r>
              <a:rPr lang="en-US" sz="1600" dirty="0" err="1">
                <a:solidFill>
                  <a:srgbClr val="FF0033"/>
                </a:solidFill>
                <a:latin typeface="Courier New"/>
                <a:cs typeface="Courier New"/>
              </a:rPr>
              <a:t>arith</a:t>
            </a: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-sequence 1 0))</a:t>
            </a:r>
          </a:p>
          <a:p>
            <a:pPr>
              <a:buFont typeface="Wingdings" charset="2"/>
              <a:buChar char="Ø"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(lazy-head ones 5)</a:t>
            </a:r>
          </a:p>
          <a:p>
            <a:pPr marL="0" indent="0"/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(1 1 1 1 1)</a:t>
            </a:r>
          </a:p>
          <a:p>
            <a:pPr>
              <a:buFont typeface="Wingdings" charset="2"/>
              <a:buChar char="Ø"/>
            </a:pPr>
            <a:endParaRPr lang="en-US" sz="1600" dirty="0">
              <a:solidFill>
                <a:srgbClr val="FF0033"/>
              </a:solidFill>
              <a:latin typeface="Courier New"/>
              <a:cs typeface="Courier New"/>
            </a:endParaRPr>
          </a:p>
          <a:p>
            <a:pPr>
              <a:buFont typeface="Wingdings" charset="2"/>
              <a:buChar char="Ø"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(define naturals (</a:t>
            </a:r>
            <a:r>
              <a:rPr lang="en-US" sz="1600" dirty="0" err="1">
                <a:solidFill>
                  <a:srgbClr val="FF0033"/>
                </a:solidFill>
                <a:latin typeface="Courier New"/>
                <a:cs typeface="Courier New"/>
              </a:rPr>
              <a:t>arith</a:t>
            </a: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-sequence 1 1))</a:t>
            </a:r>
          </a:p>
          <a:p>
            <a:pPr>
              <a:buFont typeface="Wingdings" charset="2"/>
              <a:buChar char="Ø"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(lazy-head naturals 10)</a:t>
            </a:r>
          </a:p>
          <a:p>
            <a:pPr marL="0" indent="0"/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(1 2 3 4 5 6 7 8 9 10)</a:t>
            </a:r>
          </a:p>
          <a:p>
            <a:pPr>
              <a:buFont typeface="Wingdings" charset="2"/>
              <a:buChar char="Ø"/>
            </a:pPr>
            <a:endParaRPr lang="en-US" sz="16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>
              <a:buFont typeface="Wingdings" charset="2"/>
              <a:buChar char="Ø"/>
            </a:pPr>
            <a:endParaRPr lang="en-US" sz="16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0" indent="0"/>
            <a:r>
              <a:rPr lang="en-US" dirty="0"/>
              <a:t>EXERCISE: define infinite streams of even numbers.  then odd numbers.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7C700-02EA-DD4F-A762-8810A161220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34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a function for generating geometric sequences</a:t>
            </a:r>
          </a:p>
          <a:p>
            <a:endParaRPr lang="en-US" dirty="0"/>
          </a:p>
          <a:p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(define (geo-sequence start factor)</a:t>
            </a:r>
          </a:p>
          <a:p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   ( ??? )</a:t>
            </a:r>
          </a:p>
          <a:p>
            <a:endParaRPr lang="en-US" sz="16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r>
              <a:rPr lang="en-US" dirty="0"/>
              <a:t>then, define a stream that represents the infinite geometric sequence made up of powers of 2 (i.e.,  1, 2, 4, 8, 16, 32, 64, 128, </a:t>
            </a:r>
            <a:r>
              <a:rPr lang="is-IS" dirty="0"/>
              <a:t>…)</a:t>
            </a:r>
          </a:p>
          <a:p>
            <a:endParaRPr lang="en-US" dirty="0"/>
          </a:p>
          <a:p>
            <a:pPr>
              <a:buFont typeface="Wingdings" charset="2"/>
              <a:buChar char="Ø"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(define powers-of-2 ( ??? ))</a:t>
            </a:r>
          </a:p>
          <a:p>
            <a:pPr>
              <a:buFont typeface="Wingdings" charset="2"/>
              <a:buChar char="Ø"/>
            </a:pPr>
            <a:endParaRPr lang="en-US" sz="1600" dirty="0">
              <a:solidFill>
                <a:srgbClr val="FF0033"/>
              </a:solidFill>
              <a:latin typeface="Courier New"/>
              <a:cs typeface="Courier New"/>
            </a:endParaRPr>
          </a:p>
          <a:p>
            <a:pPr>
              <a:buFont typeface="Wingdings" charset="2"/>
              <a:buChar char="Ø"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(lazy-head powers-of-2 11)</a:t>
            </a:r>
          </a:p>
          <a:p>
            <a:pPr marL="0" indent="0"/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(1 2 4 8 16 32 64 128 256 512 1024)</a:t>
            </a:r>
          </a:p>
          <a:p>
            <a:pPr>
              <a:buFont typeface="Wingdings" charset="2"/>
              <a:buChar char="Ø"/>
            </a:pPr>
            <a:endParaRPr lang="en-US" sz="1600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7C700-02EA-DD4F-A762-8810A161220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404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Manipulating infinite streams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stream is an object that represents an infinite sequence</a:t>
            </a:r>
          </a:p>
          <a:p>
            <a:pPr lvl="1"/>
            <a:r>
              <a:rPr lang="en-US" dirty="0"/>
              <a:t>can define operations similar to standard lists</a:t>
            </a:r>
          </a:p>
          <a:p>
            <a:pPr lvl="1"/>
            <a:r>
              <a:rPr lang="en-US" dirty="0"/>
              <a:t>but, it only performs operations as needed</a:t>
            </a:r>
          </a:p>
          <a:p>
            <a:endParaRPr lang="en-US" dirty="0"/>
          </a:p>
          <a:p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(define (list-ref-stream index stream)</a:t>
            </a:r>
          </a:p>
          <a:p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(if (zero? index)</a:t>
            </a:r>
          </a:p>
          <a:p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    (car stream)</a:t>
            </a:r>
          </a:p>
          <a:p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    (list-ref-stream (sub1 index) </a:t>
            </a: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(force 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cdr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stream)</a:t>
            </a: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)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)))</a:t>
            </a:r>
          </a:p>
          <a:p>
            <a:endParaRPr lang="en-US" sz="16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(define (member-stream item stream)</a:t>
            </a:r>
          </a:p>
          <a:p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(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cond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((null? stream) #f)</a:t>
            </a:r>
          </a:p>
          <a:p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      ((equal? item (car stream)) stream)</a:t>
            </a:r>
          </a:p>
          <a:p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      (else (member-stream item </a:t>
            </a: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(force 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cdr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stream)</a:t>
            </a: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)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))))</a:t>
            </a:r>
          </a:p>
          <a:p>
            <a:pPr marL="0" indent="0"/>
            <a:endParaRPr lang="en-US" sz="1600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7C700-02EA-DD4F-A762-8810A161220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686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infinite streams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931275" cy="5410200"/>
          </a:xfrm>
        </p:spPr>
        <p:txBody>
          <a:bodyPr/>
          <a:lstStyle/>
          <a:p>
            <a:r>
              <a:rPr lang="en-US" dirty="0"/>
              <a:t>you can combine infinite streams to produce new (infinite) streams</a:t>
            </a:r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(define (merge-streams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func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stream1 stream2)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(if (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func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(car stream1) (car stream2))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(cons (car stream1) 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    (delay (merge-streams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func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(force (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cdr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stream1)) stream2)))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(cons (car stream2) 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    (delay (merge-streams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func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stream1 (force (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cdr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stream2)))))))</a:t>
            </a:r>
          </a:p>
          <a:p>
            <a:endParaRPr lang="en-US" sz="14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(lazy-head (merge-streams &lt; odds evens) 8)</a:t>
            </a:r>
          </a:p>
          <a:p>
            <a:pPr marL="0" indent="0"/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(1 2 3 4 5 6 7 8)</a:t>
            </a:r>
          </a:p>
          <a:p>
            <a:pPr marL="0" indent="0"/>
            <a:endParaRPr lang="en-US" sz="1400" dirty="0">
              <a:solidFill>
                <a:srgbClr val="FF0033"/>
              </a:solidFill>
              <a:latin typeface="Courier New"/>
              <a:cs typeface="Courier New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(lazy-head (merge-streams &lt; (</a:t>
            </a:r>
            <a:r>
              <a:rPr lang="en-US" sz="1400" dirty="0" err="1">
                <a:solidFill>
                  <a:srgbClr val="FF0033"/>
                </a:solidFill>
                <a:latin typeface="Courier New"/>
                <a:cs typeface="Courier New"/>
              </a:rPr>
              <a:t>arith</a:t>
            </a: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-sequence 3 3) (</a:t>
            </a:r>
            <a:r>
              <a:rPr lang="en-US" sz="1400" dirty="0" err="1">
                <a:solidFill>
                  <a:srgbClr val="FF0033"/>
                </a:solidFill>
                <a:latin typeface="Courier New"/>
                <a:cs typeface="Courier New"/>
              </a:rPr>
              <a:t>arith</a:t>
            </a: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-sequence 5 5)) 10)</a:t>
            </a:r>
          </a:p>
          <a:p>
            <a:pPr marL="0" indent="0"/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(3 5 6 9 10 12 15 15 18 20)</a:t>
            </a:r>
          </a:p>
          <a:p>
            <a:endParaRPr lang="en-US" sz="14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endParaRPr lang="en-US" sz="14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0" indent="0"/>
            <a:r>
              <a:rPr lang="en-US" sz="2000" dirty="0">
                <a:solidFill>
                  <a:schemeClr val="tx1"/>
                </a:solidFill>
                <a:cs typeface="Courier New"/>
              </a:rPr>
              <a:t>what if we wanted to merge without duplicates?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7C700-02EA-DD4F-A762-8810A161220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707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Filtering infinite streams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931275" cy="5410200"/>
          </a:xfrm>
        </p:spPr>
        <p:txBody>
          <a:bodyPr/>
          <a:lstStyle/>
          <a:p>
            <a:r>
              <a:rPr lang="en-US" dirty="0"/>
              <a:t>can even filter out elements of a stream using a filter function</a:t>
            </a:r>
          </a:p>
          <a:p>
            <a:endParaRPr lang="en-US" sz="1800" dirty="0"/>
          </a:p>
          <a:p>
            <a:pPr marL="0" indent="0"/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(define (filter-stream filter stream)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(if (filter (car stream))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(cons (car stream) (delay (filter-stream filter (force (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cdr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stream)))))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(filter-stream filter (force (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cdr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stream)))))</a:t>
            </a:r>
          </a:p>
          <a:p>
            <a:pPr marL="0" indent="0"/>
            <a:endParaRPr lang="en-US" sz="14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285750" indent="-285750">
              <a:buFont typeface="Wingdings" charset="2"/>
              <a:buChar char="Ø"/>
            </a:pP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(lazy-head (filter-stream even? naturals) 10)</a:t>
            </a:r>
          </a:p>
          <a:p>
            <a:pPr marL="0" indent="0"/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(2 4 6 8 10 12 14 16 18 20)</a:t>
            </a:r>
          </a:p>
          <a:p>
            <a:pPr marL="0" indent="0"/>
            <a:endParaRPr lang="en-US" sz="14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285750" indent="-285750">
              <a:buFont typeface="Wingdings" charset="2"/>
              <a:buChar char="Ø"/>
            </a:pP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(lazy-head (filter-stream odd? naturals) 10)</a:t>
            </a:r>
          </a:p>
          <a:p>
            <a:pPr marL="0" indent="0"/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(1 3 5 7 9 11 13 15 17 19)</a:t>
            </a:r>
          </a:p>
          <a:p>
            <a:endParaRPr lang="en-US" sz="14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lvl="1"/>
            <a:r>
              <a:rPr lang="en-US" dirty="0"/>
              <a:t>can filter the stream using any function</a:t>
            </a:r>
          </a:p>
          <a:p>
            <a:endParaRPr lang="en-US" sz="1400" dirty="0">
              <a:solidFill>
                <a:srgbClr val="FF0033"/>
              </a:solidFill>
              <a:latin typeface="Courier New"/>
              <a:cs typeface="Courier New"/>
            </a:endParaRP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(define no3s (filter-stream (lambda (x) (&gt; (remainder x 3) 0)) naturals))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endParaRPr lang="en-US" sz="1400" dirty="0">
              <a:solidFill>
                <a:srgbClr val="FF0033"/>
              </a:solidFill>
              <a:latin typeface="Courier New"/>
              <a:cs typeface="Courier New"/>
            </a:endParaRP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(lazy-head no3s 20)</a:t>
            </a:r>
          </a:p>
          <a:p>
            <a:pPr marL="0" indent="0"/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(1 2 4 5 7 8 10 11 13 14 16 17 19 20 22 23 25 26 28 29)</a:t>
            </a:r>
          </a:p>
          <a:p>
            <a:endParaRPr lang="en-US" sz="1400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7C700-02EA-DD4F-A762-8810A161220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4496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Sieve of Eratosthenes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931275" cy="5638800"/>
          </a:xfrm>
        </p:spPr>
        <p:txBody>
          <a:bodyPr/>
          <a:lstStyle/>
          <a:p>
            <a:r>
              <a:rPr lang="en-US" dirty="0"/>
              <a:t>the idea of filtering leads to an efficient algorithm for generating primes</a:t>
            </a:r>
          </a:p>
          <a:p>
            <a:pPr lvl="1"/>
            <a:r>
              <a:rPr lang="en-US" dirty="0"/>
              <a:t>start with (2 3 4 5 6 7 8 9 10 11 </a:t>
            </a:r>
            <a:r>
              <a:rPr lang="is-IS" dirty="0"/>
              <a:t>…)</a:t>
            </a:r>
          </a:p>
          <a:p>
            <a:pPr lvl="1"/>
            <a:r>
              <a:rPr lang="is-IS" dirty="0"/>
              <a:t>first prime number is 2 – filter out all multiples of 2: (2 3 5 7 9 11 13 15 17 19 ...)</a:t>
            </a:r>
          </a:p>
          <a:p>
            <a:pPr lvl="1"/>
            <a:r>
              <a:rPr lang="is-IS" dirty="0"/>
              <a:t>next prime number is 3 – filter out all multiples of 3: (2 3 5 7 11 13 17 19 23 25 29 ...)</a:t>
            </a:r>
          </a:p>
          <a:p>
            <a:pPr lvl="1"/>
            <a:r>
              <a:rPr lang="is-IS" dirty="0"/>
              <a:t>next prime number is 5 – filter out all multiples of 5: (2 3 5 7 11 13 17 19 23 29 ...)</a:t>
            </a:r>
          </a:p>
          <a:p>
            <a:pPr lvl="1"/>
            <a:r>
              <a:rPr lang="is-IS" dirty="0"/>
              <a:t>. . .</a:t>
            </a:r>
            <a:endParaRPr lang="en-US" dirty="0"/>
          </a:p>
          <a:p>
            <a:endParaRPr lang="en-US" sz="1800" dirty="0"/>
          </a:p>
          <a:p>
            <a:pPr marL="0" indent="0"/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(define (sieve stream)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(cons (car stream)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(delay (sieve (filter-stream (lambda (x) (&gt; (remainder x (car stream)) 0))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                            (force (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cdr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stream)))))))</a:t>
            </a:r>
          </a:p>
          <a:p>
            <a:pPr marL="0" indent="0"/>
            <a:endParaRPr lang="en-US" sz="14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285750" indent="-285750">
              <a:buFont typeface="Wingdings" charset="2"/>
              <a:buChar char="Ø"/>
            </a:pP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(define naturals (</a:t>
            </a:r>
            <a:r>
              <a:rPr lang="en-US" sz="1400" dirty="0" err="1">
                <a:solidFill>
                  <a:srgbClr val="FF0033"/>
                </a:solidFill>
                <a:latin typeface="Courier New"/>
                <a:cs typeface="Courier New"/>
              </a:rPr>
              <a:t>arith</a:t>
            </a: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-sequence 1 1))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(define primes (sieve (force (</a:t>
            </a:r>
            <a:r>
              <a:rPr lang="en-US" sz="1400" dirty="0" err="1">
                <a:solidFill>
                  <a:srgbClr val="FF0033"/>
                </a:solidFill>
                <a:latin typeface="Courier New"/>
                <a:cs typeface="Courier New"/>
              </a:rPr>
              <a:t>cdr</a:t>
            </a: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 naturals))))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(lazy-head primes 20)</a:t>
            </a:r>
          </a:p>
          <a:p>
            <a:pPr marL="0" indent="0"/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(2 3 5 7 11 13 17 19 23 29 31 37 41 43 47 53 59 61 67 71)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(list-ref-stream 999 primes)</a:t>
            </a:r>
          </a:p>
          <a:p>
            <a:pPr marL="0" indent="0"/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7919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7C700-02EA-DD4F-A762-8810A161220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6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scoping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that Scheme is statically scoped</a:t>
            </a:r>
          </a:p>
          <a:p>
            <a:pPr lvl="1"/>
            <a:r>
              <a:rPr lang="en-US" dirty="0"/>
              <a:t>this is useful for hiding helper functions</a:t>
            </a:r>
          </a:p>
          <a:p>
            <a:pPr lvl="1"/>
            <a:endParaRPr lang="en-US" sz="1200" dirty="0"/>
          </a:p>
          <a:p>
            <a:pPr marL="457200" lvl="1" indent="0">
              <a:buNone/>
            </a:pPr>
            <a:r>
              <a:rPr lang="en-US" sz="1600" dirty="0">
                <a:latin typeface="Courier New"/>
                <a:cs typeface="Courier New"/>
              </a:rPr>
              <a:t>(define (length-tail </a:t>
            </a:r>
            <a:r>
              <a:rPr lang="en-US" sz="1600" dirty="0" err="1">
                <a:latin typeface="Courier New"/>
                <a:cs typeface="Courier New"/>
              </a:rPr>
              <a:t>arblist</a:t>
            </a:r>
            <a:r>
              <a:rPr lang="en-US" sz="1600" dirty="0">
                <a:latin typeface="Courier New"/>
                <a:cs typeface="Courier New"/>
              </a:rPr>
              <a:t>)</a:t>
            </a:r>
          </a:p>
          <a:p>
            <a:pPr marL="457200" lvl="1" indent="0">
              <a:buNone/>
            </a:pPr>
            <a:r>
              <a:rPr lang="en-US" sz="1600" dirty="0">
                <a:latin typeface="Courier New"/>
                <a:cs typeface="Courier New"/>
              </a:rPr>
              <a:t>  (define (</a:t>
            </a: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length-help </a:t>
            </a:r>
            <a:r>
              <a:rPr lang="en-US" sz="1600" dirty="0" err="1">
                <a:latin typeface="Courier New"/>
                <a:cs typeface="Courier New"/>
              </a:rPr>
              <a:t>sublist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sofar</a:t>
            </a:r>
            <a:r>
              <a:rPr lang="en-US" sz="1600" dirty="0">
                <a:latin typeface="Courier New"/>
                <a:cs typeface="Courier New"/>
              </a:rPr>
              <a:t>)</a:t>
            </a:r>
          </a:p>
          <a:p>
            <a:pPr marL="457200" lvl="1" indent="0">
              <a:buNone/>
            </a:pPr>
            <a:r>
              <a:rPr lang="en-US" sz="1600" dirty="0">
                <a:latin typeface="Courier New"/>
                <a:cs typeface="Courier New"/>
              </a:rPr>
              <a:t>    (if (null? </a:t>
            </a:r>
            <a:r>
              <a:rPr lang="en-US" sz="1600" dirty="0" err="1">
                <a:latin typeface="Courier New"/>
                <a:cs typeface="Courier New"/>
              </a:rPr>
              <a:t>sublist</a:t>
            </a:r>
            <a:r>
              <a:rPr lang="en-US" sz="1600" dirty="0">
                <a:latin typeface="Courier New"/>
                <a:cs typeface="Courier New"/>
              </a:rPr>
              <a:t>)      </a:t>
            </a:r>
          </a:p>
          <a:p>
            <a:pPr marL="457200" lvl="1" indent="0">
              <a:buNone/>
            </a:pPr>
            <a:r>
              <a:rPr lang="en-US" sz="1600" dirty="0">
                <a:latin typeface="Courier New"/>
                <a:cs typeface="Courier New"/>
              </a:rPr>
              <a:t>        </a:t>
            </a:r>
            <a:r>
              <a:rPr lang="en-US" sz="1600" dirty="0" err="1">
                <a:latin typeface="Courier New"/>
                <a:cs typeface="Courier New"/>
              </a:rPr>
              <a:t>sofar</a:t>
            </a:r>
            <a:r>
              <a:rPr lang="en-US" sz="1600" dirty="0">
                <a:latin typeface="Courier New"/>
                <a:cs typeface="Courier New"/>
              </a:rPr>
              <a:t>        </a:t>
            </a:r>
          </a:p>
          <a:p>
            <a:pPr marL="457200" lvl="1" indent="0">
              <a:buNone/>
            </a:pPr>
            <a:r>
              <a:rPr lang="en-US" sz="1600" dirty="0">
                <a:latin typeface="Courier New"/>
                <a:cs typeface="Courier New"/>
              </a:rPr>
              <a:t>        (length-help (</a:t>
            </a:r>
            <a:r>
              <a:rPr lang="en-US" sz="1600" dirty="0" err="1">
                <a:latin typeface="Courier New"/>
                <a:cs typeface="Courier New"/>
              </a:rPr>
              <a:t>cdr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sublist</a:t>
            </a:r>
            <a:r>
              <a:rPr lang="en-US" sz="1600" dirty="0">
                <a:latin typeface="Courier New"/>
                <a:cs typeface="Courier New"/>
              </a:rPr>
              <a:t>) (add1 </a:t>
            </a:r>
            <a:r>
              <a:rPr lang="en-US" sz="1600" dirty="0" err="1">
                <a:latin typeface="Courier New"/>
                <a:cs typeface="Courier New"/>
              </a:rPr>
              <a:t>sofar</a:t>
            </a:r>
            <a:r>
              <a:rPr lang="en-US" sz="1600" dirty="0">
                <a:latin typeface="Courier New"/>
                <a:cs typeface="Courier New"/>
              </a:rPr>
              <a:t>))))</a:t>
            </a:r>
          </a:p>
          <a:p>
            <a:pPr marL="457200" lvl="1" indent="0">
              <a:buNone/>
            </a:pPr>
            <a:r>
              <a:rPr lang="en-US" sz="1600" dirty="0">
                <a:latin typeface="Courier New"/>
                <a:cs typeface="Courier New"/>
              </a:rPr>
              <a:t>  (</a:t>
            </a: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length-help </a:t>
            </a:r>
            <a:r>
              <a:rPr lang="en-US" sz="1600" dirty="0" err="1">
                <a:latin typeface="Courier New"/>
                <a:cs typeface="Courier New"/>
              </a:rPr>
              <a:t>arblist</a:t>
            </a:r>
            <a:r>
              <a:rPr lang="en-US" sz="1600" dirty="0">
                <a:latin typeface="Courier New"/>
                <a:cs typeface="Courier New"/>
              </a:rPr>
              <a:t> 0))</a:t>
            </a:r>
          </a:p>
          <a:p>
            <a:pPr marL="457200" lvl="1" indent="0">
              <a:buNone/>
            </a:pPr>
            <a:endParaRPr lang="en-US" sz="1600" dirty="0">
              <a:latin typeface="Courier New"/>
              <a:cs typeface="Courier New"/>
            </a:endParaRPr>
          </a:p>
          <a:p>
            <a:pPr lvl="1"/>
            <a:r>
              <a:rPr lang="en-US" dirty="0"/>
              <a:t>can also access other variables that exist within the scope</a:t>
            </a:r>
          </a:p>
          <a:p>
            <a:pPr marL="457200" lvl="1" indent="0">
              <a:buNone/>
            </a:pPr>
            <a:endParaRPr lang="en-US" sz="1100" dirty="0">
              <a:latin typeface="Courier New"/>
              <a:cs typeface="Courier New"/>
            </a:endParaRPr>
          </a:p>
          <a:p>
            <a:pPr marL="457200" lvl="1" indent="0">
              <a:buNone/>
            </a:pPr>
            <a:r>
              <a:rPr lang="en-US" sz="1600" dirty="0">
                <a:latin typeface="Courier New"/>
                <a:cs typeface="Courier New"/>
              </a:rPr>
              <a:t>(define (sum-to-tail </a:t>
            </a:r>
            <a:r>
              <a:rPr lang="en-US" sz="1600" dirty="0">
                <a:solidFill>
                  <a:srgbClr val="3333CC"/>
                </a:solidFill>
                <a:latin typeface="Courier New"/>
                <a:cs typeface="Courier New"/>
              </a:rPr>
              <a:t>N</a:t>
            </a:r>
            <a:r>
              <a:rPr lang="en-US" sz="1600" dirty="0">
                <a:latin typeface="Courier New"/>
                <a:cs typeface="Courier New"/>
              </a:rPr>
              <a:t>)</a:t>
            </a:r>
          </a:p>
          <a:p>
            <a:pPr marL="457200" lvl="1" indent="0">
              <a:buNone/>
            </a:pPr>
            <a:r>
              <a:rPr lang="en-US" sz="1600" dirty="0">
                <a:latin typeface="Courier New"/>
                <a:cs typeface="Courier New"/>
              </a:rPr>
              <a:t>  (define (</a:t>
            </a: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sum-help </a:t>
            </a:r>
            <a:r>
              <a:rPr lang="en-US" sz="1600" dirty="0" err="1">
                <a:latin typeface="Courier New"/>
                <a:cs typeface="Courier New"/>
              </a:rPr>
              <a:t>curr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sumSofar</a:t>
            </a:r>
            <a:r>
              <a:rPr lang="en-US" sz="1600" dirty="0">
                <a:latin typeface="Courier New"/>
                <a:cs typeface="Courier New"/>
              </a:rPr>
              <a:t>)</a:t>
            </a:r>
          </a:p>
          <a:p>
            <a:pPr marL="457200" lvl="1" indent="0">
              <a:buNone/>
            </a:pPr>
            <a:r>
              <a:rPr lang="en-US" sz="1600" dirty="0">
                <a:latin typeface="Courier New"/>
                <a:cs typeface="Courier New"/>
              </a:rPr>
              <a:t>    (if (&gt; </a:t>
            </a:r>
            <a:r>
              <a:rPr lang="en-US" sz="1600" dirty="0" err="1">
                <a:latin typeface="Courier New"/>
                <a:cs typeface="Courier New"/>
              </a:rPr>
              <a:t>curr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chemeClr val="accent2"/>
                </a:solidFill>
                <a:latin typeface="Courier New"/>
                <a:cs typeface="Courier New"/>
              </a:rPr>
              <a:t>N</a:t>
            </a:r>
            <a:r>
              <a:rPr lang="en-US" sz="1600" dirty="0">
                <a:latin typeface="Courier New"/>
                <a:cs typeface="Courier New"/>
              </a:rPr>
              <a:t>)</a:t>
            </a:r>
          </a:p>
          <a:p>
            <a:pPr marL="457200" lvl="1" indent="0">
              <a:buNone/>
            </a:pPr>
            <a:r>
              <a:rPr lang="en-US" sz="1600" dirty="0">
                <a:latin typeface="Courier New"/>
                <a:cs typeface="Courier New"/>
              </a:rPr>
              <a:t>        </a:t>
            </a:r>
            <a:r>
              <a:rPr lang="en-US" sz="1600" dirty="0" err="1">
                <a:latin typeface="Courier New"/>
                <a:cs typeface="Courier New"/>
              </a:rPr>
              <a:t>sumSofar</a:t>
            </a:r>
            <a:endParaRPr lang="en-US" sz="1600" dirty="0">
              <a:latin typeface="Courier New"/>
              <a:cs typeface="Courier New"/>
            </a:endParaRPr>
          </a:p>
          <a:p>
            <a:pPr marL="457200" lvl="1" indent="0">
              <a:buNone/>
            </a:pPr>
            <a:r>
              <a:rPr lang="en-US" sz="1600" dirty="0">
                <a:latin typeface="Courier New"/>
                <a:cs typeface="Courier New"/>
              </a:rPr>
              <a:t>        (sum-help (add1 </a:t>
            </a:r>
            <a:r>
              <a:rPr lang="en-US" sz="1600" dirty="0" err="1">
                <a:latin typeface="Courier New"/>
                <a:cs typeface="Courier New"/>
              </a:rPr>
              <a:t>curr</a:t>
            </a:r>
            <a:r>
              <a:rPr lang="en-US" sz="1600" dirty="0">
                <a:latin typeface="Courier New"/>
                <a:cs typeface="Courier New"/>
              </a:rPr>
              <a:t>) (+ </a:t>
            </a:r>
            <a:r>
              <a:rPr lang="en-US" sz="1600" dirty="0" err="1">
                <a:latin typeface="Courier New"/>
                <a:cs typeface="Courier New"/>
              </a:rPr>
              <a:t>curr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sumSofar</a:t>
            </a:r>
            <a:r>
              <a:rPr lang="en-US" sz="1600" dirty="0">
                <a:latin typeface="Courier New"/>
                <a:cs typeface="Courier New"/>
              </a:rPr>
              <a:t>))))</a:t>
            </a:r>
          </a:p>
          <a:p>
            <a:pPr marL="457200" lvl="1" indent="0">
              <a:buNone/>
            </a:pPr>
            <a:r>
              <a:rPr lang="en-US" sz="1600" dirty="0">
                <a:latin typeface="Courier New"/>
                <a:cs typeface="Courier New"/>
              </a:rPr>
              <a:t>  (</a:t>
            </a: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sum-help </a:t>
            </a:r>
            <a:r>
              <a:rPr lang="en-US" sz="1600" dirty="0">
                <a:latin typeface="Courier New"/>
                <a:cs typeface="Courier New"/>
              </a:rPr>
              <a:t>1 0))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7C700-02EA-DD4F-A762-8810A161220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9930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59436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i="1" dirty="0"/>
              <a:t>closure</a:t>
            </a:r>
            <a:r>
              <a:rPr lang="en-US" dirty="0"/>
              <a:t> is a persistent scope</a:t>
            </a:r>
          </a:p>
          <a:p>
            <a:pPr lvl="1"/>
            <a:r>
              <a:rPr lang="en-US" sz="1800" dirty="0">
                <a:latin typeface="Courier New"/>
                <a:cs typeface="Courier New"/>
              </a:rPr>
              <a:t>compose-</a:t>
            </a:r>
            <a:r>
              <a:rPr lang="en-US" sz="1800" dirty="0" err="1">
                <a:latin typeface="Courier New"/>
                <a:cs typeface="Courier New"/>
              </a:rPr>
              <a:t>funcs</a:t>
            </a:r>
            <a:r>
              <a:rPr lang="en-US" dirty="0"/>
              <a:t> returns a function, the composition of two other functions</a:t>
            </a:r>
          </a:p>
          <a:p>
            <a:pPr lvl="1"/>
            <a:r>
              <a:rPr lang="en-US" dirty="0"/>
              <a:t>the </a:t>
            </a:r>
            <a:r>
              <a:rPr lang="en-US" sz="1800" dirty="0">
                <a:latin typeface="Courier New"/>
                <a:cs typeface="Courier New"/>
              </a:rPr>
              <a:t>helper</a:t>
            </a:r>
            <a:r>
              <a:rPr lang="en-US" dirty="0"/>
              <a:t> function is defined within the scope of </a:t>
            </a:r>
            <a:r>
              <a:rPr lang="en-US" sz="1800" dirty="0">
                <a:latin typeface="Courier New"/>
                <a:cs typeface="Courier New"/>
              </a:rPr>
              <a:t>func1 </a:t>
            </a:r>
            <a:r>
              <a:rPr lang="en-US" dirty="0"/>
              <a:t>&amp; </a:t>
            </a:r>
            <a:r>
              <a:rPr lang="en-US" sz="2000" dirty="0">
                <a:latin typeface="Courier New"/>
                <a:cs typeface="Courier New"/>
              </a:rPr>
              <a:t>func2</a:t>
            </a:r>
            <a:endParaRPr lang="en-US" dirty="0"/>
          </a:p>
          <a:p>
            <a:pPr lvl="1"/>
            <a:r>
              <a:rPr lang="en-US" dirty="0"/>
              <a:t>when the </a:t>
            </a:r>
            <a:r>
              <a:rPr lang="en-US" sz="1800" dirty="0">
                <a:latin typeface="Courier New"/>
                <a:cs typeface="Courier New"/>
              </a:rPr>
              <a:t>compose-</a:t>
            </a:r>
            <a:r>
              <a:rPr lang="en-US" sz="1800" dirty="0" err="1">
                <a:latin typeface="Courier New"/>
                <a:cs typeface="Courier New"/>
              </a:rPr>
              <a:t>funcs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dirty="0"/>
              <a:t>function returns function, the scope that contains </a:t>
            </a:r>
            <a:r>
              <a:rPr lang="en-US" sz="1600" dirty="0">
                <a:latin typeface="Courier New"/>
                <a:cs typeface="Courier New"/>
              </a:rPr>
              <a:t>func1 </a:t>
            </a:r>
            <a:r>
              <a:rPr lang="en-US" sz="1800" dirty="0"/>
              <a:t>&amp; </a:t>
            </a:r>
            <a:r>
              <a:rPr lang="en-US" sz="1800" dirty="0">
                <a:latin typeface="Courier New"/>
                <a:cs typeface="Courier New"/>
              </a:rPr>
              <a:t>func2 </a:t>
            </a:r>
            <a:r>
              <a:rPr lang="en-US" dirty="0"/>
              <a:t>is encapsulated and returned with it</a:t>
            </a:r>
            <a:endParaRPr lang="en-US" sz="1600" dirty="0">
              <a:solidFill>
                <a:srgbClr val="FF0033"/>
              </a:solidFill>
              <a:latin typeface="Courier New"/>
              <a:cs typeface="Courier New"/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pPr marL="0" lvl="1" indent="0">
              <a:buNone/>
            </a:pPr>
            <a:r>
              <a:rPr lang="en-US" sz="1600" dirty="0">
                <a:latin typeface="Courier New"/>
                <a:cs typeface="Courier New"/>
              </a:rPr>
              <a:t>(define (compose-</a:t>
            </a:r>
            <a:r>
              <a:rPr lang="en-US" sz="1600" dirty="0" err="1">
                <a:latin typeface="Courier New"/>
                <a:cs typeface="Courier New"/>
              </a:rPr>
              <a:t>funcs</a:t>
            </a:r>
            <a:r>
              <a:rPr lang="en-US" sz="1600" dirty="0">
                <a:latin typeface="Courier New"/>
                <a:cs typeface="Courier New"/>
              </a:rPr>
              <a:t> func1 func2)</a:t>
            </a:r>
          </a:p>
          <a:p>
            <a:pPr marL="0" lvl="1" indent="0">
              <a:buNone/>
            </a:pPr>
            <a:r>
              <a:rPr lang="en-US" sz="1600" dirty="0">
                <a:latin typeface="Courier New"/>
                <a:cs typeface="Courier New"/>
              </a:rPr>
              <a:t>  (define (helper x) </a:t>
            </a:r>
          </a:p>
          <a:p>
            <a:pPr marL="0" lvl="1" indent="0">
              <a:buNone/>
            </a:pPr>
            <a:r>
              <a:rPr lang="en-US" sz="1600" dirty="0">
                <a:latin typeface="Courier New"/>
                <a:cs typeface="Courier New"/>
              </a:rPr>
              <a:t>    (func1 (func2 x)))</a:t>
            </a:r>
          </a:p>
          <a:p>
            <a:pPr marL="0" lvl="1" indent="0">
              <a:buNone/>
            </a:pPr>
            <a:r>
              <a:rPr lang="en-US" sz="1600" dirty="0">
                <a:latin typeface="Courier New"/>
                <a:cs typeface="Courier New"/>
              </a:rPr>
              <a:t>  helper)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285750" indent="-285750">
              <a:buFont typeface="Wingdings" charset="2"/>
              <a:buChar char="Ø"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(define get-2nd (compose-</a:t>
            </a:r>
            <a:r>
              <a:rPr lang="en-US" sz="1600" dirty="0" err="1">
                <a:solidFill>
                  <a:srgbClr val="FF0033"/>
                </a:solidFill>
                <a:latin typeface="Courier New"/>
                <a:cs typeface="Courier New"/>
              </a:rPr>
              <a:t>funcs</a:t>
            </a: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 car </a:t>
            </a:r>
            <a:r>
              <a:rPr lang="en-US" sz="1600" dirty="0" err="1">
                <a:solidFill>
                  <a:srgbClr val="FF0033"/>
                </a:solidFill>
                <a:latin typeface="Courier New"/>
                <a:cs typeface="Courier New"/>
              </a:rPr>
              <a:t>cdr</a:t>
            </a: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))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(get-2nd '(a b c d))</a:t>
            </a:r>
          </a:p>
          <a:p>
            <a:pPr marL="0" indent="0"/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b</a:t>
            </a:r>
          </a:p>
          <a:p>
            <a:pPr marL="0" indent="0"/>
            <a:endParaRPr lang="en-US" sz="1600" dirty="0">
              <a:solidFill>
                <a:srgbClr val="FF0033"/>
              </a:solidFill>
              <a:latin typeface="Courier New"/>
              <a:cs typeface="Courier New"/>
            </a:endParaRPr>
          </a:p>
          <a:p>
            <a:pPr marL="285750" indent="-285750">
              <a:buFont typeface="Wingdings" charset="2"/>
              <a:buChar char="Ø"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(define last (compose-</a:t>
            </a:r>
            <a:r>
              <a:rPr lang="en-US" sz="1600" dirty="0" err="1">
                <a:solidFill>
                  <a:srgbClr val="FF0033"/>
                </a:solidFill>
                <a:latin typeface="Courier New"/>
                <a:cs typeface="Courier New"/>
              </a:rPr>
              <a:t>funcs</a:t>
            </a: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 car reverse))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(last '(a b c d))</a:t>
            </a:r>
          </a:p>
          <a:p>
            <a:pPr marL="0" indent="0"/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d</a:t>
            </a:r>
          </a:p>
          <a:p>
            <a:pPr marL="0" indent="0"/>
            <a:endParaRPr lang="en-US" sz="1600" dirty="0">
              <a:solidFill>
                <a:srgbClr val="FF0033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7C700-02EA-DD4F-A762-8810A161220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6213475" y="3505200"/>
            <a:ext cx="3124200" cy="2271391"/>
            <a:chOff x="5314715" y="4039939"/>
            <a:chExt cx="2895600" cy="2271391"/>
          </a:xfrm>
        </p:grpSpPr>
        <p:sp>
          <p:nvSpPr>
            <p:cNvPr id="6" name="TextBox 5"/>
            <p:cNvSpPr txBox="1"/>
            <p:nvPr/>
          </p:nvSpPr>
          <p:spPr>
            <a:xfrm>
              <a:off x="5314715" y="4039939"/>
              <a:ext cx="2895600" cy="2271391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200" dirty="0">
                  <a:latin typeface="Courier New"/>
                  <a:cs typeface="Courier New"/>
                </a:rPr>
                <a:t>func1 = car</a:t>
              </a:r>
            </a:p>
            <a:p>
              <a:pPr>
                <a:buNone/>
              </a:pPr>
              <a:r>
                <a:rPr lang="en-US" sz="1200" dirty="0">
                  <a:latin typeface="Courier New"/>
                  <a:cs typeface="Courier New"/>
                </a:rPr>
                <a:t>func2 = </a:t>
              </a:r>
              <a:r>
                <a:rPr lang="en-US" sz="1200" dirty="0" err="1">
                  <a:latin typeface="Courier New"/>
                  <a:cs typeface="Courier New"/>
                </a:rPr>
                <a:t>cdr</a:t>
              </a:r>
              <a:endParaRPr lang="en-US" sz="1200" dirty="0">
                <a:latin typeface="Courier New"/>
                <a:cs typeface="Courier New"/>
              </a:endParaRPr>
            </a:p>
            <a:p>
              <a:pPr>
                <a:buNone/>
              </a:pPr>
              <a:endParaRPr lang="en-US" sz="1200" dirty="0">
                <a:latin typeface="Courier New"/>
                <a:cs typeface="Courier New"/>
              </a:endParaRPr>
            </a:p>
            <a:p>
              <a:pPr>
                <a:buNone/>
              </a:pPr>
              <a:r>
                <a:rPr lang="en-US" sz="1200" dirty="0">
                  <a:latin typeface="Courier New"/>
                  <a:cs typeface="Courier New"/>
                </a:rPr>
                <a:t>define (helper x) </a:t>
              </a:r>
            </a:p>
            <a:p>
              <a:pPr>
                <a:buNone/>
              </a:pPr>
              <a:r>
                <a:rPr lang="en-US" sz="1200" dirty="0">
                  <a:latin typeface="Courier New"/>
                  <a:cs typeface="Courier New"/>
                </a:rPr>
                <a:t>  (func1 (func2 x)))</a:t>
              </a:r>
            </a:p>
            <a:p>
              <a:pPr>
                <a:buNone/>
              </a:pPr>
              <a:endParaRPr lang="en-US" sz="1200" dirty="0">
                <a:latin typeface="Courier New"/>
                <a:cs typeface="Courier New"/>
              </a:endParaRPr>
            </a:p>
            <a:p>
              <a:pPr>
                <a:buNone/>
              </a:pPr>
              <a:endParaRPr lang="en-US" sz="1200" dirty="0">
                <a:latin typeface="Courier New"/>
                <a:cs typeface="Courier New"/>
              </a:endParaRPr>
            </a:p>
            <a:p>
              <a:pPr>
                <a:buNone/>
              </a:pPr>
              <a:endParaRPr lang="en-US" sz="1200" dirty="0">
                <a:latin typeface="Courier New"/>
                <a:cs typeface="Courier New"/>
              </a:endParaRPr>
            </a:p>
            <a:p>
              <a:pPr>
                <a:buNone/>
              </a:pPr>
              <a:endParaRPr lang="en-US" sz="1200" dirty="0">
                <a:latin typeface="Courier New"/>
                <a:cs typeface="Courier New"/>
              </a:endParaRPr>
            </a:p>
            <a:p>
              <a:pPr>
                <a:buNone/>
              </a:pPr>
              <a:endParaRPr lang="en-US" sz="1200" dirty="0">
                <a:latin typeface="Courier New"/>
                <a:cs typeface="Courier New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390915" y="5340900"/>
              <a:ext cx="2743200" cy="720197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buNone/>
              </a:pPr>
              <a:endParaRPr lang="en-US" sz="1200" dirty="0">
                <a:latin typeface="Courier New"/>
                <a:cs typeface="Courier New"/>
              </a:endParaRPr>
            </a:p>
            <a:p>
              <a:pPr>
                <a:buNone/>
              </a:pPr>
              <a:r>
                <a:rPr lang="en-US" sz="1200" dirty="0">
                  <a:latin typeface="Courier New"/>
                  <a:cs typeface="Courier New"/>
                </a:rPr>
                <a:t>helper</a:t>
              </a:r>
            </a:p>
            <a:p>
              <a:pPr>
                <a:buNone/>
              </a:pPr>
              <a:endParaRPr lang="en-US" sz="1200" dirty="0">
                <a:latin typeface="Courier New"/>
                <a:cs typeface="Courier New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142071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Mystery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2743200"/>
          </a:xfrm>
        </p:spPr>
        <p:txBody>
          <a:bodyPr/>
          <a:lstStyle/>
          <a:p>
            <a:r>
              <a:rPr lang="en-US" dirty="0"/>
              <a:t>what does the following function do?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(define (lock message password)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(define (unlock pass)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(if (equal? pass password)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message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"SORRY, IT'S PRIVATE."))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unlock)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7C700-02EA-DD4F-A762-8810A161220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85800" y="4343400"/>
            <a:ext cx="82296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  <a:latin typeface="Courier New"/>
                <a:cs typeface="Courier New"/>
              </a:rPr>
              <a:t>(define secret 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  <a:latin typeface="Courier New"/>
                <a:cs typeface="Courier New"/>
              </a:rPr>
              <a:t>   (lock "Hi there" "</a:t>
            </a:r>
            <a:r>
              <a:rPr lang="en-US" sz="1600" dirty="0" err="1">
                <a:solidFill>
                  <a:schemeClr val="tx2"/>
                </a:solidFill>
                <a:latin typeface="Courier New"/>
                <a:cs typeface="Courier New"/>
              </a:rPr>
              <a:t>foobar</a:t>
            </a:r>
            <a:r>
              <a:rPr lang="en-US" sz="1600" dirty="0">
                <a:solidFill>
                  <a:schemeClr val="tx2"/>
                </a:solidFill>
                <a:latin typeface="Courier New"/>
                <a:cs typeface="Courier New"/>
              </a:rPr>
              <a:t>"))</a:t>
            </a:r>
          </a:p>
          <a:p>
            <a:pPr marL="0" indent="0">
              <a:buNone/>
            </a:pPr>
            <a:endParaRPr lang="en-US" sz="1600" dirty="0">
              <a:solidFill>
                <a:schemeClr val="tx2"/>
              </a:solidFill>
              <a:latin typeface="Courier New"/>
              <a:cs typeface="Courier New"/>
            </a:endParaRPr>
          </a:p>
          <a:p>
            <a:pPr>
              <a:buFont typeface="Wingdings" charset="2"/>
              <a:buChar char="Ø"/>
            </a:pPr>
            <a:r>
              <a:rPr lang="en-US" sz="1600" dirty="0">
                <a:solidFill>
                  <a:schemeClr val="tx2"/>
                </a:solidFill>
                <a:latin typeface="Courier New"/>
                <a:cs typeface="Courier New"/>
              </a:rPr>
              <a:t>(secret "</a:t>
            </a:r>
            <a:r>
              <a:rPr lang="en-US" sz="1600" dirty="0" err="1">
                <a:solidFill>
                  <a:schemeClr val="tx2"/>
                </a:solidFill>
                <a:latin typeface="Courier New"/>
                <a:cs typeface="Courier New"/>
              </a:rPr>
              <a:t>barfoo</a:t>
            </a:r>
            <a:r>
              <a:rPr lang="en-US" sz="1600" dirty="0">
                <a:solidFill>
                  <a:schemeClr val="tx2"/>
                </a:solidFill>
                <a:latin typeface="Courier New"/>
                <a:cs typeface="Courier New"/>
              </a:rPr>
              <a:t>")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  <a:latin typeface="Courier New"/>
                <a:cs typeface="Courier New"/>
              </a:rPr>
              <a:t>"SORRY, IT'S PRIVATE."</a:t>
            </a:r>
          </a:p>
          <a:p>
            <a:pPr marL="0" indent="0">
              <a:buNone/>
            </a:pPr>
            <a:endParaRPr lang="en-US" sz="1600" dirty="0">
              <a:solidFill>
                <a:schemeClr val="tx2"/>
              </a:solidFill>
              <a:latin typeface="Courier New"/>
              <a:cs typeface="Courier New"/>
            </a:endParaRPr>
          </a:p>
          <a:p>
            <a:pPr>
              <a:buFont typeface="Wingdings" charset="2"/>
              <a:buChar char="Ø"/>
            </a:pPr>
            <a:r>
              <a:rPr lang="en-US" sz="1600" dirty="0">
                <a:solidFill>
                  <a:schemeClr val="tx2"/>
                </a:solidFill>
                <a:latin typeface="Courier New"/>
                <a:cs typeface="Courier New"/>
              </a:rPr>
              <a:t>(secret "</a:t>
            </a:r>
            <a:r>
              <a:rPr lang="en-US" sz="1600" dirty="0" err="1">
                <a:solidFill>
                  <a:schemeClr val="tx2"/>
                </a:solidFill>
                <a:latin typeface="Courier New"/>
                <a:cs typeface="Courier New"/>
              </a:rPr>
              <a:t>foobar</a:t>
            </a:r>
            <a:r>
              <a:rPr lang="en-US" sz="1600" dirty="0">
                <a:solidFill>
                  <a:schemeClr val="tx2"/>
                </a:solidFill>
                <a:latin typeface="Courier New"/>
                <a:cs typeface="Courier New"/>
              </a:rPr>
              <a:t>")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  <a:latin typeface="Courier New"/>
                <a:cs typeface="Courier New"/>
              </a:rPr>
              <a:t>"Hi there"</a:t>
            </a:r>
          </a:p>
          <a:p>
            <a:pPr marL="0" indent="0">
              <a:buNone/>
            </a:pP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791200" y="2971800"/>
            <a:ext cx="2971800" cy="2714589"/>
            <a:chOff x="5334000" y="4038600"/>
            <a:chExt cx="2895600" cy="2714589"/>
          </a:xfrm>
        </p:grpSpPr>
        <p:sp>
          <p:nvSpPr>
            <p:cNvPr id="7" name="TextBox 6"/>
            <p:cNvSpPr txBox="1"/>
            <p:nvPr/>
          </p:nvSpPr>
          <p:spPr>
            <a:xfrm>
              <a:off x="5334000" y="4038600"/>
              <a:ext cx="2895600" cy="2714589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200" dirty="0">
                  <a:latin typeface="Courier New"/>
                  <a:cs typeface="Courier New"/>
                </a:rPr>
                <a:t>message = "Hi there"</a:t>
              </a:r>
            </a:p>
            <a:p>
              <a:pPr>
                <a:buNone/>
              </a:pPr>
              <a:r>
                <a:rPr lang="en-US" sz="1200" dirty="0">
                  <a:latin typeface="Courier New"/>
                  <a:cs typeface="Courier New"/>
                </a:rPr>
                <a:t>password = "</a:t>
              </a:r>
              <a:r>
                <a:rPr lang="en-US" sz="1200" dirty="0" err="1">
                  <a:latin typeface="Courier New"/>
                  <a:cs typeface="Courier New"/>
                </a:rPr>
                <a:t>foobar</a:t>
              </a:r>
              <a:r>
                <a:rPr lang="en-US" sz="1200" dirty="0">
                  <a:latin typeface="Courier New"/>
                  <a:cs typeface="Courier New"/>
                </a:rPr>
                <a:t>"</a:t>
              </a:r>
            </a:p>
            <a:p>
              <a:pPr>
                <a:buNone/>
              </a:pPr>
              <a:endParaRPr lang="en-US" sz="1200" dirty="0">
                <a:latin typeface="Courier New"/>
                <a:cs typeface="Courier New"/>
              </a:endParaRPr>
            </a:p>
            <a:p>
              <a:pPr>
                <a:buNone/>
              </a:pPr>
              <a:r>
                <a:rPr lang="en-US" sz="1200" dirty="0">
                  <a:latin typeface="Courier New"/>
                  <a:cs typeface="Courier New"/>
                </a:rPr>
                <a:t>(define (unlock pass)</a:t>
              </a:r>
            </a:p>
            <a:p>
              <a:pPr>
                <a:buNone/>
              </a:pPr>
              <a:r>
                <a:rPr lang="en-US" sz="1200" dirty="0">
                  <a:latin typeface="Courier New"/>
                  <a:cs typeface="Courier New"/>
                </a:rPr>
                <a:t>  (if (equal? pass password)</a:t>
              </a:r>
            </a:p>
            <a:p>
              <a:pPr>
                <a:buNone/>
              </a:pPr>
              <a:r>
                <a:rPr lang="en-US" sz="1200" dirty="0">
                  <a:latin typeface="Courier New"/>
                  <a:cs typeface="Courier New"/>
                </a:rPr>
                <a:t>      message</a:t>
              </a:r>
            </a:p>
            <a:p>
              <a:pPr>
                <a:buNone/>
              </a:pPr>
              <a:r>
                <a:rPr lang="en-US" sz="1200" dirty="0">
                  <a:latin typeface="Courier New"/>
                  <a:cs typeface="Courier New"/>
                </a:rPr>
                <a:t>      "SORRY"))</a:t>
              </a:r>
            </a:p>
            <a:p>
              <a:pPr>
                <a:buNone/>
              </a:pPr>
              <a:endParaRPr lang="en-US" sz="1200" dirty="0">
                <a:latin typeface="Courier New"/>
                <a:cs typeface="Courier New"/>
              </a:endParaRPr>
            </a:p>
            <a:p>
              <a:pPr>
                <a:buNone/>
              </a:pPr>
              <a:endParaRPr lang="en-US" sz="1200" dirty="0">
                <a:latin typeface="Courier New"/>
                <a:cs typeface="Courier New"/>
              </a:endParaRPr>
            </a:p>
            <a:p>
              <a:pPr>
                <a:buNone/>
              </a:pPr>
              <a:endParaRPr lang="en-US" sz="1200" dirty="0">
                <a:latin typeface="Courier New"/>
                <a:cs typeface="Courier New"/>
              </a:endParaRPr>
            </a:p>
            <a:p>
              <a:pPr>
                <a:buNone/>
              </a:pPr>
              <a:endParaRPr lang="en-US" sz="1200" dirty="0">
                <a:latin typeface="Courier New"/>
                <a:cs typeface="Courier New"/>
              </a:endParaRPr>
            </a:p>
            <a:p>
              <a:pPr>
                <a:buNone/>
              </a:pPr>
              <a:endParaRPr lang="en-US" sz="1200" dirty="0">
                <a:latin typeface="Courier New"/>
                <a:cs typeface="Courier New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410200" y="5763804"/>
              <a:ext cx="2743200" cy="720197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buNone/>
              </a:pPr>
              <a:endParaRPr lang="en-US" sz="1200" dirty="0">
                <a:latin typeface="Courier New"/>
                <a:cs typeface="Courier New"/>
              </a:endParaRPr>
            </a:p>
            <a:p>
              <a:pPr>
                <a:buNone/>
              </a:pPr>
              <a:r>
                <a:rPr lang="en-US" sz="1200" dirty="0">
                  <a:latin typeface="Courier New"/>
                  <a:cs typeface="Courier New"/>
                </a:rPr>
                <a:t>unlock</a:t>
              </a:r>
            </a:p>
            <a:p>
              <a:pPr>
                <a:buNone/>
              </a:pPr>
              <a:endParaRPr lang="en-US" sz="1200" dirty="0">
                <a:latin typeface="Courier New"/>
                <a:cs typeface="Courier New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978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class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task of merging two sorted list (e.g., as part of merge sort)</a:t>
            </a:r>
          </a:p>
          <a:p>
            <a:endParaRPr lang="en-US" dirty="0"/>
          </a:p>
          <a:p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(define (merge list1 list2)</a:t>
            </a:r>
          </a:p>
          <a:p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(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cond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((null? list1) list2)</a:t>
            </a:r>
          </a:p>
          <a:p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      ((null? list2) list1)</a:t>
            </a:r>
          </a:p>
          <a:p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      ((&lt; (car list1) (car list2))</a:t>
            </a:r>
          </a:p>
          <a:p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       (cons (car list1) (merge (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cdr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list1) list2)))</a:t>
            </a:r>
          </a:p>
          <a:p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      (else (cons (car list2) (merge list1 (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cdr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list2))))))</a:t>
            </a:r>
          </a:p>
          <a:p>
            <a:endParaRPr lang="en-US" sz="18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lvl="1"/>
            <a:r>
              <a:rPr lang="en-US" dirty="0"/>
              <a:t>e.g., have two large lists of sorted golf scores &amp; want to merge</a:t>
            </a:r>
          </a:p>
          <a:p>
            <a:pPr lvl="1"/>
            <a:endParaRPr lang="en-US" dirty="0"/>
          </a:p>
          <a:p>
            <a:pPr indent="-285750">
              <a:spcBef>
                <a:spcPts val="936"/>
              </a:spcBef>
              <a:buFont typeface="Wingdings" charset="0"/>
              <a:buChar char="Ø"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(define scores1 '(67 68 69 71 72 72 72 73 73 74))</a:t>
            </a:r>
          </a:p>
          <a:p>
            <a:pPr indent="-285750">
              <a:spcBef>
                <a:spcPts val="936"/>
              </a:spcBef>
              <a:buFont typeface="Wingdings" charset="0"/>
              <a:buChar char="Ø"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(define scores2 '(66 68 69 72 74 74 75 75 76 80 81 84))</a:t>
            </a:r>
          </a:p>
          <a:p>
            <a:pPr indent="-285750">
              <a:spcBef>
                <a:spcPts val="936"/>
              </a:spcBef>
              <a:buFont typeface="Wingdings" charset="0"/>
              <a:buChar char="Ø"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(merge scores1 scores2)</a:t>
            </a:r>
          </a:p>
          <a:p>
            <a:pPr marL="57150" indent="0"/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(66 67 68 68 69 69 71 72 72 72 72 73 73 74 74 74 75 75 76 80 81 84)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7C700-02EA-DD4F-A762-8810A161220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134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27725A2-5092-3A45-92D4-30DA329BD9F9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20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OOP in Scheme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20574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closures allow for data encapsulation &amp; information hiding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the variables defined in the closure are not accessible outside of that scope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they are essentially private to the closure function</a:t>
            </a: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we can take advantage of this to do OOP in Scheme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762000" y="4114800"/>
            <a:ext cx="51054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342900" indent="-342900">
              <a:buFontTx/>
              <a:buNone/>
            </a:pPr>
            <a:r>
              <a:rPr lang="en-US" sz="2400">
                <a:latin typeface="Arial Narrow" charset="0"/>
              </a:rPr>
              <a:t>example: bank account</a:t>
            </a:r>
          </a:p>
          <a:p>
            <a:pPr marL="742950" lvl="1" indent="-285750">
              <a:buFont typeface="Wingdings" charset="0"/>
              <a:buNone/>
            </a:pPr>
            <a:r>
              <a:rPr lang="en-US">
                <a:solidFill>
                  <a:schemeClr val="tx1"/>
                </a:solidFill>
                <a:latin typeface="Arial Narrow" charset="0"/>
              </a:rPr>
              <a:t>data: 	account balance</a:t>
            </a:r>
          </a:p>
          <a:p>
            <a:pPr marL="742950" lvl="1" indent="-285750">
              <a:buFont typeface="Wingdings" charset="0"/>
              <a:buNone/>
            </a:pPr>
            <a:r>
              <a:rPr lang="en-US">
                <a:solidFill>
                  <a:schemeClr val="tx1"/>
                </a:solidFill>
                <a:latin typeface="Arial Narrow" charset="0"/>
              </a:rPr>
              <a:t>operations:	initialize with some amount</a:t>
            </a:r>
          </a:p>
          <a:p>
            <a:pPr marL="742950" lvl="1" indent="-285750">
              <a:buFont typeface="Wingdings" charset="0"/>
              <a:buNone/>
            </a:pPr>
            <a:r>
              <a:rPr lang="en-US">
                <a:solidFill>
                  <a:schemeClr val="tx1"/>
                </a:solidFill>
                <a:latin typeface="Arial Narrow" charset="0"/>
              </a:rPr>
              <a:t>			deposit some amount</a:t>
            </a:r>
          </a:p>
          <a:p>
            <a:pPr marL="742950" lvl="1" indent="-285750">
              <a:buFont typeface="Wingdings" charset="0"/>
              <a:buNone/>
            </a:pPr>
            <a:r>
              <a:rPr lang="en-US">
                <a:solidFill>
                  <a:schemeClr val="tx1"/>
                </a:solidFill>
                <a:latin typeface="Arial Narrow" charset="0"/>
              </a:rPr>
              <a:t>			withdraw some amount</a:t>
            </a:r>
          </a:p>
        </p:txBody>
      </p:sp>
    </p:spTree>
    <p:extLst>
      <p:ext uri="{BB962C8B-B14F-4D97-AF65-F5344CB8AC3E}">
        <p14:creationId xmlns:p14="http://schemas.microsoft.com/office/powerpoint/2010/main" val="42185216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1096275-B94E-744B-9C41-D0AEDE195724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Naïve (imperative) solution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609600" y="1371600"/>
            <a:ext cx="8702675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742950" lvl="1" indent="-285750">
              <a:buFont typeface="Wingdings" charset="0"/>
              <a:buChar char="§"/>
            </a:pPr>
            <a:r>
              <a:rPr lang="en-US">
                <a:solidFill>
                  <a:schemeClr val="tx1"/>
                </a:solidFill>
                <a:latin typeface="Arial Narrow" charset="0"/>
              </a:rPr>
              <a:t>use global variable to represent the balance</a:t>
            </a:r>
          </a:p>
          <a:p>
            <a:pPr marL="742950" lvl="1" indent="-285750">
              <a:buFont typeface="Wingdings" charset="0"/>
              <a:buChar char="§"/>
            </a:pPr>
            <a:r>
              <a:rPr lang="en-US">
                <a:solidFill>
                  <a:schemeClr val="tx1"/>
                </a:solidFill>
                <a:latin typeface="Arial Narrow" charset="0"/>
              </a:rPr>
              <a:t>initialize and update the balance using </a:t>
            </a:r>
            <a:r>
              <a:rPr lang="en-US">
                <a:solidFill>
                  <a:schemeClr val="tx1"/>
                </a:solidFill>
                <a:latin typeface="Courier New" charset="0"/>
              </a:rPr>
              <a:t>set!</a:t>
            </a:r>
          </a:p>
          <a:p>
            <a:pPr marL="742950" lvl="1" indent="-285750">
              <a:buFont typeface="Wingdings" charset="0"/>
              <a:buChar char="§"/>
            </a:pPr>
            <a:endParaRPr lang="en-US">
              <a:solidFill>
                <a:schemeClr val="tx1"/>
              </a:solidFill>
              <a:latin typeface="Courier New" charset="0"/>
            </a:endParaRPr>
          </a:p>
          <a:p>
            <a:pPr marL="742950" lvl="1" indent="-285750"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(define balance 100)</a:t>
            </a:r>
          </a:p>
          <a:p>
            <a:pPr marL="742950" lvl="1" indent="-285750">
              <a:buFont typeface="Wingdings" charset="0"/>
              <a:buNone/>
            </a:pPr>
            <a:endParaRPr lang="en-US" sz="1400">
              <a:solidFill>
                <a:srgbClr val="FF0033"/>
              </a:solidFill>
              <a:latin typeface="Courier New" charset="0"/>
            </a:endParaRPr>
          </a:p>
          <a:p>
            <a:pPr marL="742950" lvl="1" indent="-285750"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(define (withdraw amount)</a:t>
            </a:r>
          </a:p>
          <a:p>
            <a:pPr marL="742950" lvl="1" indent="-285750"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  (if (&gt;= balance amount)</a:t>
            </a:r>
          </a:p>
          <a:p>
            <a:pPr marL="742950" lvl="1" indent="-285750"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      (begin (set! balance (- balance amount)) balance)</a:t>
            </a:r>
          </a:p>
          <a:p>
            <a:pPr marL="742950" lvl="1" indent="-285750"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      "Insufficient funds"))</a:t>
            </a:r>
          </a:p>
          <a:p>
            <a:pPr marL="742950" lvl="1" indent="-285750">
              <a:buFont typeface="Wingdings" charset="0"/>
              <a:buNone/>
            </a:pPr>
            <a:endParaRPr lang="en-US" sz="1400">
              <a:solidFill>
                <a:srgbClr val="FF0033"/>
              </a:solidFill>
              <a:latin typeface="Courier New" charset="0"/>
            </a:endParaRPr>
          </a:p>
          <a:p>
            <a:pPr marL="742950" lvl="1" indent="-285750"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(define (deposit amount)</a:t>
            </a:r>
          </a:p>
          <a:p>
            <a:pPr marL="742950" lvl="1" indent="-285750"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  (begin (set! balance (+ balance amount)) balance))</a:t>
            </a:r>
          </a:p>
          <a:p>
            <a:pPr marL="742950" lvl="1" indent="-285750">
              <a:buFont typeface="Wingdings" charset="0"/>
              <a:buNone/>
            </a:pPr>
            <a:endParaRPr lang="en-US" sz="1400">
              <a:solidFill>
                <a:srgbClr val="FF0033"/>
              </a:solidFill>
              <a:latin typeface="Courier New" charset="0"/>
            </a:endParaRPr>
          </a:p>
          <a:p>
            <a:pPr marL="742950" lvl="1" indent="-285750">
              <a:buFont typeface="Wingdings" charset="0"/>
              <a:buNone/>
            </a:pPr>
            <a:endParaRPr lang="en-US" sz="1400">
              <a:solidFill>
                <a:srgbClr val="FF0033"/>
              </a:solidFill>
              <a:latin typeface="Courier New" charset="0"/>
            </a:endParaRPr>
          </a:p>
          <a:p>
            <a:pPr marL="742950" lvl="1" indent="-285750"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  <a:sym typeface="Wingdings" charset="0"/>
              </a:rPr>
              <a:t> </a:t>
            </a:r>
            <a:r>
              <a:rPr lang="en-US" sz="1400">
                <a:solidFill>
                  <a:srgbClr val="FF0033"/>
                </a:solidFill>
                <a:latin typeface="Courier New" charset="0"/>
              </a:rPr>
              <a:t>(withdraw 25)</a:t>
            </a:r>
          </a:p>
          <a:p>
            <a:pPr marL="742950" lvl="1" indent="-285750"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75</a:t>
            </a:r>
          </a:p>
          <a:p>
            <a:pPr marL="742950" lvl="1" indent="-285750"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  <a:sym typeface="Wingdings" charset="0"/>
              </a:rPr>
              <a:t> </a:t>
            </a:r>
            <a:r>
              <a:rPr lang="en-US" sz="1400">
                <a:solidFill>
                  <a:srgbClr val="FF0033"/>
                </a:solidFill>
                <a:latin typeface="Courier New" charset="0"/>
              </a:rPr>
              <a:t>(deposit 50)</a:t>
            </a:r>
          </a:p>
          <a:p>
            <a:pPr marL="742950" lvl="1" indent="-285750"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125</a:t>
            </a:r>
          </a:p>
          <a:p>
            <a:pPr marL="742950" lvl="1" indent="-285750"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  <a:sym typeface="Wingdings" charset="0"/>
              </a:rPr>
              <a:t> </a:t>
            </a:r>
            <a:r>
              <a:rPr lang="en-US" sz="1400">
                <a:solidFill>
                  <a:srgbClr val="FF0033"/>
                </a:solidFill>
                <a:latin typeface="Courier New" charset="0"/>
              </a:rPr>
              <a:t>(withdraw 200)</a:t>
            </a:r>
          </a:p>
          <a:p>
            <a:pPr marL="742950" lvl="1" indent="-285750"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"Insufficient funds"</a:t>
            </a:r>
          </a:p>
        </p:txBody>
      </p:sp>
      <p:sp>
        <p:nvSpPr>
          <p:cNvPr id="203780" name="Text Box 4"/>
          <p:cNvSpPr txBox="1">
            <a:spLocks noChangeArrowheads="1"/>
          </p:cNvSpPr>
          <p:nvPr/>
        </p:nvSpPr>
        <p:spPr bwMode="auto">
          <a:xfrm>
            <a:off x="5486400" y="5168900"/>
            <a:ext cx="3048000" cy="16891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>
            <a:spAutoFit/>
          </a:bodyPr>
          <a:lstStyle>
            <a:lvl1pPr marL="241300" indent="-227013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577850" indent="-2222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"/>
              </a:spcBef>
              <a:buFontTx/>
              <a:buNone/>
            </a:pPr>
            <a:r>
              <a:rPr lang="en-US">
                <a:latin typeface="Arial Narrow" charset="0"/>
              </a:rPr>
              <a:t>DRAWBACKS</a:t>
            </a:r>
          </a:p>
          <a:p>
            <a:pPr lvl="1">
              <a:spcBef>
                <a:spcPct val="5000"/>
              </a:spcBef>
            </a:pPr>
            <a:r>
              <a:rPr lang="en-US">
                <a:latin typeface="Arial Narrow" charset="0"/>
              </a:rPr>
              <a:t> no encapsulation</a:t>
            </a:r>
          </a:p>
          <a:p>
            <a:pPr lvl="1">
              <a:spcBef>
                <a:spcPct val="5000"/>
              </a:spcBef>
            </a:pPr>
            <a:r>
              <a:rPr lang="en-US">
                <a:latin typeface="Arial Narrow" charset="0"/>
              </a:rPr>
              <a:t> no data hiding</a:t>
            </a:r>
          </a:p>
          <a:p>
            <a:pPr lvl="1">
              <a:spcBef>
                <a:spcPct val="5000"/>
              </a:spcBef>
            </a:pPr>
            <a:r>
              <a:rPr lang="en-US">
                <a:latin typeface="Arial Narrow" charset="0"/>
              </a:rPr>
              <a:t>not easily extended to </a:t>
            </a:r>
          </a:p>
          <a:p>
            <a:pPr lvl="1">
              <a:spcBef>
                <a:spcPct val="5000"/>
              </a:spcBef>
              <a:buFontTx/>
              <a:buNone/>
            </a:pPr>
            <a:r>
              <a:rPr lang="en-US">
                <a:latin typeface="Arial Narrow" charset="0"/>
              </a:rPr>
              <a:t>	multiple accounts</a:t>
            </a:r>
          </a:p>
        </p:txBody>
      </p:sp>
    </p:spTree>
    <p:extLst>
      <p:ext uri="{BB962C8B-B14F-4D97-AF65-F5344CB8AC3E}">
        <p14:creationId xmlns:p14="http://schemas.microsoft.com/office/powerpoint/2010/main" val="235026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80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AA5F6EF-3760-7E4D-ADDE-B7613BE608AE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OOP behavior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38100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following OOP principles, would like the following behavior</a:t>
            </a:r>
          </a:p>
          <a:p>
            <a:endParaRPr lang="en-US" sz="14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spcBef>
                <a:spcPct val="0"/>
              </a:spcBef>
              <a:buFont typeface="Wingdings" charset="0"/>
              <a:buNone/>
            </a:pPr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(define savings (account 100))</a:t>
            </a:r>
            <a:r>
              <a:rPr lang="en-US" dirty="0">
                <a:latin typeface="Arial Narrow" charset="0"/>
                <a:ea typeface="ＭＳ Ｐゴシック" charset="0"/>
              </a:rPr>
              <a:t>		creates an account called</a:t>
            </a:r>
          </a:p>
          <a:p>
            <a:pPr lvl="1">
              <a:spcBef>
                <a:spcPct val="0"/>
              </a:spcBef>
              <a:buFont typeface="Wingdings" charset="0"/>
              <a:buNone/>
            </a:pPr>
            <a:r>
              <a:rPr lang="en-US" dirty="0">
                <a:latin typeface="Arial Narrow" charset="0"/>
                <a:ea typeface="ＭＳ Ｐゴシック" charset="0"/>
              </a:rPr>
              <a:t>							savings, initialized to $100</a:t>
            </a:r>
          </a:p>
          <a:p>
            <a:pPr lvl="1">
              <a:spcBef>
                <a:spcPct val="0"/>
              </a:spcBef>
              <a:buFont typeface="Wingdings" charset="0"/>
              <a:buNone/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spcBef>
                <a:spcPct val="0"/>
              </a:spcBef>
              <a:buFont typeface="Wingdings" charset="0"/>
              <a:buNone/>
            </a:pPr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(savings 'deposit 50)</a:t>
            </a:r>
            <a:r>
              <a:rPr lang="en-US" dirty="0">
                <a:latin typeface="Arial Narrow" charset="0"/>
                <a:ea typeface="ＭＳ Ｐゴシック" charset="0"/>
              </a:rPr>
              <a:t>			updates the savings account</a:t>
            </a:r>
          </a:p>
          <a:p>
            <a:pPr lvl="1">
              <a:spcBef>
                <a:spcPct val="0"/>
              </a:spcBef>
              <a:buFont typeface="Wingdings" charset="0"/>
              <a:buNone/>
            </a:pPr>
            <a:r>
              <a:rPr lang="en-US" dirty="0">
                <a:latin typeface="Arial Narrow" charset="0"/>
                <a:ea typeface="ＭＳ Ｐゴシック" charset="0"/>
              </a:rPr>
              <a:t>							by depositing $50</a:t>
            </a:r>
          </a:p>
          <a:p>
            <a:pPr lvl="1">
              <a:spcBef>
                <a:spcPct val="0"/>
              </a:spcBef>
              <a:buFont typeface="Wingdings" charset="0"/>
              <a:buNone/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spcBef>
                <a:spcPct val="0"/>
              </a:spcBef>
              <a:buFont typeface="Wingdings" charset="0"/>
              <a:buNone/>
            </a:pPr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(savings 'withdraw 50)</a:t>
            </a:r>
            <a:r>
              <a:rPr lang="en-US" dirty="0">
                <a:latin typeface="Arial Narrow" charset="0"/>
                <a:ea typeface="ＭＳ Ｐゴシック" charset="0"/>
              </a:rPr>
              <a:t>			updates the savings account</a:t>
            </a:r>
          </a:p>
          <a:p>
            <a:pPr lvl="1">
              <a:spcBef>
                <a:spcPct val="0"/>
              </a:spcBef>
              <a:buFont typeface="Wingdings" charset="0"/>
              <a:buNone/>
            </a:pPr>
            <a:r>
              <a:rPr lang="en-US" dirty="0">
                <a:latin typeface="Arial Narrow" charset="0"/>
                <a:ea typeface="ＭＳ Ｐゴシック" charset="0"/>
              </a:rPr>
              <a:t>							by withdrawing $50</a:t>
            </a:r>
          </a:p>
          <a:p>
            <a:endParaRPr lang="en-US" sz="12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want balance to be inaccessible except through deposit &amp; withdraw</a:t>
            </a:r>
          </a:p>
        </p:txBody>
      </p:sp>
      <p:sp>
        <p:nvSpPr>
          <p:cNvPr id="204804" name="Rectangle 4"/>
          <p:cNvSpPr>
            <a:spLocks noChangeArrowheads="1"/>
          </p:cNvSpPr>
          <p:nvPr/>
        </p:nvSpPr>
        <p:spPr bwMode="auto">
          <a:xfrm>
            <a:off x="1371600" y="5334000"/>
            <a:ext cx="60960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342900" indent="-342900">
              <a:buFontTx/>
              <a:buNone/>
            </a:pPr>
            <a:r>
              <a:rPr lang="en-US" sz="2400" dirty="0">
                <a:latin typeface="Arial Narrow" charset="0"/>
              </a:rPr>
              <a:t>SOLUTION: make an account object be a </a:t>
            </a:r>
            <a:r>
              <a:rPr lang="en-US" sz="2400" i="1" dirty="0">
                <a:latin typeface="Arial Narrow" charset="0"/>
              </a:rPr>
              <a:t>function</a:t>
            </a:r>
            <a:endParaRPr lang="en-US" sz="2400" dirty="0">
              <a:latin typeface="Arial Narrow" charset="0"/>
            </a:endParaRPr>
          </a:p>
          <a:p>
            <a:pPr marL="742950" lvl="1" indent="-285750">
              <a:buFont typeface="Wingdings" charset="0"/>
              <a:buChar char="§"/>
            </a:pPr>
            <a:r>
              <a:rPr lang="en-US" dirty="0">
                <a:solidFill>
                  <a:schemeClr val="tx1"/>
                </a:solidFill>
                <a:latin typeface="Arial Narrow" charset="0"/>
              </a:rPr>
              <a:t>contains the balance as part of its closure</a:t>
            </a:r>
          </a:p>
          <a:p>
            <a:pPr marL="742950" lvl="1" indent="-285750">
              <a:buFont typeface="Wingdings" charset="0"/>
              <a:buChar char="§"/>
            </a:pPr>
            <a:r>
              <a:rPr lang="en-US" dirty="0">
                <a:solidFill>
                  <a:schemeClr val="tx1"/>
                </a:solidFill>
                <a:latin typeface="Arial Narrow" charset="0"/>
              </a:rPr>
              <a:t>recognizes deposit and withdraw commands as input</a:t>
            </a:r>
          </a:p>
        </p:txBody>
      </p:sp>
    </p:spTree>
    <p:extLst>
      <p:ext uri="{BB962C8B-B14F-4D97-AF65-F5344CB8AC3E}">
        <p14:creationId xmlns:p14="http://schemas.microsoft.com/office/powerpoint/2010/main" val="358584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4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C4E3469-0754-B14C-BA86-62A911DF7F03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OOP solution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9007475" cy="5410200"/>
          </a:xfrm>
        </p:spPr>
        <p:txBody>
          <a:bodyPr/>
          <a:lstStyle/>
          <a:p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(define (account balance)</a:t>
            </a:r>
          </a:p>
          <a:p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 </a:t>
            </a:r>
          </a:p>
          <a:p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 (define (withdraw amount)</a:t>
            </a:r>
          </a:p>
          <a:p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   (if (&gt;= balance amount)</a:t>
            </a:r>
          </a:p>
          <a:p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       (begin (set! balance (- balance amount)) balance)</a:t>
            </a:r>
          </a:p>
          <a:p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       "Insufficient funds"))</a:t>
            </a:r>
          </a:p>
          <a:p>
            <a:endParaRPr lang="en-US" sz="14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 (define (deposit amount)</a:t>
            </a:r>
          </a:p>
          <a:p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   (begin (set! balance (+ balance amount)) balance))</a:t>
            </a:r>
          </a:p>
          <a:p>
            <a:endParaRPr lang="en-US" sz="14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 (define (menu message </a:t>
            </a:r>
            <a:r>
              <a:rPr lang="en-US" sz="1400" dirty="0" err="1">
                <a:latin typeface="Courier New" charset="0"/>
                <a:ea typeface="ＭＳ Ｐゴシック" charset="0"/>
                <a:cs typeface="ＭＳ Ｐゴシック" charset="0"/>
              </a:rPr>
              <a:t>arg</a:t>
            </a: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)    </a:t>
            </a:r>
          </a:p>
          <a:p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   (</a:t>
            </a:r>
            <a:r>
              <a:rPr lang="en-US" sz="1400" dirty="0" err="1">
                <a:latin typeface="Courier New" charset="0"/>
                <a:ea typeface="ＭＳ Ｐゴシック" charset="0"/>
                <a:cs typeface="ＭＳ Ｐゴシック" charset="0"/>
              </a:rPr>
              <a:t>cond</a:t>
            </a: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((equal? message 'deposit) (deposit </a:t>
            </a:r>
            <a:r>
              <a:rPr lang="en-US" sz="1400" dirty="0" err="1">
                <a:latin typeface="Courier New" charset="0"/>
                <a:ea typeface="ＭＳ Ｐゴシック" charset="0"/>
                <a:cs typeface="ＭＳ Ｐゴシック" charset="0"/>
              </a:rPr>
              <a:t>arg</a:t>
            </a: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))</a:t>
            </a:r>
          </a:p>
          <a:p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         ((equal? message 'withdraw) (withdraw </a:t>
            </a:r>
            <a:r>
              <a:rPr lang="en-US" sz="1400" dirty="0" err="1">
                <a:latin typeface="Courier New" charset="0"/>
                <a:ea typeface="ＭＳ Ｐゴシック" charset="0"/>
                <a:cs typeface="ＭＳ Ｐゴシック" charset="0"/>
              </a:rPr>
              <a:t>arg</a:t>
            </a: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))</a:t>
            </a:r>
          </a:p>
          <a:p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         ((else "Unknown operation"))))</a:t>
            </a:r>
          </a:p>
          <a:p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 menu)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2133600" y="5334000"/>
            <a:ext cx="6858000" cy="954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>
            <a:spAutoFit/>
          </a:bodyPr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Tx/>
              <a:buNone/>
            </a:pPr>
            <a:r>
              <a:rPr lang="en-US" sz="1600" dirty="0">
                <a:solidFill>
                  <a:schemeClr val="tx1"/>
                </a:solidFill>
                <a:latin typeface="Arial Narrow" charset="0"/>
              </a:rPr>
              <a:t>since the returned function is in the scope of the balance parameter and the other inner functions, that parameter and functions are encapsulated into the closure</a:t>
            </a:r>
            <a:endParaRPr lang="en-US" sz="1000" dirty="0">
              <a:solidFill>
                <a:schemeClr val="tx1"/>
              </a:solidFill>
              <a:latin typeface="Arial Narrow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sz="1400" dirty="0">
                <a:solidFill>
                  <a:schemeClr val="tx1"/>
                </a:solidFill>
                <a:latin typeface="Courier New" charset="0"/>
              </a:rPr>
              <a:t>(savings 'deposit 50)  </a:t>
            </a:r>
            <a:r>
              <a:rPr lang="en-US" sz="1600" dirty="0">
                <a:solidFill>
                  <a:schemeClr val="tx1"/>
                </a:solidFill>
                <a:latin typeface="Arial Narrow" charset="0"/>
              </a:rPr>
              <a:t>applies the menu function to the arguments</a:t>
            </a:r>
            <a:endParaRPr lang="en-US" dirty="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457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2B75C56-9F19-D846-A4FC-77F96686DB0A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OOP analysis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2954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this implementation provides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encapsulation:  balance &amp; operations are grouped together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info hiding:      balance is hidden in an account object, accessible via ops</a:t>
            </a:r>
          </a:p>
        </p:txBody>
      </p:sp>
      <p:sp>
        <p:nvSpPr>
          <p:cNvPr id="206852" name="Rectangle 4"/>
          <p:cNvSpPr>
            <a:spLocks noChangeArrowheads="1"/>
          </p:cNvSpPr>
          <p:nvPr/>
        </p:nvSpPr>
        <p:spPr bwMode="auto">
          <a:xfrm>
            <a:off x="685800" y="2895600"/>
            <a:ext cx="87026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buFontTx/>
              <a:buNone/>
            </a:pPr>
            <a:r>
              <a:rPr lang="en-US" sz="2400">
                <a:latin typeface="Arial Narrow" charset="0"/>
              </a:rPr>
              <a:t>can have multiple objects – each has its own private balance</a:t>
            </a:r>
          </a:p>
          <a:p>
            <a:pPr marL="742950" lvl="1" indent="-285750">
              <a:buFont typeface="Wingdings" charset="0"/>
              <a:buChar char="§"/>
            </a:pPr>
            <a:endParaRPr lang="en-US" sz="1100">
              <a:solidFill>
                <a:schemeClr val="tx1"/>
              </a:solidFill>
              <a:latin typeface="Arial Narrow" charset="0"/>
            </a:endParaRPr>
          </a:p>
          <a:p>
            <a:pPr marL="742950" lvl="1" indent="-285750">
              <a:buFont typeface="Wingdings" charset="0"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</a:rPr>
              <a:t>(define checking (account 100))</a:t>
            </a:r>
            <a:r>
              <a:rPr lang="en-US" sz="1800"/>
              <a:t>	</a:t>
            </a:r>
          </a:p>
          <a:p>
            <a:pPr marL="742950" lvl="1" indent="-285750">
              <a:buFont typeface="Wingdings" charset="0"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</a:rPr>
              <a:t>(define savings (account 500))</a:t>
            </a:r>
          </a:p>
          <a:p>
            <a:pPr marL="742950" lvl="1" indent="-285750">
              <a:buFont typeface="Wingdings" charset="0"/>
              <a:buNone/>
            </a:pPr>
            <a:endParaRPr lang="en-US" sz="1600">
              <a:solidFill>
                <a:srgbClr val="FF0033"/>
              </a:solidFill>
              <a:latin typeface="Courier New" charset="0"/>
            </a:endParaRPr>
          </a:p>
          <a:p>
            <a:pPr marL="742950" lvl="1" indent="-285750">
              <a:buFont typeface="Wingdings" charset="0"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</a:rPr>
              <a:t>(checking 'withdraw 50)</a:t>
            </a:r>
          </a:p>
          <a:p>
            <a:pPr marL="742950" lvl="1" indent="-285750">
              <a:buFont typeface="Wingdings" charset="0"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</a:rPr>
              <a:t>(savings 'deposit 50)</a:t>
            </a:r>
            <a:endParaRPr lang="en-US" sz="1800"/>
          </a:p>
        </p:txBody>
      </p:sp>
      <p:sp>
        <p:nvSpPr>
          <p:cNvPr id="206853" name="Rectangle 5"/>
          <p:cNvSpPr>
            <a:spLocks noChangeArrowheads="1"/>
          </p:cNvSpPr>
          <p:nvPr/>
        </p:nvSpPr>
        <p:spPr bwMode="auto">
          <a:xfrm>
            <a:off x="685801" y="5410200"/>
            <a:ext cx="83058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342900" indent="-342900">
              <a:buFontTx/>
              <a:buNone/>
            </a:pPr>
            <a:r>
              <a:rPr lang="en-US" sz="2400">
                <a:latin typeface="Arial Narrow" charset="0"/>
              </a:rPr>
              <a:t>note: this notation can become a bit awkward</a:t>
            </a:r>
          </a:p>
          <a:p>
            <a:pPr marL="742950" lvl="1" indent="-285750">
              <a:buFont typeface="Wingdings" charset="0"/>
              <a:buChar char="§"/>
            </a:pPr>
            <a:r>
              <a:rPr lang="en-US">
                <a:solidFill>
                  <a:schemeClr val="tx1"/>
                </a:solidFill>
                <a:latin typeface="Arial Narrow" charset="0"/>
              </a:rPr>
              <a:t>most Schemes provide an OOP library that insulates the user from details</a:t>
            </a:r>
          </a:p>
          <a:p>
            <a:pPr marL="742950" lvl="1" indent="-285750">
              <a:buFont typeface="Wingdings" charset="0"/>
              <a:buChar char="§"/>
            </a:pPr>
            <a:r>
              <a:rPr lang="en-US">
                <a:solidFill>
                  <a:schemeClr val="tx1"/>
                </a:solidFill>
                <a:latin typeface="Arial Narrow" charset="0"/>
              </a:rPr>
              <a:t>allows more natural definitions, inheritance, . . .</a:t>
            </a:r>
          </a:p>
        </p:txBody>
      </p:sp>
    </p:spTree>
    <p:extLst>
      <p:ext uri="{BB962C8B-B14F-4D97-AF65-F5344CB8AC3E}">
        <p14:creationId xmlns:p14="http://schemas.microsoft.com/office/powerpoint/2010/main" val="191795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2" grpId="0" autoUpdateAnimBg="0"/>
      <p:bldP spid="206853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CD93603-9B1F-3842-9C82-A61DDE826772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Scheme recap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 Narrow" charset="0"/>
                <a:ea typeface="ＭＳ Ｐゴシック" charset="0"/>
                <a:cs typeface="ＭＳ Ｐゴシック" charset="0"/>
              </a:rPr>
              <a:t>simple &amp; orthogonal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code &amp; data are S-expressions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computation via function application, composition</a:t>
            </a:r>
          </a:p>
          <a:p>
            <a:pPr lvl="1">
              <a:lnSpc>
                <a:spcPct val="90000"/>
              </a:lnSpc>
            </a:pPr>
            <a:endParaRPr lang="en-US" sz="1200" dirty="0">
              <a:latin typeface="Arial Narrow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 Narrow" charset="0"/>
                <a:ea typeface="ＭＳ Ｐゴシック" charset="0"/>
                <a:cs typeface="ＭＳ Ｐゴシック" charset="0"/>
              </a:rPr>
              <a:t>symbolic &amp; list-oriented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can manipulate words, flexible &amp; abstract data structure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efficient (but less flexible) data structures are available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can even represent infinite sequences</a:t>
            </a:r>
          </a:p>
          <a:p>
            <a:pPr lvl="1">
              <a:lnSpc>
                <a:spcPct val="90000"/>
              </a:lnSpc>
            </a:pPr>
            <a:endParaRPr lang="en-US" sz="1200" dirty="0">
              <a:latin typeface="Arial Narrow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 Narrow" charset="0"/>
                <a:ea typeface="ＭＳ Ｐゴシック" charset="0"/>
                <a:cs typeface="ＭＳ Ｐゴシック" charset="0"/>
              </a:rPr>
              <a:t>functional style is very natural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supports imperative &amp; OOP styles if desired</a:t>
            </a:r>
          </a:p>
          <a:p>
            <a:pPr lvl="1">
              <a:lnSpc>
                <a:spcPct val="90000"/>
              </a:lnSpc>
            </a:pPr>
            <a:endParaRPr lang="en-US" sz="1200" dirty="0">
              <a:latin typeface="Arial Narrow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 Narrow" charset="0"/>
                <a:ea typeface="ＭＳ Ｐゴシック" charset="0"/>
                <a:cs typeface="ＭＳ Ｐゴシック" charset="0"/>
              </a:rPr>
              <a:t>first-class functions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leads to abstract, general functions (e.g., map, apply</a:t>
            </a:r>
            <a:r>
              <a:rPr lang="en-US">
                <a:latin typeface="Arial Narrow" charset="0"/>
                <a:ea typeface="ＭＳ Ｐゴシック" charset="0"/>
              </a:rPr>
              <a:t>, streams)</a:t>
            </a: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code = data </a:t>
            </a:r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 flexibility</a:t>
            </a:r>
          </a:p>
          <a:p>
            <a:pPr lvl="1">
              <a:lnSpc>
                <a:spcPct val="90000"/>
              </a:lnSpc>
            </a:pPr>
            <a:endParaRPr lang="en-US" sz="1200" dirty="0">
              <a:latin typeface="Arial Narrow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 Narrow" charset="0"/>
                <a:ea typeface="ＭＳ Ｐゴシック" charset="0"/>
                <a:cs typeface="ＭＳ Ｐゴシック" charset="0"/>
              </a:rPr>
              <a:t>memory management is hidden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dynamic allocation with structure sharing, garbage collection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tail-recursion optimization is required</a:t>
            </a:r>
          </a:p>
        </p:txBody>
      </p:sp>
    </p:spTree>
    <p:extLst>
      <p:ext uri="{BB962C8B-B14F-4D97-AF65-F5344CB8AC3E}">
        <p14:creationId xmlns:p14="http://schemas.microsoft.com/office/powerpoint/2010/main" val="1494049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Generalizing the merge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855075" cy="5638800"/>
          </a:xfrm>
        </p:spPr>
        <p:txBody>
          <a:bodyPr/>
          <a:lstStyle/>
          <a:p>
            <a:r>
              <a:rPr lang="en-US" dirty="0"/>
              <a:t>this works fine if you have a list of numbers, but what about different types?</a:t>
            </a:r>
          </a:p>
          <a:p>
            <a:pPr lvl="1"/>
            <a:r>
              <a:rPr lang="en-US" dirty="0"/>
              <a:t>e.g., lists of strings</a:t>
            </a:r>
          </a:p>
          <a:p>
            <a:endParaRPr lang="en-US" dirty="0"/>
          </a:p>
          <a:p>
            <a:pPr>
              <a:spcBef>
                <a:spcPts val="0"/>
              </a:spcBef>
            </a:pPr>
            <a:r>
              <a:rPr lang="en-US" sz="1600" dirty="0"/>
              <a:t> (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define names1 '("Alex" "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Betni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" "Carol" ”Jake" "Peggy" "Tim"))</a:t>
            </a:r>
          </a:p>
          <a:p>
            <a:pPr>
              <a:spcBef>
                <a:spcPts val="0"/>
              </a:spcBef>
            </a:pPr>
            <a:endParaRPr lang="en-US" sz="16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(define names2 '("Brian" "Catie" "Dave" "Samer" "Steven"))</a:t>
            </a:r>
          </a:p>
          <a:p>
            <a:pPr>
              <a:spcBef>
                <a:spcPts val="0"/>
              </a:spcBef>
            </a:pPr>
            <a:endParaRPr lang="en-US" sz="14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lvl="1"/>
            <a:r>
              <a:rPr lang="en-US" sz="1800" dirty="0">
                <a:latin typeface="Courier New"/>
                <a:cs typeface="Courier New"/>
              </a:rPr>
              <a:t>&lt;</a:t>
            </a:r>
            <a:r>
              <a:rPr lang="en-US" dirty="0"/>
              <a:t> only works on numbers, we need to use </a:t>
            </a:r>
            <a:r>
              <a:rPr lang="en-US" sz="1800" dirty="0">
                <a:latin typeface="Courier New"/>
                <a:cs typeface="Courier New"/>
              </a:rPr>
              <a:t>string&lt;?</a:t>
            </a:r>
          </a:p>
          <a:p>
            <a:pPr lvl="1"/>
            <a:endParaRPr lang="en-US" dirty="0"/>
          </a:p>
          <a:p>
            <a:pPr marL="1588" lvl="1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(define (merge list1 list2)</a:t>
            </a:r>
          </a:p>
          <a:p>
            <a:pPr marL="1588" lvl="1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(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cond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((null? list1) list2)</a:t>
            </a:r>
          </a:p>
          <a:p>
            <a:pPr marL="1588" lvl="1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      ((null? list2) list1)</a:t>
            </a:r>
          </a:p>
          <a:p>
            <a:pPr marL="1588" lvl="1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      ((</a:t>
            </a:r>
            <a:r>
              <a:rPr lang="en-US" sz="1600" dirty="0">
                <a:solidFill>
                  <a:schemeClr val="tx2"/>
                </a:solidFill>
                <a:latin typeface="Courier New"/>
                <a:cs typeface="Courier New"/>
              </a:rPr>
              <a:t>string&lt;?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(car list1) (car list2))</a:t>
            </a:r>
          </a:p>
          <a:p>
            <a:pPr marL="1588" lvl="1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       (cons (car list1) (merge (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cdr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list1) list2)))</a:t>
            </a:r>
          </a:p>
          <a:p>
            <a:pPr marL="1588" lvl="1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      (else (cons (car list2) (merge list1 (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cdr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list2))))))</a:t>
            </a:r>
          </a:p>
          <a:p>
            <a:pPr marL="457200" lvl="1" indent="0">
              <a:buNone/>
            </a:pPr>
            <a:endParaRPr lang="en-US" sz="1400" dirty="0">
              <a:latin typeface="Courier New"/>
              <a:cs typeface="Courier New"/>
            </a:endParaRPr>
          </a:p>
          <a:p>
            <a:pPr lvl="1"/>
            <a:r>
              <a:rPr lang="en-US" dirty="0"/>
              <a:t>we would need a different version for every type of list!</a:t>
            </a:r>
          </a:p>
          <a:p>
            <a:pPr marL="457200" lvl="1" indent="0">
              <a:buNone/>
            </a:pPr>
            <a:endParaRPr lang="en-US" sz="1400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7C700-02EA-DD4F-A762-8810A161220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063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as inputs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915400" cy="5638800"/>
          </a:xfrm>
        </p:spPr>
        <p:txBody>
          <a:bodyPr/>
          <a:lstStyle/>
          <a:p>
            <a:r>
              <a:rPr lang="en-US" dirty="0"/>
              <a:t>better solution – parameterize</a:t>
            </a:r>
          </a:p>
          <a:p>
            <a:pPr lvl="1"/>
            <a:r>
              <a:rPr lang="en-US" dirty="0"/>
              <a:t>functions can be passed as inputs to other functions</a:t>
            </a:r>
          </a:p>
          <a:p>
            <a:pPr lvl="1"/>
            <a:r>
              <a:rPr lang="en-US" dirty="0"/>
              <a:t>here, pass the comparison function to </a:t>
            </a:r>
            <a:r>
              <a:rPr lang="en-US" sz="1800" dirty="0">
                <a:latin typeface="Courier New"/>
                <a:cs typeface="Courier New"/>
              </a:rPr>
              <a:t>merge</a:t>
            </a:r>
            <a:endParaRPr lang="en-US" dirty="0">
              <a:latin typeface="Courier New"/>
              <a:cs typeface="Courier New"/>
            </a:endParaRPr>
          </a:p>
          <a:p>
            <a:pPr marL="1588" lvl="1" indent="0">
              <a:buNone/>
            </a:pPr>
            <a:endParaRPr lang="en-US" sz="1400" dirty="0"/>
          </a:p>
          <a:p>
            <a:pPr marL="1588" lvl="1" indent="0">
              <a:buNone/>
            </a:pPr>
            <a:endParaRPr lang="en-US" sz="1400" dirty="0"/>
          </a:p>
          <a:p>
            <a:pPr marL="1588" lvl="1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(define (merge </a:t>
            </a:r>
            <a:r>
              <a:rPr lang="en-US" sz="1600" dirty="0" err="1">
                <a:solidFill>
                  <a:schemeClr val="tx2"/>
                </a:solidFill>
                <a:latin typeface="Courier New"/>
                <a:cs typeface="Courier New"/>
              </a:rPr>
              <a:t>func</a:t>
            </a:r>
            <a:r>
              <a:rPr lang="en-US" sz="1600" dirty="0">
                <a:solidFill>
                  <a:schemeClr val="tx2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list1 list2)</a:t>
            </a:r>
          </a:p>
          <a:p>
            <a:pPr marL="1588" lvl="1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(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cond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((null? list1) list2)</a:t>
            </a:r>
          </a:p>
          <a:p>
            <a:pPr marL="1588" lvl="1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      ((null? list2) list1)</a:t>
            </a:r>
          </a:p>
          <a:p>
            <a:pPr marL="1588" lvl="1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      (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FF0033"/>
                </a:solidFill>
                <a:latin typeface="Courier New"/>
                <a:cs typeface="Courier New"/>
              </a:rPr>
              <a:t>func</a:t>
            </a: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latin typeface="Courier New"/>
                <a:cs typeface="Courier New"/>
              </a:rPr>
              <a:t>(car list1) (car list2))</a:t>
            </a:r>
          </a:p>
          <a:p>
            <a:pPr marL="1588" lvl="1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       (cons (car list1) (merge (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cdr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list1) list2)))</a:t>
            </a:r>
          </a:p>
          <a:p>
            <a:pPr marL="1588" lvl="1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      (else (cons (car list2) (merge list1 (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cdr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list2))))))</a:t>
            </a:r>
          </a:p>
          <a:p>
            <a:pPr marL="1588" lvl="1" indent="0">
              <a:buNone/>
            </a:pPr>
            <a:endParaRPr lang="en-US" sz="1600" dirty="0">
              <a:latin typeface="Courier New"/>
              <a:cs typeface="Courier New"/>
            </a:endParaRPr>
          </a:p>
          <a:p>
            <a:pPr marL="1588" lvl="1" indent="0">
              <a:buNone/>
            </a:pPr>
            <a:endParaRPr lang="en-US" sz="16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1588" lvl="1" indent="0">
              <a:spcBef>
                <a:spcPts val="0"/>
              </a:spcBef>
              <a:buFont typeface="Wingdings" charset="0"/>
              <a:buChar char="Ø"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(merge &lt; scores1 scores2)</a:t>
            </a:r>
          </a:p>
          <a:p>
            <a:pPr marL="1588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(66 67 68 68 69 69 71 72 72 72 72 73 73 74 74 74 75 75 76 80 81 84)</a:t>
            </a:r>
          </a:p>
          <a:p>
            <a:pPr marL="1588" indent="0"/>
            <a:endParaRPr lang="en-US" sz="1600" dirty="0">
              <a:solidFill>
                <a:srgbClr val="FF0033"/>
              </a:solidFill>
              <a:latin typeface="Courier New"/>
              <a:cs typeface="Courier New"/>
            </a:endParaRPr>
          </a:p>
          <a:p>
            <a:pPr marL="1588" lvl="1" indent="0">
              <a:spcBef>
                <a:spcPts val="0"/>
              </a:spcBef>
              <a:buFont typeface="Wingdings" charset="0"/>
              <a:buChar char="Ø"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(merge string&lt;? names1 names2)</a:t>
            </a:r>
          </a:p>
          <a:p>
            <a:pPr marL="1588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("Alex" "</a:t>
            </a:r>
            <a:r>
              <a:rPr lang="en-US" sz="1600" dirty="0" err="1">
                <a:solidFill>
                  <a:srgbClr val="FF0033"/>
                </a:solidFill>
                <a:latin typeface="Courier New"/>
                <a:cs typeface="Courier New"/>
              </a:rPr>
              <a:t>Betni</a:t>
            </a: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" "Brian" "Carol" "Catie" "Dave" ”Jake" "Peggy" "Samer" "Steven" "Tim")</a:t>
            </a:r>
          </a:p>
          <a:p>
            <a:pPr marL="57150" indent="0"/>
            <a:endParaRPr lang="en-US" sz="1600" dirty="0">
              <a:solidFill>
                <a:srgbClr val="FF0033"/>
              </a:solidFill>
              <a:latin typeface="Courier New"/>
              <a:cs typeface="Courier New"/>
            </a:endParaRPr>
          </a:p>
          <a:p>
            <a:pPr marL="57150" indent="0"/>
            <a:endParaRPr lang="en-US" sz="1600" dirty="0">
              <a:solidFill>
                <a:srgbClr val="FF0033"/>
              </a:solidFill>
              <a:latin typeface="Courier New"/>
              <a:cs typeface="Courier New"/>
            </a:endParaRPr>
          </a:p>
          <a:p>
            <a:pPr marL="457200" lvl="1" indent="0">
              <a:buNone/>
            </a:pPr>
            <a:endParaRPr lang="en-US" sz="1400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7C700-02EA-DD4F-A762-8810A161220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036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Generalizing the merge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5638800"/>
          </a:xfrm>
        </p:spPr>
        <p:txBody>
          <a:bodyPr/>
          <a:lstStyle/>
          <a:p>
            <a:r>
              <a:rPr lang="en-US" dirty="0"/>
              <a:t>but what if data in the list is more complex?</a:t>
            </a:r>
          </a:p>
          <a:p>
            <a:endParaRPr lang="en-US" dirty="0"/>
          </a:p>
          <a:p>
            <a:pPr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(define map1 '((Smith J 67) (Walker T 68) (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Fjell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M 69) (Kelly K 71) </a:t>
            </a:r>
          </a:p>
          <a:p>
            <a:pPr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       (Brown N 72) (Smalls J 72) (Edwards J 72) (Owens A 73) </a:t>
            </a:r>
          </a:p>
          <a:p>
            <a:pPr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       (Green H 73) (Cho J 74)))</a:t>
            </a:r>
          </a:p>
          <a:p>
            <a:pPr>
              <a:spcBef>
                <a:spcPts val="0"/>
              </a:spcBef>
            </a:pPr>
            <a:endParaRPr lang="en-US" sz="14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(define map2 '((Allen M 66) (Rodriguez J 68) (Wills K 69) (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Sams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C 72) </a:t>
            </a:r>
          </a:p>
          <a:p>
            <a:pPr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       (Miller C 74) (Malik S 74) (Ellis B 75) (Evans C 75) </a:t>
            </a:r>
          </a:p>
          <a:p>
            <a:pPr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       (Paul J 76) (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Reges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S 80) (Jefferson T 81) (Woods E 84)))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here, need a function for comparing lists using the # in index 2</a:t>
            </a:r>
          </a:p>
          <a:p>
            <a:pPr marL="457200" lvl="1" indent="0">
              <a:buNone/>
            </a:pPr>
            <a:endParaRPr lang="en-US" sz="1200" dirty="0"/>
          </a:p>
          <a:p>
            <a:pPr marL="1588" lvl="1" indent="0">
              <a:buNone/>
            </a:pPr>
            <a:r>
              <a:rPr lang="en-US" sz="1600" dirty="0">
                <a:latin typeface="Courier New"/>
                <a:cs typeface="Courier New"/>
              </a:rPr>
              <a:t>(define (comp-index2 player1 player2)</a:t>
            </a:r>
          </a:p>
          <a:p>
            <a:pPr marL="1588" lvl="1" indent="0">
              <a:buNone/>
            </a:pPr>
            <a:r>
              <a:rPr lang="en-US" sz="1600" dirty="0">
                <a:latin typeface="Courier New"/>
                <a:cs typeface="Courier New"/>
              </a:rPr>
              <a:t>  (&lt; (</a:t>
            </a:r>
            <a:r>
              <a:rPr lang="en-US" sz="1600" dirty="0" err="1">
                <a:latin typeface="Courier New"/>
                <a:cs typeface="Courier New"/>
              </a:rPr>
              <a:t>caddr</a:t>
            </a:r>
            <a:r>
              <a:rPr lang="en-US" sz="1600" dirty="0">
                <a:latin typeface="Courier New"/>
                <a:cs typeface="Courier New"/>
              </a:rPr>
              <a:t> player1) (</a:t>
            </a:r>
            <a:r>
              <a:rPr lang="en-US" sz="1600" dirty="0" err="1">
                <a:latin typeface="Courier New"/>
                <a:cs typeface="Courier New"/>
              </a:rPr>
              <a:t>caddr</a:t>
            </a:r>
            <a:r>
              <a:rPr lang="en-US" sz="1600" dirty="0">
                <a:latin typeface="Courier New"/>
                <a:cs typeface="Courier New"/>
              </a:rPr>
              <a:t> player2)))</a:t>
            </a:r>
          </a:p>
          <a:p>
            <a:pPr marL="1588" lvl="1" indent="0">
              <a:buNone/>
            </a:pPr>
            <a:endParaRPr lang="en-US" sz="1400" dirty="0">
              <a:latin typeface="Courier New"/>
              <a:cs typeface="Courier New"/>
            </a:endParaRPr>
          </a:p>
          <a:p>
            <a:pPr marL="1588" lvl="1" indent="0">
              <a:spcBef>
                <a:spcPts val="936"/>
              </a:spcBef>
              <a:buFont typeface="Wingdings" charset="0"/>
              <a:buChar char="Ø"/>
            </a:pP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(comp-index2 '(Smith J 72) '(Woods E 84))</a:t>
            </a:r>
          </a:p>
          <a:p>
            <a:pPr marL="1588" lvl="1" indent="0">
              <a:buNone/>
            </a:pP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#t</a:t>
            </a:r>
          </a:p>
          <a:p>
            <a:pPr marL="1588" indent="0"/>
            <a:endParaRPr lang="en-US" sz="1400" dirty="0">
              <a:solidFill>
                <a:srgbClr val="FF0033"/>
              </a:solidFill>
              <a:latin typeface="Courier New"/>
              <a:cs typeface="Courier New"/>
            </a:endParaRPr>
          </a:p>
          <a:p>
            <a:pPr marL="1588" lvl="1" indent="0">
              <a:spcBef>
                <a:spcPts val="936"/>
              </a:spcBef>
              <a:buFont typeface="Wingdings" charset="0"/>
              <a:buChar char="Ø"/>
            </a:pP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(merge comp-index2 map1 map2)</a:t>
            </a:r>
          </a:p>
          <a:p>
            <a:pPr marL="1588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((Allen M 66) (Smith J 67) (Rodriguez J 68) (Walker T 68) . . . (Woods E 84))</a:t>
            </a:r>
          </a:p>
          <a:p>
            <a:pPr marL="457200" lvl="1" indent="0">
              <a:buNone/>
            </a:pPr>
            <a:endParaRPr lang="en-US" sz="1400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7C700-02EA-DD4F-A762-8810A161220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98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Anonymous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7C700-02EA-DD4F-A762-8810A161220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33400" y="1371600"/>
            <a:ext cx="89154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dirty="0"/>
              <a:t>defining </a:t>
            </a:r>
            <a:r>
              <a:rPr lang="en-US" sz="2000" dirty="0">
                <a:latin typeface="Courier New"/>
                <a:cs typeface="Courier New"/>
              </a:rPr>
              <a:t>comp-index2</a:t>
            </a:r>
            <a:r>
              <a:rPr lang="en-US" sz="2000" dirty="0"/>
              <a:t> </a:t>
            </a:r>
            <a:r>
              <a:rPr lang="en-US" dirty="0"/>
              <a:t>seems like overkill – will it every be used again?</a:t>
            </a:r>
          </a:p>
          <a:p>
            <a:pPr lvl="1" indent="-342900"/>
            <a:r>
              <a:rPr lang="en-US" dirty="0"/>
              <a:t>Scheme allows for defining anonymous (unnamed) functions using </a:t>
            </a:r>
            <a:r>
              <a:rPr lang="en-US" sz="1800" dirty="0">
                <a:latin typeface="Courier New"/>
                <a:cs typeface="Courier New"/>
              </a:rPr>
              <a:t>lambda</a:t>
            </a:r>
          </a:p>
          <a:p>
            <a:pPr lvl="1" indent="-342900"/>
            <a:r>
              <a:rPr lang="en-US" dirty="0"/>
              <a:t>based on the lambda calculus of Alonzo Church</a:t>
            </a:r>
          </a:p>
          <a:p>
            <a:pPr lvl="1" indent="-342900"/>
            <a:endParaRPr lang="en-US" sz="1100" dirty="0"/>
          </a:p>
          <a:p>
            <a:pPr marL="400050" lvl="1" indent="0">
              <a:buNone/>
            </a:pPr>
            <a:r>
              <a:rPr lang="en-US" sz="1600" dirty="0">
                <a:latin typeface="Courier New"/>
                <a:cs typeface="Courier New"/>
              </a:rPr>
              <a:t>(lambda (in1 in2 </a:t>
            </a:r>
            <a:r>
              <a:rPr lang="is-IS" sz="1600" dirty="0">
                <a:latin typeface="Courier New"/>
                <a:cs typeface="Courier New"/>
              </a:rPr>
              <a:t>…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inN</a:t>
            </a:r>
            <a:r>
              <a:rPr lang="en-US" sz="1600" dirty="0">
                <a:latin typeface="Courier New"/>
                <a:cs typeface="Courier New"/>
              </a:rPr>
              <a:t>) output) </a:t>
            </a:r>
          </a:p>
          <a:p>
            <a:pPr marL="800100" lvl="2" indent="0">
              <a:buNone/>
            </a:pPr>
            <a:r>
              <a:rPr lang="en-US" dirty="0"/>
              <a:t>defines an anonymous function, mapping in1, in2,</a:t>
            </a:r>
            <a:r>
              <a:rPr lang="is-IS" dirty="0"/>
              <a:t>…,inN to output</a:t>
            </a:r>
          </a:p>
          <a:p>
            <a:pPr marL="800100" lvl="2" indent="0">
              <a:buNone/>
            </a:pPr>
            <a:endParaRPr lang="is-IS" sz="1200" dirty="0"/>
          </a:p>
          <a:p>
            <a:pPr lvl="1" indent="-342900"/>
            <a:r>
              <a:rPr lang="is-IS" dirty="0"/>
              <a:t>note: the old Scheme style of defining a function used lambda</a:t>
            </a:r>
          </a:p>
          <a:p>
            <a:pPr lvl="1" indent="-342900"/>
            <a:endParaRPr lang="is-IS" sz="1100" dirty="0"/>
          </a:p>
          <a:p>
            <a:pPr marL="400050" lvl="1" indent="0">
              <a:buNone/>
            </a:pPr>
            <a:r>
              <a:rPr lang="is-IS" sz="1600" dirty="0">
                <a:latin typeface="Courier New"/>
                <a:cs typeface="Courier New"/>
              </a:rPr>
              <a:t>(define (incr x)		(define incr</a:t>
            </a:r>
          </a:p>
          <a:p>
            <a:pPr marL="400050" lvl="1" indent="0">
              <a:buNone/>
            </a:pPr>
            <a:r>
              <a:rPr lang="is-IS" sz="1600" dirty="0">
                <a:latin typeface="Courier New"/>
                <a:cs typeface="Courier New"/>
              </a:rPr>
              <a:t>  (+ x 1))			  (lambda (x) (+ x 1)))</a:t>
            </a:r>
          </a:p>
          <a:p>
            <a:pPr marL="800100" lvl="2" indent="0">
              <a:buNone/>
            </a:pPr>
            <a:endParaRPr lang="en-US" sz="1400" dirty="0">
              <a:latin typeface="Courier New"/>
              <a:cs typeface="Courier New"/>
            </a:endParaRPr>
          </a:p>
          <a:p>
            <a:pPr marL="800100" lvl="2" indent="0">
              <a:buNone/>
            </a:pPr>
            <a:endParaRPr lang="en-US" sz="1400" dirty="0">
              <a:latin typeface="Courier New"/>
              <a:cs typeface="Courier New"/>
            </a:endParaRPr>
          </a:p>
          <a:p>
            <a:pPr marL="0" lvl="1" indent="6350">
              <a:spcBef>
                <a:spcPts val="936"/>
              </a:spcBef>
              <a:buFont typeface="Wingdings" charset="0"/>
              <a:buChar char="Ø"/>
            </a:pP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(merge (lambda (p1 p2) (&lt; (</a:t>
            </a:r>
            <a:r>
              <a:rPr lang="en-US" sz="1400" dirty="0" err="1">
                <a:solidFill>
                  <a:srgbClr val="FF0033"/>
                </a:solidFill>
                <a:latin typeface="Courier New"/>
                <a:cs typeface="Courier New"/>
              </a:rPr>
              <a:t>caddr</a:t>
            </a: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 p1) (</a:t>
            </a:r>
            <a:r>
              <a:rPr lang="en-US" sz="1400" dirty="0" err="1">
                <a:solidFill>
                  <a:srgbClr val="FF0033"/>
                </a:solidFill>
                <a:latin typeface="Courier New"/>
                <a:cs typeface="Courier New"/>
              </a:rPr>
              <a:t>caddr</a:t>
            </a: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 p2))) map1 map2)</a:t>
            </a:r>
          </a:p>
          <a:p>
            <a:pPr marL="1588" lvl="1" indent="0">
              <a:spcBef>
                <a:spcPts val="0"/>
              </a:spcBef>
              <a:buFont typeface="Wingdings" charset="0"/>
              <a:buNone/>
            </a:pP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((Allen M 66) (Smith J 67) (Rodriguez J 68) (Walker T 68) . . . (Woods E 84))</a:t>
            </a:r>
          </a:p>
          <a:p>
            <a:pPr marL="1588" lvl="1" indent="0">
              <a:spcBef>
                <a:spcPts val="0"/>
              </a:spcBef>
              <a:buFont typeface="Wingdings" charset="0"/>
              <a:buNone/>
            </a:pPr>
            <a:endParaRPr lang="en-US" sz="600" dirty="0">
              <a:solidFill>
                <a:srgbClr val="FF0033"/>
              </a:solidFill>
              <a:latin typeface="Courier New"/>
              <a:cs typeface="Courier New"/>
            </a:endParaRPr>
          </a:p>
          <a:p>
            <a:pPr lvl="1"/>
            <a:r>
              <a:rPr lang="en-US" dirty="0"/>
              <a:t>suppose the data was structured differently: </a:t>
            </a:r>
            <a:r>
              <a:rPr lang="en-US" sz="1600" dirty="0">
                <a:latin typeface="Courier New"/>
                <a:cs typeface="Courier New"/>
              </a:rPr>
              <a:t>((67 Smith J) (68 Walker T) </a:t>
            </a:r>
            <a:r>
              <a:rPr lang="is-IS" sz="1600" dirty="0">
                <a:latin typeface="Courier New"/>
                <a:cs typeface="Courier New"/>
              </a:rPr>
              <a:t>… )</a:t>
            </a:r>
          </a:p>
          <a:p>
            <a:pPr marL="1588" lvl="1" indent="0">
              <a:spcBef>
                <a:spcPts val="936"/>
              </a:spcBef>
              <a:buFont typeface="Wingdings" charset="0"/>
              <a:buChar char="Ø"/>
            </a:pP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(merge (lambda (p1 p2) (&lt; (car p1) (car p2))) map1 map2)</a:t>
            </a:r>
          </a:p>
          <a:p>
            <a:pPr marL="1588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((66 Allen M) (67 Smith J) (68 Rodriguez J) (68 Walker T) . . . (84 Woods E))</a:t>
            </a:r>
          </a:p>
          <a:p>
            <a:pPr marL="57150" indent="0"/>
            <a:endParaRPr lang="en-US" sz="1600" dirty="0">
              <a:solidFill>
                <a:srgbClr val="FF0033"/>
              </a:solidFill>
              <a:latin typeface="Courier New"/>
              <a:cs typeface="Courier New"/>
            </a:endParaRPr>
          </a:p>
          <a:p>
            <a:pPr lvl="1"/>
            <a:endParaRPr lang="en-US" sz="1400" dirty="0">
              <a:solidFill>
                <a:srgbClr val="FF0033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278623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Merging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you only need to first N items in the lists, for some small N</a:t>
            </a:r>
          </a:p>
          <a:p>
            <a:pPr lvl="1"/>
            <a:r>
              <a:rPr lang="en-US" dirty="0"/>
              <a:t>e.g., only need the top 10 golf scores to award prizes</a:t>
            </a:r>
          </a:p>
          <a:p>
            <a:pPr lvl="1"/>
            <a:endParaRPr lang="en-US" dirty="0"/>
          </a:p>
          <a:p>
            <a:pPr marL="57150" indent="0"/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(define (head 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arblist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len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)</a:t>
            </a:r>
          </a:p>
          <a:p>
            <a:pPr marL="57150" indent="0"/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(if (or (null? 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arblist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) (zero? 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len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)) '()</a:t>
            </a:r>
          </a:p>
          <a:p>
            <a:pPr marL="57150" indent="0"/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    (cons (car 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arblist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) (head (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cdr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arblist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) (sub1 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len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)))))</a:t>
            </a:r>
          </a:p>
          <a:p>
            <a:pPr marL="57150" indent="0"/>
            <a:endParaRPr lang="en-US" sz="16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57150" indent="0"/>
            <a:endParaRPr lang="en-US" sz="16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indent="-285750">
              <a:spcBef>
                <a:spcPts val="936"/>
              </a:spcBef>
              <a:buFont typeface="Wingdings" charset="0"/>
              <a:buChar char="Ø"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(define scores1 '(67 68 69 71 72 72 72 73 73 74))</a:t>
            </a:r>
          </a:p>
          <a:p>
            <a:pPr indent="-285750">
              <a:spcBef>
                <a:spcPts val="936"/>
              </a:spcBef>
              <a:buFont typeface="Wingdings" charset="0"/>
              <a:buChar char="Ø"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(define scores2 '(66 68 69 72 74 74 75 75 76 80 81 84))</a:t>
            </a:r>
          </a:p>
          <a:p>
            <a:pPr indent="-285750">
              <a:spcBef>
                <a:spcPts val="936"/>
              </a:spcBef>
              <a:buFont typeface="Wingdings" charset="0"/>
              <a:buChar char="Ø"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(head (merge &lt; scores1 scores2) 10)</a:t>
            </a:r>
          </a:p>
          <a:p>
            <a:pPr marL="57150" indent="0"/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(66 67 68 68 69 69 71 72 72 72)</a:t>
            </a:r>
          </a:p>
          <a:p>
            <a:pPr marL="57150" indent="0"/>
            <a:endParaRPr lang="en-US" sz="16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57150" indent="0"/>
            <a:endParaRPr lang="en-US" sz="16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57150" indent="0"/>
            <a:r>
              <a:rPr lang="en-US" dirty="0"/>
              <a:t>WASTEFUL – why merge the remaining scores when not needed?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7C700-02EA-DD4F-A762-8810A161220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09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Lazy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Scheme provides built-in functions for performing </a:t>
            </a:r>
            <a:r>
              <a:rPr lang="en-US" i="1" dirty="0"/>
              <a:t>lazy evaluation</a:t>
            </a:r>
          </a:p>
          <a:p>
            <a:pPr lvl="1"/>
            <a:r>
              <a:rPr lang="en-US" sz="1800" dirty="0">
                <a:latin typeface="Courier New"/>
                <a:cs typeface="Courier New"/>
              </a:rPr>
              <a:t>delay</a:t>
            </a:r>
            <a:r>
              <a:rPr lang="en-US" sz="1800" dirty="0"/>
              <a:t> </a:t>
            </a:r>
            <a:r>
              <a:rPr lang="en-US" dirty="0"/>
              <a:t>takes a functional expression and evaluates to a </a:t>
            </a:r>
            <a:r>
              <a:rPr lang="en-US" i="1" dirty="0"/>
              <a:t>promise</a:t>
            </a:r>
          </a:p>
          <a:p>
            <a:pPr lvl="2"/>
            <a:r>
              <a:rPr lang="en-US" dirty="0"/>
              <a:t>a </a:t>
            </a:r>
            <a:r>
              <a:rPr lang="en-US" i="1" dirty="0"/>
              <a:t>promise</a:t>
            </a:r>
            <a:r>
              <a:rPr lang="en-US" dirty="0"/>
              <a:t> is an object that encapsulates the functional expression (but does not evaluate it)</a:t>
            </a:r>
          </a:p>
          <a:p>
            <a:pPr lvl="1"/>
            <a:r>
              <a:rPr lang="en-US" sz="1800" dirty="0">
                <a:latin typeface="Courier New"/>
                <a:cs typeface="Courier New"/>
              </a:rPr>
              <a:t>force</a:t>
            </a:r>
            <a:r>
              <a:rPr lang="en-US" dirty="0"/>
              <a:t> takes a promise and executes it, evaluating to the expression value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Font typeface="Wingdings" charset="0"/>
              <a:buChar char="Ø"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(delay (+ 3 2))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#&lt;promise:unsaved-editor696:10:2&gt;</a:t>
            </a:r>
          </a:p>
          <a:p>
            <a:pPr marL="457200" lvl="1" indent="0">
              <a:buNone/>
            </a:pPr>
            <a:endParaRPr lang="en-US" sz="1600" dirty="0">
              <a:solidFill>
                <a:srgbClr val="FF0033"/>
              </a:solidFill>
              <a:latin typeface="Courier New"/>
              <a:cs typeface="Courier New"/>
            </a:endParaRPr>
          </a:p>
          <a:p>
            <a:pPr lvl="1">
              <a:buFont typeface="Wingdings" charset="0"/>
              <a:buChar char="Ø"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(define </a:t>
            </a:r>
            <a:r>
              <a:rPr lang="en-US" sz="1600" dirty="0" err="1">
                <a:solidFill>
                  <a:srgbClr val="FF0033"/>
                </a:solidFill>
                <a:latin typeface="Courier New"/>
                <a:cs typeface="Courier New"/>
              </a:rPr>
              <a:t>expr</a:t>
            </a: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 (delay (+ 3 2)))</a:t>
            </a:r>
          </a:p>
          <a:p>
            <a:pPr lvl="1">
              <a:buFont typeface="Wingdings" charset="0"/>
              <a:buChar char="Ø"/>
            </a:pPr>
            <a:endParaRPr lang="en-US" sz="1600" dirty="0">
              <a:solidFill>
                <a:srgbClr val="FF0033"/>
              </a:solidFill>
              <a:latin typeface="Courier New"/>
              <a:cs typeface="Courier New"/>
            </a:endParaRPr>
          </a:p>
          <a:p>
            <a:pPr lvl="1">
              <a:buFont typeface="Wingdings" charset="0"/>
              <a:buChar char="Ø"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(force </a:t>
            </a:r>
            <a:r>
              <a:rPr lang="en-US" sz="1600" dirty="0" err="1">
                <a:solidFill>
                  <a:srgbClr val="FF0033"/>
                </a:solidFill>
                <a:latin typeface="Courier New"/>
                <a:cs typeface="Courier New"/>
              </a:rPr>
              <a:t>expr</a:t>
            </a: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)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7C700-02EA-DD4F-A762-8810A161220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82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Lazy merging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5867400"/>
          </a:xfrm>
        </p:spPr>
        <p:txBody>
          <a:bodyPr/>
          <a:lstStyle/>
          <a:p>
            <a:r>
              <a:rPr lang="en-US" dirty="0"/>
              <a:t>can modify the merge using </a:t>
            </a:r>
            <a:r>
              <a:rPr lang="en-US" sz="2000" dirty="0">
                <a:latin typeface="Courier New"/>
                <a:cs typeface="Courier New"/>
              </a:rPr>
              <a:t>delay</a:t>
            </a:r>
            <a:r>
              <a:rPr lang="en-US" sz="2000" dirty="0"/>
              <a:t> </a:t>
            </a:r>
            <a:r>
              <a:rPr lang="en-US" dirty="0"/>
              <a:t>to postpone merges until needed</a:t>
            </a:r>
          </a:p>
          <a:p>
            <a:endParaRPr lang="en-US" sz="1600" dirty="0"/>
          </a:p>
          <a:p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(define (lazy-merge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func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list1 list2)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(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cond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((null? list1) list2)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((null? list2) list1)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((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func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(car list1) (car list2))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 (cons (car list1) 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       </a:t>
            </a: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(delay 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(lazy-merge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func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(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cdr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list1) list2)</a:t>
            </a:r>
            <a:r>
              <a:rPr lang="en-US" sz="1400" dirty="0">
                <a:solidFill>
                  <a:schemeClr val="tx2"/>
                </a:solidFill>
                <a:latin typeface="Courier New"/>
                <a:cs typeface="Courier New"/>
              </a:rPr>
              <a:t>)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))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(else (cons (car list2) 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            </a:t>
            </a: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(delay 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(lazy-merge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func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list1 (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cdr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list2))</a:t>
            </a: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)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))))</a:t>
            </a:r>
          </a:p>
          <a:p>
            <a:endParaRPr lang="en-US" sz="18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lvl="1"/>
            <a:r>
              <a:rPr lang="en-US" dirty="0"/>
              <a:t>e.g., </a:t>
            </a:r>
            <a:r>
              <a:rPr lang="en-US" dirty="0" err="1"/>
              <a:t>lazyMerging</a:t>
            </a:r>
            <a:r>
              <a:rPr lang="en-US" dirty="0"/>
              <a:t> two lists returns a pair: </a:t>
            </a:r>
            <a:r>
              <a:rPr lang="en-US" sz="1800" dirty="0">
                <a:latin typeface="Courier New"/>
                <a:cs typeface="Courier New"/>
              </a:rPr>
              <a:t>(car . #&lt;</a:t>
            </a:r>
            <a:r>
              <a:rPr lang="en-US" sz="1800" dirty="0" err="1">
                <a:latin typeface="Courier New"/>
                <a:cs typeface="Courier New"/>
              </a:rPr>
              <a:t>promiseOfCdr</a:t>
            </a:r>
            <a:r>
              <a:rPr lang="en-US" sz="1800" dirty="0">
                <a:latin typeface="Courier New"/>
                <a:cs typeface="Courier New"/>
              </a:rPr>
              <a:t>&gt;)</a:t>
            </a:r>
          </a:p>
          <a:p>
            <a:pPr lvl="1"/>
            <a:r>
              <a:rPr lang="en-US" dirty="0"/>
              <a:t>such a structure is known as a </a:t>
            </a:r>
            <a:r>
              <a:rPr lang="en-US" i="1" dirty="0"/>
              <a:t>stream</a:t>
            </a:r>
            <a:r>
              <a:rPr lang="en-US" dirty="0"/>
              <a:t>, since it represents a potential stream of data</a:t>
            </a:r>
          </a:p>
          <a:p>
            <a:pPr lvl="1"/>
            <a:endParaRPr lang="en-US" sz="1400" dirty="0"/>
          </a:p>
          <a:p>
            <a:pPr indent="-285750">
              <a:buFont typeface="Wingdings" charset="2"/>
              <a:buChar char="Ø"/>
            </a:pP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(define stream (</a:t>
            </a:r>
            <a:r>
              <a:rPr lang="en-US" sz="1400">
                <a:solidFill>
                  <a:srgbClr val="FF0033"/>
                </a:solidFill>
                <a:latin typeface="Courier New"/>
                <a:cs typeface="Courier New"/>
              </a:rPr>
              <a:t>lazy-merge &lt; scores1 </a:t>
            </a: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scores2))</a:t>
            </a:r>
          </a:p>
          <a:p>
            <a:pPr marL="57150" indent="0"/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(66 . #&lt;promise:...S16/Code/lazyeval.ss:22:32&gt;)</a:t>
            </a:r>
          </a:p>
          <a:p>
            <a:pPr indent="-285750">
              <a:buFont typeface="Wingdings" charset="2"/>
              <a:buChar char="Ø"/>
            </a:pP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(car stream)</a:t>
            </a:r>
          </a:p>
          <a:p>
            <a:pPr marL="57150" indent="0"/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66 </a:t>
            </a:r>
          </a:p>
          <a:p>
            <a:pPr indent="-285750">
              <a:buFont typeface="Wingdings" charset="2"/>
              <a:buChar char="Ø"/>
            </a:pP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(car (force (</a:t>
            </a:r>
            <a:r>
              <a:rPr lang="en-US" sz="1400" dirty="0" err="1">
                <a:solidFill>
                  <a:srgbClr val="FF0033"/>
                </a:solidFill>
                <a:latin typeface="Courier New"/>
                <a:cs typeface="Courier New"/>
              </a:rPr>
              <a:t>cdr</a:t>
            </a: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 stream))</a:t>
            </a:r>
          </a:p>
          <a:p>
            <a:pPr marL="57150" indent="0"/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67</a:t>
            </a:r>
          </a:p>
          <a:p>
            <a:pPr marL="57150" indent="0"/>
            <a:endParaRPr lang="en-US" sz="1600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7C700-02EA-DD4F-A762-8810A161220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8821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FF0033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accent2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accent2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4724</TotalTime>
  <Words>3256</Words>
  <Application>Microsoft Macintosh PowerPoint</Application>
  <PresentationFormat>Custom</PresentationFormat>
  <Paragraphs>481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 Narrow</vt:lpstr>
      <vt:lpstr>Courier New</vt:lpstr>
      <vt:lpstr>Times New Roman</vt:lpstr>
      <vt:lpstr>Wingdings</vt:lpstr>
      <vt:lpstr>Blank Presentation</vt:lpstr>
      <vt:lpstr>CSC 533: Programming Languages  Spring 2023</vt:lpstr>
      <vt:lpstr>First class functions</vt:lpstr>
      <vt:lpstr>Generalizing the merge</vt:lpstr>
      <vt:lpstr>Functions as inputs</vt:lpstr>
      <vt:lpstr>Generalizing the merge</vt:lpstr>
      <vt:lpstr>Anonymous functions</vt:lpstr>
      <vt:lpstr>Merging revisited</vt:lpstr>
      <vt:lpstr>Lazy evaluation</vt:lpstr>
      <vt:lpstr>Lazy merging</vt:lpstr>
      <vt:lpstr>Lazy merging (cont.)</vt:lpstr>
      <vt:lpstr>Infinite streams?</vt:lpstr>
      <vt:lpstr>More exercises</vt:lpstr>
      <vt:lpstr>Manipulating infinite streams</vt:lpstr>
      <vt:lpstr>Combining infinite streams</vt:lpstr>
      <vt:lpstr>Filtering infinite streams</vt:lpstr>
      <vt:lpstr>Sieve of Eratosthenes</vt:lpstr>
      <vt:lpstr>Static scoping</vt:lpstr>
      <vt:lpstr>Closures</vt:lpstr>
      <vt:lpstr>Mystery function</vt:lpstr>
      <vt:lpstr>OOP in Scheme</vt:lpstr>
      <vt:lpstr>Naïve (imperative) solution</vt:lpstr>
      <vt:lpstr>OOP behavior</vt:lpstr>
      <vt:lpstr>OOP solution</vt:lpstr>
      <vt:lpstr>OOP analysis</vt:lpstr>
      <vt:lpstr>Scheme recap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Programming</dc:title>
  <dc:creator>Dave Reed</dc:creator>
  <cp:lastModifiedBy>Reed, Dave</cp:lastModifiedBy>
  <cp:revision>170</cp:revision>
  <dcterms:created xsi:type="dcterms:W3CDTF">2012-04-15T03:02:37Z</dcterms:created>
  <dcterms:modified xsi:type="dcterms:W3CDTF">2023-04-11T18:33:08Z</dcterms:modified>
</cp:coreProperties>
</file>