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7" r:id="rId2"/>
    <p:sldId id="332" r:id="rId3"/>
    <p:sldId id="333" r:id="rId4"/>
    <p:sldId id="334" r:id="rId5"/>
    <p:sldId id="335" r:id="rId6"/>
    <p:sldId id="336" r:id="rId7"/>
    <p:sldId id="337" r:id="rId8"/>
    <p:sldId id="313" r:id="rId9"/>
    <p:sldId id="341" r:id="rId10"/>
    <p:sldId id="315" r:id="rId11"/>
    <p:sldId id="342" r:id="rId12"/>
    <p:sldId id="314" r:id="rId13"/>
    <p:sldId id="343" r:id="rId14"/>
    <p:sldId id="295" r:id="rId15"/>
    <p:sldId id="338" r:id="rId16"/>
    <p:sldId id="339" r:id="rId17"/>
    <p:sldId id="340" r:id="rId18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79"/>
    <p:restoredTop sz="94286"/>
  </p:normalViewPr>
  <p:slideViewPr>
    <p:cSldViewPr>
      <p:cViewPr varScale="1">
        <p:scale>
          <a:sx n="109" d="100"/>
          <a:sy n="109" d="100"/>
        </p:scale>
        <p:origin x="164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057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275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>
                <a:solidFill>
                  <a:schemeClr val="bg1"/>
                </a:solidFill>
                <a:latin typeface="+mn-lt"/>
              </a:rPr>
              <a:t>Spr 25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3FB89-624D-D74B-9D3A-A6636A55FF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2025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162800" cy="35814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Advanced Clojure programming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lazy sequences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infinite lists, filtering/mapping, delay/force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closures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OOP in Clojure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closure</a:t>
            </a:r>
            <a:r>
              <a:rPr lang="en-US" dirty="0"/>
              <a:t> is a persistent scope </a:t>
            </a:r>
          </a:p>
          <a:p>
            <a:pPr lvl="1"/>
            <a:r>
              <a:rPr lang="en-US" dirty="0"/>
              <a:t>recall that the output of a function can be another function</a:t>
            </a:r>
          </a:p>
          <a:p>
            <a:pPr lvl="1"/>
            <a:endParaRPr lang="en-US" sz="1600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defn</a:t>
            </a:r>
            <a:r>
              <a:rPr lang="en-US" sz="1600" dirty="0">
                <a:latin typeface="Courier New"/>
                <a:cs typeface="Courier New"/>
              </a:rPr>
              <a:t> scale [x]</a:t>
            </a:r>
            <a:br>
              <a:rPr lang="en-US" sz="1600" dirty="0">
                <a:latin typeface="Courier New"/>
                <a:cs typeface="Courier New"/>
              </a:rPr>
            </a:br>
            <a:r>
              <a:rPr lang="en-US" sz="1600" dirty="0">
                <a:latin typeface="Courier New"/>
                <a:cs typeface="Courier New"/>
              </a:rPr>
              <a:t>  (</a:t>
            </a:r>
            <a:r>
              <a:rPr lang="en-US" sz="1600" dirty="0" err="1">
                <a:latin typeface="Courier New"/>
                <a:cs typeface="Courier New"/>
              </a:rPr>
              <a:t>fn</a:t>
            </a:r>
            <a:r>
              <a:rPr lang="en-US" sz="1600" dirty="0">
                <a:latin typeface="Courier New"/>
                <a:cs typeface="Courier New"/>
              </a:rPr>
              <a:t> [</a:t>
            </a:r>
            <a:r>
              <a:rPr lang="en-US" sz="1600" dirty="0" err="1">
                <a:latin typeface="Courier New"/>
                <a:cs typeface="Courier New"/>
              </a:rPr>
              <a:t>val</a:t>
            </a:r>
            <a:r>
              <a:rPr lang="en-US" sz="1600" dirty="0">
                <a:latin typeface="Courier New"/>
                <a:cs typeface="Courier New"/>
              </a:rPr>
              <a:t>] (* </a:t>
            </a:r>
            <a:r>
              <a:rPr lang="en-US" sz="1600" dirty="0" err="1">
                <a:latin typeface="Courier New"/>
                <a:cs typeface="Courier New"/>
              </a:rPr>
              <a:t>val</a:t>
            </a:r>
            <a:r>
              <a:rPr lang="en-US" sz="1600" dirty="0">
                <a:latin typeface="Courier New"/>
                <a:cs typeface="Courier New"/>
              </a:rPr>
              <a:t> x)))</a:t>
            </a:r>
          </a:p>
          <a:p>
            <a:pPr marL="457200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endParaRPr lang="en-US" sz="1600" dirty="0">
              <a:latin typeface="Courier New"/>
              <a:cs typeface="Courier New"/>
            </a:endParaRPr>
          </a:p>
          <a:p>
            <a:pPr lvl="1"/>
            <a:r>
              <a:rPr lang="en-US" dirty="0"/>
              <a:t>when the function is returned, the scope that contains </a:t>
            </a:r>
            <a:r>
              <a:rPr lang="en-US" sz="1600" dirty="0">
                <a:latin typeface="Courier New"/>
                <a:cs typeface="Courier New"/>
              </a:rPr>
              <a:t>x </a:t>
            </a:r>
            <a:r>
              <a:rPr lang="en-US" dirty="0"/>
              <a:t>is encapsulated and returned with it</a:t>
            </a:r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((scale 3) 10)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=&gt; 30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latin typeface="Courier New"/>
              <a:cs typeface="Courier New"/>
            </a:endParaRPr>
          </a:p>
          <a:p>
            <a:pPr lvl="1">
              <a:buFont typeface="Symbol" pitchFamily="2" charset="2"/>
              <a:buChar char="Þ"/>
            </a:pPr>
            <a:endParaRPr lang="en-US" sz="1600" dirty="0">
              <a:latin typeface="Courier New"/>
              <a:cs typeface="Courier New"/>
            </a:endParaRPr>
          </a:p>
          <a:p>
            <a:pPr lvl="1">
              <a:buFont typeface="Symbol" pitchFamily="2" charset="2"/>
              <a:buChar char="Þ"/>
            </a:pPr>
            <a:endParaRPr lang="en-US" sz="1600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((scale 5) 10)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=&gt; 50</a:t>
            </a:r>
          </a:p>
          <a:p>
            <a:pPr marL="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5791200" y="4038600"/>
            <a:ext cx="3124200" cy="646331"/>
            <a:chOff x="5314715" y="4039939"/>
            <a:chExt cx="2895600" cy="646331"/>
          </a:xfrm>
        </p:grpSpPr>
        <p:sp>
          <p:nvSpPr>
            <p:cNvPr id="6" name="TextBox 5"/>
            <p:cNvSpPr txBox="1"/>
            <p:nvPr/>
          </p:nvSpPr>
          <p:spPr>
            <a:xfrm>
              <a:off x="5314715" y="4039939"/>
              <a:ext cx="2895600" cy="646331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x = 3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90915" y="4296340"/>
              <a:ext cx="2743200" cy="276999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ourier New"/>
                  <a:cs typeface="Courier New"/>
                </a:rPr>
                <a:t>(</a:t>
              </a:r>
              <a:r>
                <a:rPr lang="en-US" sz="1200" dirty="0" err="1">
                  <a:latin typeface="Courier New"/>
                  <a:cs typeface="Courier New"/>
                </a:rPr>
                <a:t>fn</a:t>
              </a:r>
              <a:r>
                <a:rPr lang="en-US" sz="1200" dirty="0">
                  <a:latin typeface="Courier New"/>
                  <a:cs typeface="Courier New"/>
                </a:rPr>
                <a:t> [</a:t>
              </a:r>
              <a:r>
                <a:rPr lang="en-US" sz="1200" dirty="0" err="1">
                  <a:latin typeface="Courier New"/>
                  <a:cs typeface="Courier New"/>
                </a:rPr>
                <a:t>val</a:t>
              </a:r>
              <a:r>
                <a:rPr lang="en-US" sz="1200" dirty="0">
                  <a:latin typeface="Courier New"/>
                  <a:cs typeface="Courier New"/>
                </a:rPr>
                <a:t>] (* </a:t>
              </a:r>
              <a:r>
                <a:rPr lang="en-US" sz="1200" dirty="0" err="1">
                  <a:latin typeface="Courier New"/>
                  <a:cs typeface="Courier New"/>
                </a:rPr>
                <a:t>val</a:t>
              </a:r>
              <a:r>
                <a:rPr lang="en-US" sz="1200" dirty="0">
                  <a:latin typeface="Courier New"/>
                  <a:cs typeface="Courier New"/>
                </a:rPr>
                <a:t> x))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2FBFBEC-A8C2-1C4E-378D-5FFCAD2BB4D7}"/>
              </a:ext>
            </a:extLst>
          </p:cNvPr>
          <p:cNvGrpSpPr/>
          <p:nvPr/>
        </p:nvGrpSpPr>
        <p:grpSpPr>
          <a:xfrm>
            <a:off x="5791200" y="5277534"/>
            <a:ext cx="3124200" cy="646331"/>
            <a:chOff x="5314715" y="4039939"/>
            <a:chExt cx="2895600" cy="64633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BB52079-FFAC-DD7A-64DF-BF931B284798}"/>
                </a:ext>
              </a:extLst>
            </p:cNvPr>
            <p:cNvSpPr txBox="1"/>
            <p:nvPr/>
          </p:nvSpPr>
          <p:spPr>
            <a:xfrm>
              <a:off x="5314715" y="4039939"/>
              <a:ext cx="2895600" cy="646331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x = 5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2FDFED7-374C-D1DF-4DFC-52917CB8C5DC}"/>
                </a:ext>
              </a:extLst>
            </p:cNvPr>
            <p:cNvSpPr txBox="1"/>
            <p:nvPr/>
          </p:nvSpPr>
          <p:spPr>
            <a:xfrm>
              <a:off x="5390915" y="4296340"/>
              <a:ext cx="2743200" cy="276999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ourier New"/>
                  <a:cs typeface="Courier New"/>
                </a:rPr>
                <a:t>(</a:t>
              </a:r>
              <a:r>
                <a:rPr lang="en-US" sz="1200" dirty="0" err="1">
                  <a:latin typeface="Courier New"/>
                  <a:cs typeface="Courier New"/>
                </a:rPr>
                <a:t>fn</a:t>
              </a:r>
              <a:r>
                <a:rPr lang="en-US" sz="1200" dirty="0">
                  <a:latin typeface="Courier New"/>
                  <a:cs typeface="Courier New"/>
                </a:rPr>
                <a:t> [</a:t>
              </a:r>
              <a:r>
                <a:rPr lang="en-US" sz="1200" dirty="0" err="1">
                  <a:latin typeface="Courier New"/>
                  <a:cs typeface="Courier New"/>
                </a:rPr>
                <a:t>val</a:t>
              </a:r>
              <a:r>
                <a:rPr lang="en-US" sz="1200" dirty="0">
                  <a:latin typeface="Courier New"/>
                  <a:cs typeface="Courier New"/>
                </a:rPr>
                <a:t>] (* </a:t>
              </a:r>
              <a:r>
                <a:rPr lang="en-US" sz="1200" dirty="0" err="1">
                  <a:latin typeface="Courier New"/>
                  <a:cs typeface="Courier New"/>
                </a:rPr>
                <a:t>val</a:t>
              </a:r>
              <a:r>
                <a:rPr lang="en-US" sz="1200" dirty="0">
                  <a:latin typeface="Courier New"/>
                  <a:cs typeface="Courier New"/>
                </a:rPr>
                <a:t> x))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420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8750F-C793-E594-CEBC-E72AF136C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116B8-106A-C288-0D20-16717FC6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Closures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71161B-27AD-8E56-2C59-9990BF6A9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9436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closure</a:t>
            </a:r>
            <a:r>
              <a:rPr lang="en-US" dirty="0"/>
              <a:t> is what makes the composition function work</a:t>
            </a:r>
          </a:p>
          <a:p>
            <a:pPr lvl="1"/>
            <a:r>
              <a:rPr lang="en-US" dirty="0"/>
              <a:t>recall, comp takes two inputs (functions), returns a function that is the composition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 marL="465138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(</a:t>
            </a:r>
            <a:r>
              <a:rPr lang="en-US" sz="1600" dirty="0" err="1">
                <a:latin typeface="Courier New"/>
                <a:cs typeface="Courier New"/>
              </a:rPr>
              <a:t>defn</a:t>
            </a:r>
            <a:r>
              <a:rPr lang="en-US" sz="1600" dirty="0">
                <a:latin typeface="Courier New"/>
                <a:cs typeface="Courier New"/>
              </a:rPr>
              <a:t> my-comp [f1 f2]</a:t>
            </a:r>
          </a:p>
          <a:p>
            <a:pPr marL="465138" lvl="1" indent="0">
              <a:buNone/>
            </a:pPr>
            <a:r>
              <a:rPr lang="en-US" sz="1600" dirty="0">
                <a:latin typeface="Courier New"/>
                <a:cs typeface="Courier New"/>
              </a:rPr>
              <a:t>  (</a:t>
            </a:r>
            <a:r>
              <a:rPr lang="en-US" sz="1600" dirty="0" err="1">
                <a:latin typeface="Courier New"/>
                <a:cs typeface="Courier New"/>
              </a:rPr>
              <a:t>fn</a:t>
            </a:r>
            <a:r>
              <a:rPr lang="en-US" sz="1600" dirty="0">
                <a:latin typeface="Courier New"/>
                <a:cs typeface="Courier New"/>
              </a:rPr>
              <a:t>[x] (f1 (f2 x))))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523875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 my-second (my-comp first rest))</a:t>
            </a:r>
          </a:p>
          <a:p>
            <a:pPr marL="523875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(my-second '(:a :b :c :d))</a:t>
            </a:r>
          </a:p>
          <a:p>
            <a:pPr marL="523875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=&gt; :b</a:t>
            </a:r>
          </a:p>
          <a:p>
            <a:pPr marL="523875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523875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  <a:p>
            <a:pPr marL="523875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(def my-last (my-comp first reverse))</a:t>
            </a:r>
          </a:p>
          <a:p>
            <a:pPr marL="523875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(my-last '(:a :b :c :d))</a:t>
            </a:r>
          </a:p>
          <a:p>
            <a:pPr marL="523875" indent="0"/>
            <a:r>
              <a:rPr lang="en-US" sz="1600" dirty="0">
                <a:solidFill>
                  <a:srgbClr val="FF0033"/>
                </a:solidFill>
                <a:latin typeface="Courier New"/>
                <a:cs typeface="Courier New"/>
              </a:rPr>
              <a:t>=&gt; :d</a:t>
            </a:r>
          </a:p>
          <a:p>
            <a:pPr marL="0" indent="0"/>
            <a:endParaRPr lang="en-US" sz="1600" dirty="0">
              <a:solidFill>
                <a:srgbClr val="FF0033"/>
              </a:solidFill>
              <a:latin typeface="Courier New"/>
              <a:cs typeface="Courier New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4B643-8C9C-9CCB-37DF-ED5E50BEF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BF89C02-2A3E-9709-A2FE-84BDBAE739E0}"/>
              </a:ext>
            </a:extLst>
          </p:cNvPr>
          <p:cNvGrpSpPr/>
          <p:nvPr/>
        </p:nvGrpSpPr>
        <p:grpSpPr>
          <a:xfrm>
            <a:off x="6178216" y="3429000"/>
            <a:ext cx="3124200" cy="830997"/>
            <a:chOff x="5314715" y="4039939"/>
            <a:chExt cx="2895600" cy="83099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F4CD7AC-29C6-2036-96A8-42F918587252}"/>
                </a:ext>
              </a:extLst>
            </p:cNvPr>
            <p:cNvSpPr txBox="1"/>
            <p:nvPr/>
          </p:nvSpPr>
          <p:spPr>
            <a:xfrm>
              <a:off x="5314715" y="4039939"/>
              <a:ext cx="2895600" cy="8309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f1 = first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f2 = rest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9A65FB3-8891-551E-B9CC-0B61495A44AD}"/>
                </a:ext>
              </a:extLst>
            </p:cNvPr>
            <p:cNvSpPr txBox="1"/>
            <p:nvPr/>
          </p:nvSpPr>
          <p:spPr>
            <a:xfrm>
              <a:off x="5390915" y="4496695"/>
              <a:ext cx="2743200" cy="276999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ourier New"/>
                  <a:cs typeface="Courier New"/>
                </a:rPr>
                <a:t>(</a:t>
              </a:r>
              <a:r>
                <a:rPr lang="en-US" sz="1200" dirty="0" err="1">
                  <a:latin typeface="Courier New"/>
                  <a:cs typeface="Courier New"/>
                </a:rPr>
                <a:t>fn</a:t>
              </a:r>
              <a:r>
                <a:rPr lang="en-US" sz="1200" dirty="0">
                  <a:latin typeface="Courier New"/>
                  <a:cs typeface="Courier New"/>
                </a:rPr>
                <a:t> [x] (f1 (f2 x)))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144607BB-8287-CD5F-F4A7-727C1C3D2E94}"/>
              </a:ext>
            </a:extLst>
          </p:cNvPr>
          <p:cNvGrpSpPr/>
          <p:nvPr/>
        </p:nvGrpSpPr>
        <p:grpSpPr>
          <a:xfrm>
            <a:off x="6178216" y="4876800"/>
            <a:ext cx="3124200" cy="830997"/>
            <a:chOff x="5314715" y="4039939"/>
            <a:chExt cx="2895600" cy="830997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4D84AFB-916E-73C2-8AF2-D21C96F0F980}"/>
                </a:ext>
              </a:extLst>
            </p:cNvPr>
            <p:cNvSpPr txBox="1"/>
            <p:nvPr/>
          </p:nvSpPr>
          <p:spPr>
            <a:xfrm>
              <a:off x="5314715" y="4039939"/>
              <a:ext cx="2895600" cy="8309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f1 = first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f2 = reverse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DCDE303-2671-A1E8-31CA-F53941B57BA8}"/>
                </a:ext>
              </a:extLst>
            </p:cNvPr>
            <p:cNvSpPr txBox="1"/>
            <p:nvPr/>
          </p:nvSpPr>
          <p:spPr>
            <a:xfrm>
              <a:off x="5390915" y="4514846"/>
              <a:ext cx="2743200" cy="276999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Courier New"/>
                  <a:cs typeface="Courier New"/>
                </a:rPr>
                <a:t>(</a:t>
              </a:r>
              <a:r>
                <a:rPr lang="en-US" sz="1200" dirty="0" err="1">
                  <a:latin typeface="Courier New"/>
                  <a:cs typeface="Courier New"/>
                </a:rPr>
                <a:t>fn</a:t>
              </a:r>
              <a:r>
                <a:rPr lang="en-US" sz="1200" dirty="0">
                  <a:latin typeface="Courier New"/>
                  <a:cs typeface="Courier New"/>
                </a:rPr>
                <a:t> [x] (f1 (f2 x)))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128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Mystery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905000"/>
          </a:xfrm>
        </p:spPr>
        <p:txBody>
          <a:bodyPr/>
          <a:lstStyle/>
          <a:p>
            <a:r>
              <a:rPr lang="en-US" dirty="0"/>
              <a:t>what does the following function do?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lockbox 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message password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endParaRPr lang="en-US" sz="1600" dirty="0">
              <a:solidFill>
                <a:srgbClr val="080808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600" dirty="0" err="1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pass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en-US" sz="1600" dirty="0">
                <a:solidFill>
                  <a:srgbClr val="080808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33B3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pass password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600" dirty="0">
                <a:solidFill>
                  <a:srgbClr val="080808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message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>
                <a:solidFill>
                  <a:srgbClr val="871094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:LOCKED</a:t>
            </a:r>
            <a:r>
              <a:rPr lang="en-US" sz="1600" dirty="0">
                <a:solidFill>
                  <a:srgbClr val="080808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3352799"/>
            <a:ext cx="5257800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(def secret (lockbox "Howdy!"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foobar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"))</a:t>
            </a:r>
          </a:p>
          <a:p>
            <a:pPr marL="0" indent="0"/>
            <a:endParaRPr lang="en-US" sz="16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 marL="0" indent="0"/>
            <a:endParaRPr lang="en-US" sz="16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 marL="0" indent="0"/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(secret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barfoo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=&gt; :LOCKED</a:t>
            </a:r>
          </a:p>
          <a:p>
            <a:pPr marL="0" indent="0">
              <a:buNone/>
            </a:pPr>
            <a:endParaRPr lang="en-US" sz="1600" dirty="0">
              <a:solidFill>
                <a:schemeClr val="tx2"/>
              </a:solidFill>
              <a:latin typeface="Courier New"/>
              <a:cs typeface="Courier New"/>
            </a:endParaRPr>
          </a:p>
          <a:p>
            <a:pPr marL="0" indent="0"/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(secret "</a:t>
            </a:r>
            <a:r>
              <a:rPr lang="en-US" sz="1600" dirty="0" err="1">
                <a:solidFill>
                  <a:schemeClr val="tx2"/>
                </a:solidFill>
                <a:latin typeface="Courier New"/>
                <a:cs typeface="Courier New"/>
              </a:rPr>
              <a:t>foobar</a:t>
            </a: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")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/>
                <a:cs typeface="Courier New"/>
              </a:rPr>
              <a:t>=&gt; "Howdy!"</a:t>
            </a: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248400" y="3300046"/>
            <a:ext cx="2971800" cy="1569660"/>
            <a:chOff x="5334000" y="4038600"/>
            <a:chExt cx="2895600" cy="1569660"/>
          </a:xfrm>
        </p:grpSpPr>
        <p:sp>
          <p:nvSpPr>
            <p:cNvPr id="7" name="TextBox 6"/>
            <p:cNvSpPr txBox="1"/>
            <p:nvPr/>
          </p:nvSpPr>
          <p:spPr>
            <a:xfrm>
              <a:off x="5334000" y="4038600"/>
              <a:ext cx="2895600" cy="1569660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message = "Howdy!"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password = "</a:t>
              </a:r>
              <a:r>
                <a:rPr lang="en-US" sz="1200" dirty="0" err="1">
                  <a:latin typeface="Courier New"/>
                  <a:cs typeface="Courier New"/>
                </a:rPr>
                <a:t>foobar</a:t>
              </a:r>
              <a:r>
                <a:rPr lang="en-US" sz="1200" dirty="0">
                  <a:latin typeface="Courier New"/>
                  <a:cs typeface="Courier New"/>
                </a:rPr>
                <a:t>"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410200" y="4638764"/>
              <a:ext cx="2743200" cy="8309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(</a:t>
              </a:r>
              <a:r>
                <a:rPr lang="en-US" sz="1200" dirty="0" err="1">
                  <a:latin typeface="Courier New"/>
                  <a:cs typeface="Courier New"/>
                </a:rPr>
                <a:t>fn</a:t>
              </a:r>
              <a:r>
                <a:rPr lang="en-US" sz="1200" dirty="0">
                  <a:latin typeface="Courier New"/>
                  <a:cs typeface="Courier New"/>
                </a:rPr>
                <a:t> [pass]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(if (= pass password)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    message</a:t>
              </a:r>
            </a:p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      :LOCKED))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9787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77472-6603-8659-4D35-7A5E538C6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via 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4D8A2-3975-7056-9F44-2630BB56C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562600"/>
          </a:xfrm>
        </p:spPr>
        <p:txBody>
          <a:bodyPr/>
          <a:lstStyle/>
          <a:p>
            <a:r>
              <a:rPr lang="en-US" dirty="0"/>
              <a:t>can utilize closures to produce the behavior of objects</a:t>
            </a:r>
          </a:p>
          <a:p>
            <a:pPr lvl="1"/>
            <a:r>
              <a:rPr lang="en-US" dirty="0"/>
              <a:t>i.e., can encapsulate fields and operations into a single entity</a:t>
            </a:r>
          </a:p>
          <a:p>
            <a:pPr lvl="1"/>
            <a:r>
              <a:rPr lang="en-US" dirty="0"/>
              <a:t>following functional principles, fields CANNOT be altered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Die [num-sides]</a:t>
            </a:r>
            <a:b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6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[op]</a:t>
            </a:r>
            <a:b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(</a:t>
            </a:r>
            <a:r>
              <a:rPr lang="en-US" sz="16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(= op </a:t>
            </a:r>
            <a:r>
              <a:rPr lang="en-US" sz="1600" i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:roll</a:t>
            </a: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(</a:t>
            </a:r>
            <a:r>
              <a:rPr lang="en-US" sz="16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(rand-int num-sides))</a:t>
            </a:r>
            <a:b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(= op </a:t>
            </a:r>
            <a:r>
              <a:rPr lang="en-US" sz="1600" i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:get-sides</a:t>
            </a: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num-sides</a:t>
            </a:r>
            <a:b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lang="en-US" sz="1600" i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:else </a:t>
            </a:r>
            <a:r>
              <a:rPr lang="en-US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nil)))</a:t>
            </a:r>
          </a:p>
          <a:p>
            <a:pPr marL="457200" lvl="1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(def d8 (Die 8))</a:t>
            </a:r>
          </a:p>
          <a:p>
            <a:pPr marL="457200" lvl="1" indent="0"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(d8 :roll)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=&gt; 5</a:t>
            </a:r>
          </a:p>
          <a:p>
            <a:pPr lvl="1"/>
            <a:endParaRPr lang="en-US" dirty="0">
              <a:solidFill>
                <a:schemeClr val="tx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(d8 :get-sides)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=&gt; 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BEA56-780D-76C4-EF5B-5F504E59B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B146985-CABA-FC14-E12A-AE26CDF2456A}"/>
              </a:ext>
            </a:extLst>
          </p:cNvPr>
          <p:cNvGrpSpPr/>
          <p:nvPr/>
        </p:nvGrpSpPr>
        <p:grpSpPr>
          <a:xfrm>
            <a:off x="4267200" y="3848100"/>
            <a:ext cx="4876801" cy="1200329"/>
            <a:chOff x="5334000" y="4038600"/>
            <a:chExt cx="2807855" cy="1200329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0833694-D040-CFBA-6C10-7ECCF1DC6573}"/>
                </a:ext>
              </a:extLst>
            </p:cNvPr>
            <p:cNvSpPr txBox="1"/>
            <p:nvPr/>
          </p:nvSpPr>
          <p:spPr>
            <a:xfrm>
              <a:off x="5334000" y="4038600"/>
              <a:ext cx="2807855" cy="1200329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1200" dirty="0">
                  <a:latin typeface="Courier New"/>
                  <a:cs typeface="Courier New"/>
                </a:rPr>
                <a:t>num-sides = 8</a:t>
              </a: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  <a:p>
              <a:pPr>
                <a:buNone/>
              </a:pPr>
              <a:endParaRPr lang="en-US" sz="1200" dirty="0">
                <a:latin typeface="Courier New"/>
                <a:cs typeface="Courier New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9F8C5A5-10A8-C5D8-04D2-6A0DAB494B54}"/>
                </a:ext>
              </a:extLst>
            </p:cNvPr>
            <p:cNvSpPr txBox="1"/>
            <p:nvPr/>
          </p:nvSpPr>
          <p:spPr>
            <a:xfrm>
              <a:off x="5360072" y="4350603"/>
              <a:ext cx="2743200" cy="830997"/>
            </a:xfrm>
            <a:prstGeom prst="rect">
              <a:avLst/>
            </a:prstGeom>
            <a:noFill/>
            <a:ln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marL="11113" lvl="1">
                <a:buNone/>
              </a:pPr>
              <a: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(</a:t>
              </a:r>
              <a:r>
                <a:rPr lang="en-US" sz="1200" dirty="0" err="1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fn</a:t>
              </a:r>
              <a: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 [op]</a:t>
              </a:r>
              <a:b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    (</a:t>
              </a:r>
              <a:r>
                <a:rPr lang="en-US" sz="1200" dirty="0" err="1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cond</a:t>
              </a:r>
              <a: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 (= op </a:t>
              </a:r>
              <a:r>
                <a:rPr lang="en-US" sz="1200" i="1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:roll</a:t>
              </a:r>
              <a: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) (</a:t>
              </a:r>
              <a:r>
                <a:rPr lang="en-US" sz="1200" dirty="0" err="1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inc</a:t>
              </a:r>
              <a: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 (rand-int num-sides))</a:t>
              </a:r>
              <a:b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          (= op </a:t>
              </a:r>
              <a:r>
                <a:rPr lang="en-US" sz="1200" i="1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:get-sides</a:t>
              </a:r>
              <a: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) num-sides</a:t>
              </a:r>
              <a:b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          </a:t>
              </a:r>
              <a:r>
                <a:rPr lang="en-US" sz="1200" i="1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:else </a:t>
              </a:r>
              <a:r>
                <a:rPr lang="en-US" sz="1200" dirty="0"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nil))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569A279-0155-BD70-8806-CA182EB6E1AC}"/>
              </a:ext>
            </a:extLst>
          </p:cNvPr>
          <p:cNvSpPr txBox="1"/>
          <p:nvPr/>
        </p:nvSpPr>
        <p:spPr>
          <a:xfrm>
            <a:off x="4267200" y="5257800"/>
            <a:ext cx="48768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d8</a:t>
            </a:r>
            <a:r>
              <a:rPr lang="en-US" sz="2000" dirty="0">
                <a:latin typeface="+mj-lt"/>
              </a:rPr>
              <a:t> appears to be an object,</a:t>
            </a:r>
          </a:p>
          <a:p>
            <a:pPr lvl="1"/>
            <a:r>
              <a:rPr lang="en-US" sz="2000" dirty="0">
                <a:latin typeface="+mj-lt"/>
              </a:rPr>
              <a:t>with methods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:roll </a:t>
            </a:r>
            <a:r>
              <a:rPr lang="en-US" sz="2000" dirty="0">
                <a:latin typeface="+mj-lt"/>
              </a:rPr>
              <a:t>and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:get-sides </a:t>
            </a:r>
          </a:p>
          <a:p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in reality, d8 is a function (in a closure)</a:t>
            </a: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:roll </a:t>
            </a:r>
            <a:r>
              <a:rPr lang="en-US" sz="2000" dirty="0">
                <a:latin typeface="+mj-lt"/>
              </a:rPr>
              <a:t>and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:get-sides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 are inputs</a:t>
            </a:r>
            <a:endParaRPr lang="en-US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68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7725A2-5092-3A45-92D4-30DA329BD9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OOP in Clojure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057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</a:rPr>
              <a:t>to implement mutable fields, we have to go outside of functional features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Clojure provides Java-like features for defining classes and objects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</a:rPr>
              <a:t>a </a:t>
            </a:r>
            <a:r>
              <a:rPr lang="en-US" i="1" dirty="0">
                <a:latin typeface="Arial Narrow" charset="0"/>
                <a:ea typeface="ＭＳ Ｐゴシック" charset="0"/>
              </a:rPr>
              <a:t>protocol</a:t>
            </a:r>
            <a:r>
              <a:rPr lang="en-US" dirty="0">
                <a:latin typeface="Arial Narrow" charset="0"/>
                <a:ea typeface="ＭＳ Ｐゴシック" charset="0"/>
              </a:rPr>
              <a:t> defines the methods a class must provide (like Java interface)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must first define a class protocol, then can define a new type that implements that protocol</a:t>
            </a:r>
          </a:p>
          <a:p>
            <a:endParaRPr lang="en-US" dirty="0">
              <a:latin typeface="Arial Narrow" charset="0"/>
              <a:ea typeface="ＭＳ Ｐゴシック" charset="0"/>
            </a:endParaRP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defprotocol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DieInterface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(roll [this])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(get-sides [this])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(get-rolls [this]))</a:t>
            </a:r>
          </a:p>
          <a:p>
            <a:endParaRPr lang="en-US" dirty="0"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52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7725A2-5092-3A45-92D4-30DA329BD9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OOP Die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 type definition defines the fields and methods of a class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fields are specified as inputs (i.e., an implicit constructor)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identify fields as being </a:t>
            </a:r>
            <a:r>
              <a:rPr lang="en-US" i="1" dirty="0">
                <a:latin typeface="Arial Narrow" charset="0"/>
                <a:ea typeface="ＭＳ Ｐゴシック" charset="0"/>
              </a:rPr>
              <a:t>mutable</a:t>
            </a:r>
            <a:r>
              <a:rPr lang="en-US" dirty="0">
                <a:latin typeface="Arial Narrow" charset="0"/>
                <a:ea typeface="ＭＳ Ｐゴシック" charset="0"/>
              </a:rPr>
              <a:t>, then assign value using </a:t>
            </a:r>
            <a:r>
              <a:rPr lang="en-US" sz="18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set!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after naming the protocol, functions are defined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deftype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Die [sides ^</a:t>
            </a:r>
            <a:r>
              <a:rPr lang="en-US" sz="1600" i="1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:unsynchronized-mutable 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rolls]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DieInterface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(roll [this] 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(do (set! rolls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rolls))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(rand-int sides))))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(get-sides [this] sides)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(get-rolls [this] rolls))</a:t>
            </a:r>
          </a:p>
          <a:p>
            <a:pPr marL="744538" indent="-338138"/>
            <a:endParaRPr lang="en-US" dirty="0">
              <a:latin typeface="Arial Narrow" charset="0"/>
              <a:ea typeface="ＭＳ Ｐゴシック" charset="0"/>
            </a:endParaRP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d6 (Die. 6 0))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 d6)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4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(get-sides d6)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6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(get-rolls d6)</a:t>
            </a:r>
          </a:p>
          <a:p>
            <a:pPr marL="744538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1</a:t>
            </a:r>
          </a:p>
        </p:txBody>
      </p:sp>
    </p:spTree>
    <p:extLst>
      <p:ext uri="{BB962C8B-B14F-4D97-AF65-F5344CB8AC3E}">
        <p14:creationId xmlns:p14="http://schemas.microsoft.com/office/powerpoint/2010/main" val="3930072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accent2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27725A2-5092-3A45-92D4-30DA329BD9F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OOP Die (cont.)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199"/>
            <a:ext cx="8702675" cy="5934075"/>
          </a:xfrm>
        </p:spPr>
        <p:txBody>
          <a:bodyPr/>
          <a:lstStyle/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all fields must be listed as inputs, can't have hidden fields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get around this by defining a maker function</a:t>
            </a:r>
          </a:p>
          <a:p>
            <a:pPr marL="457200" lvl="1" indent="0">
              <a:spcBef>
                <a:spcPts val="984"/>
              </a:spcBef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make-die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([] (Die. 6 0))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([num-sides] (Die. num-sides 0)))</a:t>
            </a:r>
          </a:p>
          <a:p>
            <a:pPr marL="919163" indent="-338138">
              <a:spcBef>
                <a:spcPts val="984"/>
              </a:spcBef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d6 (make-die))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 d6)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2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 d6)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6</a:t>
            </a:r>
          </a:p>
          <a:p>
            <a:pPr marL="919163" indent="-338138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d8 (make-die 8))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 d8)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7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(roll d8)</a:t>
            </a:r>
          </a:p>
          <a:p>
            <a:pPr marL="919163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1</a:t>
            </a:r>
          </a:p>
          <a:p>
            <a:endParaRPr lang="en-US" dirty="0">
              <a:latin typeface="Arial Narrow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868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3E592-2823-CC0D-FD25-697074F09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Clojure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81362-6418-00EF-78B5-A36739996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Clojure is a modern, functional programming language</a:t>
            </a:r>
          </a:p>
          <a:p>
            <a:pPr lvl="1"/>
            <a:r>
              <a:rPr lang="en-US" dirty="0"/>
              <a:t>heavily influenced by LISP, but with features based on modern practices</a:t>
            </a:r>
          </a:p>
          <a:p>
            <a:pPr lvl="1"/>
            <a:r>
              <a:rPr lang="en-US" dirty="0"/>
              <a:t>supports dynamic lists, but adds Java-like vectors, sets &amp; maps</a:t>
            </a:r>
          </a:p>
          <a:p>
            <a:pPr lvl="1"/>
            <a:r>
              <a:rPr lang="en-US" dirty="0"/>
              <a:t>can build efficient hierarchical data structures, e.g. BSTs </a:t>
            </a:r>
          </a:p>
          <a:p>
            <a:pPr lvl="1"/>
            <a:r>
              <a:rPr lang="en-US" dirty="0"/>
              <a:t>advanced features allow for infinite data structures, closures, OOP</a:t>
            </a:r>
          </a:p>
          <a:p>
            <a:pPr lvl="1"/>
            <a:endParaRPr lang="en-US" dirty="0"/>
          </a:p>
          <a:p>
            <a:r>
              <a:rPr lang="en-US" dirty="0"/>
              <a:t>functional philosophy is adhered to (with a </a:t>
            </a:r>
            <a:r>
              <a:rPr lang="en-US"/>
              <a:t>few exceptions)</a:t>
            </a:r>
            <a:endParaRPr lang="en-US" dirty="0"/>
          </a:p>
          <a:p>
            <a:pPr lvl="1"/>
            <a:r>
              <a:rPr lang="en-US" dirty="0"/>
              <a:t>pure functions, 1</a:t>
            </a:r>
            <a:r>
              <a:rPr lang="en-US" baseline="30000" dirty="0"/>
              <a:t>st</a:t>
            </a:r>
            <a:r>
              <a:rPr lang="en-US" dirty="0"/>
              <a:t> class functions, immutable data, referential transparency</a:t>
            </a:r>
          </a:p>
          <a:p>
            <a:pPr lvl="1"/>
            <a:r>
              <a:rPr lang="en-US" dirty="0"/>
              <a:t>programs are series of transformations (i.e., function applications) to data</a:t>
            </a:r>
          </a:p>
          <a:p>
            <a:pPr lvl="1"/>
            <a:r>
              <a:rPr lang="en-US" dirty="0"/>
              <a:t>no changeable variables (but can use let), no loops (use recursion instead)</a:t>
            </a:r>
          </a:p>
          <a:p>
            <a:pPr lvl="1"/>
            <a:endParaRPr lang="en-US" dirty="0"/>
          </a:p>
          <a:p>
            <a:r>
              <a:rPr lang="en-US" dirty="0"/>
              <a:t>execution model makes it fast and interoperable</a:t>
            </a:r>
          </a:p>
          <a:p>
            <a:pPr lvl="1"/>
            <a:r>
              <a:rPr lang="en-US" dirty="0"/>
              <a:t>code is compiled into Java Byte Code, interpreted by Java Virtual Machine</a:t>
            </a:r>
          </a:p>
          <a:p>
            <a:pPr lvl="1"/>
            <a:r>
              <a:rPr lang="en-US" dirty="0"/>
              <a:t>utilizes Java memory management, garbage collection, exception handling</a:t>
            </a:r>
          </a:p>
          <a:p>
            <a:pPr lvl="1"/>
            <a:r>
              <a:rPr lang="en-US" dirty="0"/>
              <a:t>can access Java libraries, mix code across </a:t>
            </a:r>
            <a:r>
              <a:rPr lang="en-US" dirty="0" err="1"/>
              <a:t>langauges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5BC3E8-AFBA-39DE-F9F5-F6ADAFE2C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95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Infinite ranges?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702675" cy="5934075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dirty="0"/>
              <a:t> function can take 1, 2 or 3 inputs</a:t>
            </a:r>
          </a:p>
          <a:p>
            <a:pPr marL="628650" lvl="1" indent="-27940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(range HIGH)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 returns a range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(0 1 2 3 … HIGH-1)</a:t>
            </a:r>
          </a:p>
          <a:p>
            <a:pPr marL="628650" lvl="1" indent="-27940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(range LOW HIGH) </a:t>
            </a:r>
            <a:r>
              <a:rPr lang="en-US" dirty="0">
                <a:sym typeface="Wingdings" pitchFamily="2" charset="2"/>
              </a:rPr>
              <a:t> returns a range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(LOW LOW+1 LOW+2 … HIGH-1)</a:t>
            </a:r>
          </a:p>
          <a:p>
            <a:pPr marL="628650" lvl="1" indent="-279400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(range LOW HIGH STEP) </a:t>
            </a:r>
            <a:r>
              <a:rPr lang="en-US" dirty="0">
                <a:sym typeface="Wingdings" pitchFamily="2" charset="2"/>
              </a:rPr>
              <a:t> returns a range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(LOW LOW+STEP … )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r>
              <a:rPr lang="en-US" dirty="0"/>
              <a:t>you can even call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dirty="0"/>
              <a:t> without an input</a:t>
            </a:r>
          </a:p>
          <a:p>
            <a:pPr lvl="1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(range) </a:t>
            </a:r>
            <a:r>
              <a:rPr lang="en-US" dirty="0">
                <a:sym typeface="Wingdings" pitchFamily="2" charset="2"/>
              </a:rPr>
              <a:t> returns an infinite range!!!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(0 1 2 3 4 …)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(range))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2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(0 1)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(0 1 2 3 4 5 6 7 8 9)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sym typeface="Wingdings" pitchFamily="2" charset="2"/>
              </a:rPr>
              <a:t>infinite ranges are called </a:t>
            </a:r>
            <a:r>
              <a:rPr lang="en-US" i="1" dirty="0">
                <a:sym typeface="Wingdings" pitchFamily="2" charset="2"/>
              </a:rPr>
              <a:t>lazy sequences</a:t>
            </a:r>
          </a:p>
          <a:p>
            <a:pPr lvl="1"/>
            <a:r>
              <a:rPr lang="en-US" dirty="0">
                <a:sym typeface="Wingdings" pitchFamily="2" charset="2"/>
              </a:rPr>
              <a:t>to view, need to use the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take</a:t>
            </a:r>
            <a:r>
              <a:rPr lang="en-US" dirty="0">
                <a:sym typeface="Wingdings" pitchFamily="2" charset="2"/>
              </a:rPr>
              <a:t> function to take a finite subsequence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5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Filtering lazy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702675" cy="5934075"/>
          </a:xfrm>
        </p:spPr>
        <p:txBody>
          <a:bodyPr/>
          <a:lstStyle/>
          <a:p>
            <a:r>
              <a:rPr lang="en-US" dirty="0"/>
              <a:t>can filter lazy sequences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(rest (range)))</a:t>
            </a: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2 3 4 5 6 7 8 9 10)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evens (filter even?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evens)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(2 4 6 8 10 12 14 16 18 20)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sym typeface="Wingdings" pitchFamily="2" charset="2"/>
              </a:rPr>
              <a:t>lazy sequences can be passed to functions (just like finite sequences)</a:t>
            </a:r>
            <a:endParaRPr lang="en-US" i="1" dirty="0">
              <a:sym typeface="Wingdings" pitchFamily="2" charset="2"/>
            </a:endParaRPr>
          </a:p>
          <a:p>
            <a:pPr marL="465138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div-by (comp zero? rem))</a:t>
            </a:r>
          </a:p>
          <a:p>
            <a:pPr marL="465138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multiples [n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(filter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(div-by x n))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numlist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threes (multiples 3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threes)</a:t>
            </a: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(3 6 9 12 15 18 21 24 27 30)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60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Mapping lazy 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686800" cy="5934075"/>
          </a:xfrm>
        </p:spPr>
        <p:txBody>
          <a:bodyPr/>
          <a:lstStyle/>
          <a:p>
            <a:r>
              <a:rPr lang="en-US" dirty="0"/>
              <a:t>similarly, can map lazy sequences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squares (map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(* x x)) pos-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squares)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4 9 16 25 36 49 64 81 100)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pows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(map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(int (Math/pow 2 x))) pos-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10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pows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65138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(2 4 8 16 32 64 128 256 512 1024)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hail (map hailstone-tail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10 hail)</a:t>
            </a: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2 8 3 6 9 17 4 20 7)</a:t>
            </a:r>
          </a:p>
          <a:p>
            <a:pPr lvl="1">
              <a:buFont typeface="Symbol" pitchFamily="2" charset="2"/>
              <a:buChar char="Þ"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(apply max (take 1000 hail))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179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(String/.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indexOf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hail 179)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870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0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282FC-5FF8-B723-7D01-0ED48C99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bizz</a:t>
            </a:r>
            <a:r>
              <a:rPr lang="en-US" dirty="0"/>
              <a:t>-buzz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71DE0-F79B-F9A6-56D0-E81D0C1EE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199"/>
            <a:ext cx="8686800" cy="5934075"/>
          </a:xfrm>
        </p:spPr>
        <p:txBody>
          <a:bodyPr/>
          <a:lstStyle/>
          <a:p>
            <a:r>
              <a:rPr lang="en-US" dirty="0"/>
              <a:t>consider the children's game</a:t>
            </a:r>
          </a:p>
          <a:p>
            <a:pPr lvl="1"/>
            <a:r>
              <a:rPr lang="en-US" dirty="0"/>
              <a:t>kids sit in a circle, take turns counting</a:t>
            </a:r>
          </a:p>
          <a:p>
            <a:pPr marL="1257300" lvl="2" indent="-342900">
              <a:buFont typeface="System Font Regular"/>
              <a:buChar char="-"/>
            </a:pPr>
            <a:r>
              <a:rPr lang="en-US" dirty="0"/>
              <a:t>if a number is divisible by 3, say "</a:t>
            </a:r>
            <a:r>
              <a:rPr lang="en-US" dirty="0" err="1"/>
              <a:t>bizz</a:t>
            </a:r>
            <a:r>
              <a:rPr lang="en-US" dirty="0"/>
              <a:t>"</a:t>
            </a:r>
          </a:p>
          <a:p>
            <a:pPr marL="1257300" lvl="2" indent="-342900">
              <a:buFont typeface="System Font Regular"/>
              <a:buChar char="-"/>
            </a:pPr>
            <a:r>
              <a:rPr lang="en-US" dirty="0"/>
              <a:t>if a number is divisible by 5, say "buzz"</a:t>
            </a:r>
          </a:p>
          <a:p>
            <a:pPr marL="1257300" lvl="2" indent="-342900">
              <a:buFont typeface="System Font Regular"/>
              <a:buChar char="-"/>
            </a:pPr>
            <a:r>
              <a:rPr lang="en-US" dirty="0"/>
              <a:t>if a number is divisible by 3 and 5, say "</a:t>
            </a:r>
            <a:r>
              <a:rPr lang="en-US" dirty="0" err="1"/>
              <a:t>bizz</a:t>
            </a:r>
            <a:r>
              <a:rPr lang="en-US" dirty="0"/>
              <a:t>-buzz"</a:t>
            </a:r>
          </a:p>
          <a:p>
            <a:pPr marL="1257300" lvl="2" indent="-342900">
              <a:buFont typeface="System Font Regular"/>
              <a:buChar char="-"/>
            </a:pPr>
            <a:endParaRPr lang="en-US" dirty="0"/>
          </a:p>
          <a:p>
            <a:pPr marL="514350" lvl="1" indent="0">
              <a:buNone/>
            </a:pPr>
            <a:r>
              <a:rPr lang="en-US" dirty="0"/>
              <a:t>1  2  </a:t>
            </a:r>
            <a:r>
              <a:rPr lang="en-US" dirty="0" err="1"/>
              <a:t>bizz</a:t>
            </a:r>
            <a:r>
              <a:rPr lang="en-US" dirty="0"/>
              <a:t>  4  buzz  </a:t>
            </a:r>
            <a:r>
              <a:rPr lang="en-US" dirty="0" err="1"/>
              <a:t>bizz</a:t>
            </a:r>
            <a:r>
              <a:rPr lang="en-US" dirty="0"/>
              <a:t>  7  8  </a:t>
            </a:r>
            <a:r>
              <a:rPr lang="en-US" dirty="0" err="1"/>
              <a:t>bizz</a:t>
            </a:r>
            <a:r>
              <a:rPr lang="en-US" dirty="0"/>
              <a:t>  buzz  11  </a:t>
            </a:r>
            <a:r>
              <a:rPr lang="en-US" dirty="0" err="1"/>
              <a:t>bizz</a:t>
            </a:r>
            <a:r>
              <a:rPr lang="en-US" dirty="0"/>
              <a:t>  13  14  </a:t>
            </a:r>
            <a:r>
              <a:rPr lang="en-US" dirty="0" err="1"/>
              <a:t>bizz</a:t>
            </a:r>
            <a:r>
              <a:rPr lang="en-US" dirty="0"/>
              <a:t>-buzz  16 …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74625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-buzz </a:t>
            </a:r>
          </a:p>
          <a:p>
            <a:pPr marL="174625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(map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</a:t>
            </a:r>
          </a:p>
          <a:p>
            <a:pPr marL="174625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(and (div-by x 3) (div-by x 5)):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-buzz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(div-by x 3) :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(div-by x 5) :buzz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:else x))  pos-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174625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7462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(take 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20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-buzz)</a:t>
            </a:r>
          </a:p>
          <a:p>
            <a:pPr marL="174625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 2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4 :buzz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7 8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:buzz 11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13 14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-buzz 16 17 :</a:t>
            </a:r>
            <a:r>
              <a:rPr lang="en-US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bizz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19 :buzz)</a:t>
            </a:r>
            <a:b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65138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3C50E-643B-627B-CAE2-5214D1733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4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AA76D-F1A1-3F29-A73A-897F9DCD9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lazy sequences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B67CC-F8A5-2719-D0AC-52006BA64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/>
              <a:t>obviously, the computer is not generating and storing an infinite sequence</a:t>
            </a:r>
          </a:p>
          <a:p>
            <a:pPr lvl="1"/>
            <a:r>
              <a:rPr lang="en-US" dirty="0"/>
              <a:t>it generates a pair consisting of the first item and a PROMISE for the rest</a:t>
            </a:r>
          </a:p>
          <a:p>
            <a:pPr lvl="1"/>
            <a:endParaRPr lang="en-US" dirty="0"/>
          </a:p>
          <a:p>
            <a:pPr lvl="1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(delay EXPR) </a:t>
            </a:r>
            <a:r>
              <a:rPr lang="en-US" dirty="0">
                <a:sym typeface="Wingdings" pitchFamily="2" charset="2"/>
              </a:rPr>
              <a:t> yields a PROMISE to evaluate the EXPR at a future time</a:t>
            </a:r>
          </a:p>
          <a:p>
            <a:pPr lvl="1"/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(force PROMISE) </a:t>
            </a:r>
            <a:r>
              <a:rPr lang="en-US" dirty="0">
                <a:sym typeface="Wingdings" pitchFamily="2" charset="2"/>
              </a:rPr>
              <a:t> makes good on the PROMISE by evaluating it</a:t>
            </a:r>
          </a:p>
          <a:p>
            <a:pPr lvl="1"/>
            <a:endParaRPr lang="en-US" dirty="0">
              <a:sym typeface="Wingdings" pitchFamily="2" charset="2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[start] [start (delay (lazy-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start)))])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1))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[1 #object[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clojure.lang.Delay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0x5758c5b8 … ]</a:t>
            </a:r>
          </a:p>
          <a:p>
            <a:pPr marL="457200" lvl="1" indent="0">
              <a:buNone/>
            </a:pPr>
            <a:endParaRPr lang="en-US" sz="1600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(first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1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(force (second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[2 #object[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clojure.lang.Delay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0x3dfb0516 … ]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2781F7-4DAD-3B2F-64BE-E57D87EE9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66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AA76D-F1A1-3F29-A73A-897F9DCD9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Delay/force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B67CC-F8A5-2719-D0AC-52006BA64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r>
              <a:rPr lang="en-US" dirty="0"/>
              <a:t>Clojure hides the details of delay/force when providing lazy sequences</a:t>
            </a:r>
          </a:p>
          <a:p>
            <a:pPr lvl="1"/>
            <a:r>
              <a:rPr lang="en-US" dirty="0"/>
              <a:t>the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take</a:t>
            </a:r>
            <a:r>
              <a:rPr lang="en-US" dirty="0"/>
              <a:t> function forces each PROMISE to extract the values, build a finite list</a:t>
            </a:r>
          </a:p>
          <a:p>
            <a:pPr marL="457200" lvl="1" indent="0">
              <a:buNone/>
            </a:pPr>
            <a:endParaRPr lang="en-US" dirty="0">
              <a:sym typeface="Wingdings" pitchFamily="2" charset="2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lazy-take [num-to-take num-stream]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take-help [num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strm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sofar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(if (zero? num)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(reverse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sofar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(recur (dec num) (force (second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strm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(cons (first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strm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sofar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(take-help num-to-take num-stream '()))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[start] [start (delay (lazy-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start)))])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(lazy-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1))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lazy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-take 10 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(1 2 3 4 5 6 7 8 9 10)</a:t>
            </a:r>
          </a:p>
          <a:p>
            <a:pPr marL="457200" lvl="1" indent="0">
              <a:buNone/>
            </a:pPr>
            <a:endParaRPr lang="en-US" sz="1600" dirty="0">
              <a:solidFill>
                <a:srgbClr val="080808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2781F7-4DAD-3B2F-64BE-E57D87EE9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(Finite) Sieve of Eratosthenes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931275" cy="5638800"/>
          </a:xfrm>
        </p:spPr>
        <p:txBody>
          <a:bodyPr/>
          <a:lstStyle/>
          <a:p>
            <a:r>
              <a:rPr lang="en-US" dirty="0"/>
              <a:t>the idea of filtering leads to an efficient algorithm for generating primes</a:t>
            </a:r>
          </a:p>
          <a:p>
            <a:pPr lvl="1"/>
            <a:r>
              <a:rPr lang="en-US" dirty="0"/>
              <a:t>start with (2 3 4 5 6 7 8 9 10 11 </a:t>
            </a:r>
            <a:r>
              <a:rPr lang="is-IS" dirty="0"/>
              <a:t>…)</a:t>
            </a:r>
          </a:p>
          <a:p>
            <a:pPr lvl="1"/>
            <a:r>
              <a:rPr lang="is-IS" dirty="0"/>
              <a:t>first prime number is 2  +  filter out all multiples of 2: (3 5 7 9 11 13 15 17 19 ...)</a:t>
            </a:r>
          </a:p>
          <a:p>
            <a:pPr lvl="1"/>
            <a:r>
              <a:rPr lang="is-IS" dirty="0"/>
              <a:t>next prime number is 3  +  filter out all multiples of 3: (5 7 11 13 17 19 23 25 29 ...)</a:t>
            </a:r>
          </a:p>
          <a:p>
            <a:pPr lvl="1"/>
            <a:r>
              <a:rPr lang="is-IS" dirty="0"/>
              <a:t>next prime number is 5  +  filter out all multiples of 5: (7 11 13 17 19 23 29 31 37 ...)</a:t>
            </a:r>
          </a:p>
          <a:p>
            <a:pPr lvl="1"/>
            <a:r>
              <a:rPr lang="is-IS" dirty="0"/>
              <a:t>...</a:t>
            </a:r>
          </a:p>
          <a:p>
            <a:endParaRPr lang="en-US" sz="1800" dirty="0"/>
          </a:p>
          <a:p>
            <a:r>
              <a:rPr lang="en-US" dirty="0"/>
              <a:t>if we limit ourselves to a finite range, can exhaustively implement this</a:t>
            </a:r>
          </a:p>
          <a:p>
            <a:pPr marL="628650" indent="-338138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28650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primes-to [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maxNum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primes-help [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poss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sofar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(if (empty?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poss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(reverse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sofar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(recur (filter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(not (div-by x (first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poss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))))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poss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 </a:t>
            </a:r>
          </a:p>
          <a:p>
            <a:pPr marL="628650" indent="-338138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(cons (first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poss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sofar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))))</a:t>
            </a:r>
            <a:b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(primes-help (range 2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maxNum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 '()))</a:t>
            </a:r>
          </a:p>
          <a:p>
            <a:pPr marL="628650" indent="-338138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28650" indent="-338138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(primes-to 50)</a:t>
            </a:r>
          </a:p>
          <a:p>
            <a:pPr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(2 3 5 7 11 13 17 19 23 29 31 37 41 43)</a:t>
            </a:r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C1D0F5-38D8-8BE2-B72A-A269F6312A68}"/>
              </a:ext>
            </a:extLst>
          </p:cNvPr>
          <p:cNvSpPr txBox="1"/>
          <p:nvPr/>
        </p:nvSpPr>
        <p:spPr>
          <a:xfrm>
            <a:off x="6934200" y="4343400"/>
            <a:ext cx="125412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 Big-Oh?</a:t>
            </a:r>
          </a:p>
        </p:txBody>
      </p:sp>
    </p:spTree>
    <p:extLst>
      <p:ext uri="{BB962C8B-B14F-4D97-AF65-F5344CB8AC3E}">
        <p14:creationId xmlns:p14="http://schemas.microsoft.com/office/powerpoint/2010/main" val="1519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D281B-58C4-1BC6-0CBF-7A8357611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57C61-A619-94AF-31C4-4F7A68683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(Infinite) Sieve of Eratosthenes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C1BF4-9890-0817-2FEA-9AEB6F4EA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940" y="1270000"/>
            <a:ext cx="9312275" cy="5638800"/>
          </a:xfrm>
        </p:spPr>
        <p:txBody>
          <a:bodyPr/>
          <a:lstStyle/>
          <a:p>
            <a:r>
              <a:rPr lang="en-US" dirty="0"/>
              <a:t>using lazy sequences, can produce an infinite list of all primes!</a:t>
            </a:r>
          </a:p>
          <a:p>
            <a:pPr lvl="1"/>
            <a:r>
              <a:rPr lang="en-US" dirty="0"/>
              <a:t>also more efficient, since only generate as many primes as you want</a:t>
            </a:r>
          </a:p>
          <a:p>
            <a:endParaRPr lang="en-US" sz="1800" dirty="0"/>
          </a:p>
          <a:p>
            <a:pPr marL="174625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defn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sieve [s]</a:t>
            </a:r>
          </a:p>
          <a:p>
            <a:pPr marL="174625" indent="0"/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[(first s) (delay (sieve (filter (</a:t>
            </a:r>
            <a:r>
              <a:rPr lang="en-US" sz="1600" dirty="0" err="1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fn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[x] (not (div-by x (first s)))) </a:t>
            </a:r>
          </a:p>
          <a:p>
            <a:pPr marL="174625" indent="0"/>
            <a:r>
              <a:rPr lang="en-US" sz="160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(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rest s))))])</a:t>
            </a:r>
            <a:br>
              <a:rPr lang="en-US" sz="18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800" dirty="0"/>
          </a:p>
          <a:p>
            <a:pPr marL="17462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(def primes (sieve (rest pos-</a:t>
            </a:r>
            <a:r>
              <a:rPr lang="en-US" sz="160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pPr marL="174625" indent="0"/>
            <a:endParaRPr lang="en-US" sz="1600" dirty="0">
              <a:solidFill>
                <a:srgbClr val="FF0000"/>
              </a:solidFill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7462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lazy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-take 20 primes)</a:t>
            </a:r>
          </a:p>
          <a:p>
            <a:pPr marL="17462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(2 3 5 7 11 13 17 19 23 29 31 37 41 43 47 53 59 61 67 71)</a:t>
            </a:r>
          </a:p>
          <a:p>
            <a:pPr marL="174625" indent="0"/>
            <a:endParaRPr lang="en-US" sz="1600" dirty="0">
              <a:solidFill>
                <a:srgbClr val="FF0000"/>
              </a:solidFill>
              <a:effectLst/>
              <a:highlight>
                <a:srgbClr val="FFFFFF"/>
              </a:highlight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7462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(last (</a:t>
            </a:r>
            <a:r>
              <a:rPr lang="en-US" sz="1600" dirty="0">
                <a:solidFill>
                  <a:srgbClr val="FF0000"/>
                </a:solidFill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lazy</a:t>
            </a:r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-take 1000 primes))</a:t>
            </a:r>
          </a:p>
          <a:p>
            <a:pPr marL="174625" indent="0"/>
            <a:r>
              <a:rPr lang="en-US" sz="160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=&gt; 7919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F29724-5C34-D351-B496-435A622E1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7C700-02EA-DD4F-A762-8810A161220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88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3005</TotalTime>
  <Words>2121</Words>
  <Application>Microsoft Macintosh PowerPoint</Application>
  <PresentationFormat>Custom</PresentationFormat>
  <Paragraphs>313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 Narrow</vt:lpstr>
      <vt:lpstr>Courier New</vt:lpstr>
      <vt:lpstr>Symbol</vt:lpstr>
      <vt:lpstr>System Font Regular</vt:lpstr>
      <vt:lpstr>Times New Roman</vt:lpstr>
      <vt:lpstr>Wingdings</vt:lpstr>
      <vt:lpstr>Blank Presentation</vt:lpstr>
      <vt:lpstr>CSC 533: Programming Languages  Spring 2025</vt:lpstr>
      <vt:lpstr>Infinite ranges?</vt:lpstr>
      <vt:lpstr>Filtering lazy sequences</vt:lpstr>
      <vt:lpstr>Mapping lazy sequences</vt:lpstr>
      <vt:lpstr>Example: bizz-buzz</vt:lpstr>
      <vt:lpstr>How do lazy sequences work?</vt:lpstr>
      <vt:lpstr>Delay/force</vt:lpstr>
      <vt:lpstr>(Finite) Sieve of Eratosthenes</vt:lpstr>
      <vt:lpstr>(Infinite) Sieve of Eratosthenes</vt:lpstr>
      <vt:lpstr>Closures</vt:lpstr>
      <vt:lpstr>Closures (cont.)</vt:lpstr>
      <vt:lpstr>Mystery function</vt:lpstr>
      <vt:lpstr>Objects via closures</vt:lpstr>
      <vt:lpstr>OOP in Clojure</vt:lpstr>
      <vt:lpstr>OOP Die</vt:lpstr>
      <vt:lpstr>OOP Die (cont.)</vt:lpstr>
      <vt:lpstr>Clojure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101</cp:revision>
  <cp:lastPrinted>2017-12-28T07:33:59Z</cp:lastPrinted>
  <dcterms:created xsi:type="dcterms:W3CDTF">2014-01-09T19:42:42Z</dcterms:created>
  <dcterms:modified xsi:type="dcterms:W3CDTF">2025-05-06T15:21:57Z</dcterms:modified>
</cp:coreProperties>
</file>