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8" r:id="rId3"/>
    <p:sldId id="316" r:id="rId4"/>
    <p:sldId id="317" r:id="rId5"/>
    <p:sldId id="262" r:id="rId6"/>
    <p:sldId id="318" r:id="rId7"/>
    <p:sldId id="263" r:id="rId8"/>
    <p:sldId id="319" r:id="rId9"/>
    <p:sldId id="325" r:id="rId10"/>
    <p:sldId id="320" r:id="rId11"/>
    <p:sldId id="326" r:id="rId12"/>
    <p:sldId id="321" r:id="rId13"/>
    <p:sldId id="269" r:id="rId14"/>
    <p:sldId id="323" r:id="rId15"/>
    <p:sldId id="309" r:id="rId16"/>
    <p:sldId id="327" r:id="rId17"/>
    <p:sldId id="271" r:id="rId18"/>
    <p:sldId id="272" r:id="rId19"/>
    <p:sldId id="273" r:id="rId20"/>
    <p:sldId id="305" r:id="rId21"/>
    <p:sldId id="303" r:id="rId2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4286"/>
  </p:normalViewPr>
  <p:slideViewPr>
    <p:cSldViewPr>
      <p:cViewPr varScale="1">
        <p:scale>
          <a:sx n="109" d="100"/>
          <a:sy n="109" d="100"/>
        </p:scale>
        <p:origin x="2048" y="18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B2EA96D-62A5-EA47-A1E4-4F3DE8A6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2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0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1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7F8E2E8-BEA5-3A4F-969C-2C5480D0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8B6A-5CFC-A040-A68E-8F58BFAF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E1BC-6D18-F140-8BAB-B10CBE3F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45C47-48C3-C245-B3AA-003734DA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41E9-7B7C-3547-A716-4FE757F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4779-E161-2047-83EF-25A4A0A0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ABDA-F111-784C-929B-4D5ADE8B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7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836B-39B6-AD4A-A45D-D5B32A2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F75E-E157-504B-8D0B-27198A93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3C4F-991F-C14F-A6B3-3CCD9611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972D-5344-0744-950B-B262178B1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2050-A479-B048-B868-7D7CDDE2F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6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CF65705-7CBE-9B41-B6A0-A9E16645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B05E6-1AAD-ECBC-6100-94189E25A90B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514F3-2E45-1D4F-0858-6D4CF1797FE4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533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</a:rPr>
              <a:t>Spr 25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07C75-BC5D-DC31-E1F9-88B8560C6E30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ojure.org/api/cheatshe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lojure.org/api/cheatshe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E3FB89-624D-D74B-9D3A-A6636A55FF6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27038"/>
            <a:ext cx="8159750" cy="2011362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CSC 533: Programming Languages</a:t>
            </a:r>
            <a:b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Spring 2025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71800"/>
            <a:ext cx="7162800" cy="3581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Clojure basics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scalars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numbers, symbols, keywords, strings, characters, </a:t>
            </a:r>
            <a:r>
              <a:rPr lang="en-US" dirty="0" err="1">
                <a:latin typeface="Arial Narrow" charset="0"/>
                <a:ea typeface="ＭＳ Ｐゴシック" charset="0"/>
              </a:rPr>
              <a:t>booleans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def, var != variable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collections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lists, vectors, sets, maps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function calls &amp; definitions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latin typeface="Arial Narrow" charset="0"/>
                <a:ea typeface="ＭＳ Ｐゴシック" charset="0"/>
              </a:rPr>
              <a:t>fn</a:t>
            </a:r>
            <a:r>
              <a:rPr lang="en-US" dirty="0">
                <a:latin typeface="Arial Narrow" charset="0"/>
                <a:ea typeface="ＭＳ Ｐゴシック" charset="0"/>
              </a:rPr>
              <a:t>, def, </a:t>
            </a:r>
            <a:r>
              <a:rPr lang="en-US" dirty="0" err="1">
                <a:latin typeface="Arial Narrow" charset="0"/>
                <a:ea typeface="ＭＳ Ｐゴシック" charset="0"/>
              </a:rPr>
              <a:t>defn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built-in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AF7DA-C20D-0360-2DD3-6A55266E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D02785B5-D8ED-59F5-DA5D-5A38155A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10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C7AEC7A-4273-9370-4D52-089310BE5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Built-in functions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75DB758-F4E7-DA20-D833-CE950614A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19200"/>
            <a:ext cx="3848448" cy="10668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</a:rPr>
              <a:t>from the </a:t>
            </a:r>
            <a:r>
              <a:rPr lang="en-US" dirty="0">
                <a:latin typeface="Arial Narrow" charset="0"/>
                <a:ea typeface="ＭＳ Ｐゴシック" charset="0"/>
                <a:hlinkClick r:id="rId2"/>
              </a:rPr>
              <a:t>Clojure Cheatsheet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65088" indent="-174625"/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EXPLORE!</a:t>
            </a:r>
          </a:p>
          <a:p>
            <a:pPr marL="400050" lvl="1" indent="0"/>
            <a:endParaRPr lang="en-US" dirty="0"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CC0E2-F660-768F-A00A-17953041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" y="2286000"/>
            <a:ext cx="4746387" cy="44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9ABF7-18F1-21DA-F563-9D906DD8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296" y="1678600"/>
            <a:ext cx="4009658" cy="507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432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3251D-57BF-254F-14DB-D51760F0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7538-7677-B230-E7CE-668AB8DF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dirty="0"/>
              <a:t>can call Java String methods on Clojure strings</a:t>
            </a:r>
          </a:p>
          <a:p>
            <a:pPr lvl="1"/>
            <a:r>
              <a:rPr lang="en-US" dirty="0"/>
              <a:t>note: non-static methods must have . prefix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5FE15-6FC1-F217-4DB7-AA6CDC29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84E51-897D-811D-A5CA-653F9AFD9CA6}"/>
              </a:ext>
            </a:extLst>
          </p:cNvPr>
          <p:cNvSpPr txBox="1"/>
          <p:nvPr/>
        </p:nvSpPr>
        <p:spPr>
          <a:xfrm>
            <a:off x="1447800" y="56929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note: calling String methods does not violate our functional principles, since Strings are immutable in Java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4B533-E88E-9F19-1983-ABAB66CC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43" y="2424565"/>
            <a:ext cx="4814913" cy="277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67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3DB3-D9F4-F1BC-230E-0451AA08D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52041721-521D-9DD2-FEAC-2FB697FE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FEA8D84-C624-B67E-ED1A-6F35A593F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Interesting inconsistency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BFD78-3AE2-C6B4-ED1A-C0F49BA16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6" y="1219199"/>
            <a:ext cx="3888433" cy="1406769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</a:rPr>
              <a:t>consider the following definitions</a:t>
            </a:r>
          </a:p>
          <a:p>
            <a:pPr marL="400050" lvl="1" indent="-168275"/>
            <a:r>
              <a:rPr lang="en-US" dirty="0">
                <a:latin typeface="Arial Narrow" charset="0"/>
                <a:ea typeface="ＭＳ Ｐゴシック" charset="0"/>
              </a:rPr>
              <a:t>defining a name for a vector works </a:t>
            </a:r>
          </a:p>
          <a:p>
            <a:pPr marL="400050" lvl="1" indent="-168275"/>
            <a:r>
              <a:rPr lang="en-US" dirty="0">
                <a:latin typeface="Arial Narrow" charset="0"/>
                <a:ea typeface="ＭＳ Ｐゴシック" charset="0"/>
              </a:rPr>
              <a:t>defining a name for a list fails</a:t>
            </a:r>
          </a:p>
          <a:p>
            <a:pPr marL="231775" lvl="1" indent="0">
              <a:buNone/>
            </a:pP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WHY?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2693E3-7FA9-85FC-5E2C-3BEE7537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2895600"/>
            <a:ext cx="8460434" cy="15892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</a:rPr>
              <a:t>parentheses serve double-duty in Clojure</a:t>
            </a:r>
          </a:p>
          <a:p>
            <a:pPr marL="400050" lvl="1" indent="-168275"/>
            <a:r>
              <a:rPr lang="en-US" kern="0" dirty="0">
                <a:latin typeface="Arial Narrow" charset="0"/>
                <a:ea typeface="ＭＳ Ｐゴシック" charset="0"/>
              </a:rPr>
              <a:t>used to represent a list, e.g., 		</a:t>
            </a:r>
            <a:r>
              <a:rPr lang="en-US" sz="1800" kern="0" dirty="0">
                <a:solidFill>
                  <a:schemeClr val="tx2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("apple" "banana" "casaba")</a:t>
            </a:r>
          </a:p>
          <a:p>
            <a:pPr marL="400050" lvl="1" indent="-168275"/>
            <a:r>
              <a:rPr lang="en-US" kern="0" dirty="0">
                <a:latin typeface="Arial Narrow" charset="0"/>
                <a:ea typeface="ＭＳ Ｐゴシック" charset="0"/>
              </a:rPr>
              <a:t>used to represent a function call, e.g., 	</a:t>
            </a:r>
            <a:r>
              <a:rPr lang="en-US" sz="1800" kern="0" dirty="0">
                <a:solidFill>
                  <a:schemeClr val="tx2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(+ 2 3)</a:t>
            </a:r>
          </a:p>
          <a:p>
            <a:pPr marL="0" indent="-168275"/>
            <a:r>
              <a:rPr lang="en-US" kern="0" dirty="0">
                <a:solidFill>
                  <a:srgbClr val="3333CC"/>
                </a:solidFill>
                <a:ea typeface="ＭＳ Ｐゴシック" charset="0"/>
                <a:cs typeface="Courier New" panose="02070309020205020404" pitchFamily="49" charset="0"/>
              </a:rPr>
              <a:t>how does the interpreter know which is which?</a:t>
            </a:r>
            <a:endParaRPr lang="en-US" kern="0" dirty="0">
              <a:solidFill>
                <a:srgbClr val="3333CC"/>
              </a:solidFill>
              <a:ea typeface="ＭＳ Ｐゴシック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E6ECD4-662F-388E-662B-EAB01AA3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4495800"/>
            <a:ext cx="8460434" cy="7898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</a:rPr>
              <a:t>it can't – it assumes parentheses denote a function call</a:t>
            </a:r>
          </a:p>
          <a:p>
            <a:pPr marL="400050" lvl="1" indent="-168275"/>
            <a:r>
              <a:rPr lang="en-US" kern="0" dirty="0">
                <a:latin typeface="Arial Narrow" charset="0"/>
                <a:ea typeface="ＭＳ Ｐゴシック" charset="0"/>
              </a:rPr>
              <a:t>if you want to specify a list as data, preface it with a quote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5040F-8B69-7FF8-57F8-B166A5FF76FE}"/>
              </a:ext>
            </a:extLst>
          </p:cNvPr>
          <p:cNvSpPr txBox="1"/>
          <p:nvPr/>
        </p:nvSpPr>
        <p:spPr>
          <a:xfrm>
            <a:off x="5181600" y="5800402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n-lt"/>
              </a:rPr>
              <a:t>when the interpreter evaluates an expression starting with ', it treats it as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DF9D6-F660-0F8A-177A-D1B783B5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11" y="634067"/>
            <a:ext cx="4646589" cy="2232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0F062-AFD3-7A45-5350-C43CD749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654" y="5334000"/>
            <a:ext cx="3111500" cy="1835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A2B88B-C3F6-D245-964D-B9C2652416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Defining functions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702675" cy="3276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define a new function using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dirty="0" err="1">
                <a:latin typeface="Courier New" charset="0"/>
                <a:ea typeface="ＭＳ Ｐゴシック" charset="0"/>
                <a:cs typeface="ＭＳ Ｐゴシック" charset="0"/>
              </a:rPr>
              <a:t>fn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maps a vector of inputs to a single output expression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 </a:t>
            </a:r>
            <a:r>
              <a:rPr lang="en-US" dirty="0">
                <a:latin typeface="Arial Narrow" charset="0"/>
                <a:ea typeface="ＭＳ Ｐゴシック" charset="0"/>
              </a:rPr>
              <a:t>then binds a name to that function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(def FUNC_NAME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(</a:t>
            </a:r>
            <a:r>
              <a:rPr lang="en-US" sz="18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fn</a:t>
            </a: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[input1 input2 … </a:t>
            </a:r>
            <a:r>
              <a:rPr lang="en-US" sz="18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inputN</a:t>
            </a: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(OUTPUT_EXPRESSION_INVOLVING_INPUTS)))</a:t>
            </a:r>
          </a:p>
          <a:p>
            <a:pPr lvl="1">
              <a:buFont typeface="Wingdings" charset="0"/>
              <a:buNone/>
            </a:pPr>
            <a:endParaRPr lang="en-US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(def square 		(def next-to-last </a:t>
            </a:r>
          </a:p>
          <a:p>
            <a:pPr lvl="1"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[x]			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[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(* x x)))		    (nth (reverse 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1)))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1D39E87-BEC0-E98D-B09B-5ABF10AF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8702675" cy="2276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better yet, can combine </a:t>
            </a:r>
            <a:r>
              <a:rPr lang="en-US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</a:t>
            </a: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000" kern="0" dirty="0" err="1">
                <a:latin typeface="Courier New" charset="0"/>
                <a:ea typeface="ＭＳ Ｐゴシック" charset="0"/>
                <a:cs typeface="ＭＳ Ｐゴシック" charset="0"/>
              </a:rPr>
              <a:t>fn</a:t>
            </a:r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 into </a:t>
            </a:r>
            <a:r>
              <a:rPr lang="en-US" sz="2000" kern="0" dirty="0" err="1">
                <a:latin typeface="Courier New" charset="0"/>
                <a:ea typeface="ＭＳ Ｐゴシック" charset="0"/>
              </a:rPr>
              <a:t>defn</a:t>
            </a:r>
            <a:endParaRPr lang="en-US" sz="2000" kern="0" dirty="0">
              <a:latin typeface="Courier New" charset="0"/>
              <a:ea typeface="ＭＳ Ｐゴシック" charset="0"/>
            </a:endParaRPr>
          </a:p>
          <a:p>
            <a:pPr lvl="1"/>
            <a:endParaRPr lang="en-US" kern="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</a:t>
            </a:r>
            <a:r>
              <a:rPr lang="en-US" sz="1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defn</a:t>
            </a: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FUNC_NAME [input1 input2 … </a:t>
            </a:r>
            <a:r>
              <a:rPr lang="en-US" sz="1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inputN</a:t>
            </a: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(OUTPUT_EXPRESSION_INVOLVING_INPUTS))</a:t>
            </a:r>
          </a:p>
          <a:p>
            <a:pPr lvl="1">
              <a:buFont typeface="Wingdings" charset="0"/>
              <a:buNone/>
            </a:pPr>
            <a:endParaRPr lang="en-US" kern="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square [x] 		(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next-to-last [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]</a:t>
            </a:r>
          </a:p>
          <a:p>
            <a:pPr lvl="1">
              <a:buFont typeface="Wingdings" charset="0"/>
              <a:buNone/>
            </a:pP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(* x x))	    		  (nth (reverse </a:t>
            </a:r>
            <a:r>
              <a:rPr lang="en-US" sz="1600" kern="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arblist</a:t>
            </a:r>
            <a:r>
              <a:rPr lang="en-US" sz="1600" kern="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) 1))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4DB8-1273-4559-BC5A-B93B951F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FFC9-627E-67AB-81ED-AEE8616E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ft-&gt;m [ft]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(* ft 0.3048))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m-&gt;ft [m]			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m-&gt;ft [m]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(/ m 0.3048))			  (/ m (ft-&gt;m 1)))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sum-of-squares [x y]	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square-of-sum [x y]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(+ (* x x) (* y y)))		  (* (+ x y) (+ x y)))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round [num]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(int (+ num 0.5)))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palindrome [word]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(= (seq word) (reverse word)))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ED954-F7EF-6B78-A7D9-11949752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133600"/>
          </a:xfrm>
        </p:spPr>
        <p:txBody>
          <a:bodyPr/>
          <a:lstStyle/>
          <a:p>
            <a:r>
              <a:rPr lang="en-US" dirty="0"/>
              <a:t>define a function that converts from Fahrenheit to Celsius</a:t>
            </a:r>
          </a:p>
          <a:p>
            <a:pPr marL="457200" lvl="1" indent="0">
              <a:buNone/>
            </a:pPr>
            <a:r>
              <a:rPr lang="en-US" dirty="0"/>
              <a:t>note:  celsius = 5/9 * (fahr – 32)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fahr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-&gt;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celsius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[temp]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    ( ???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96EEA3-20C8-616D-513D-21E863171F89}"/>
              </a:ext>
            </a:extLst>
          </p:cNvPr>
          <p:cNvSpPr txBox="1">
            <a:spLocks/>
          </p:cNvSpPr>
          <p:nvPr/>
        </p:nvSpPr>
        <p:spPr bwMode="auto">
          <a:xfrm>
            <a:off x="685799" y="3200400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>
              <a:buNone/>
            </a:pPr>
            <a:r>
              <a:rPr lang="en-US" kern="0" dirty="0"/>
              <a:t>similarly, define a function that converts from Celsius to Fahrenheit</a:t>
            </a:r>
          </a:p>
          <a:p>
            <a:pPr>
              <a:buNone/>
            </a:pPr>
            <a:endParaRPr lang="en-US" sz="1800" kern="0" baseline="30000" dirty="0"/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celsius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-&gt;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fahr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[temp]</a:t>
            </a:r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   ( ??? )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>
              <a:buNone/>
            </a:pPr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E8D772-9D77-8270-6883-A649DF28BE20}"/>
              </a:ext>
            </a:extLst>
          </p:cNvPr>
          <p:cNvSpPr txBox="1">
            <a:spLocks/>
          </p:cNvSpPr>
          <p:nvPr/>
        </p:nvSpPr>
        <p:spPr bwMode="auto">
          <a:xfrm>
            <a:off x="685799" y="5064125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>
              <a:buNone/>
            </a:pPr>
            <a:r>
              <a:rPr lang="en-US" kern="0" dirty="0"/>
              <a:t>define a function that calculates a baseball player's batting average</a:t>
            </a:r>
          </a:p>
          <a:p>
            <a:pPr>
              <a:buNone/>
            </a:pPr>
            <a:endParaRPr lang="en-US" sz="1800" kern="0" baseline="30000" dirty="0"/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BA [hits at-bats]</a:t>
            </a:r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   ( ??? )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063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89D9-8CA4-48BB-30B7-28802E6F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872CC-5C47-F3B7-2680-358B02E1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155EF-22B0-A4AC-1B6C-6B364A8FABD5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" indent="0">
              <a:buNone/>
            </a:pPr>
            <a:r>
              <a:rPr lang="en-US" kern="0" dirty="0"/>
              <a:t>define a function that calculates the wind-chill index</a:t>
            </a:r>
          </a:p>
          <a:p>
            <a:pPr>
              <a:buNone/>
            </a:pPr>
            <a:endParaRPr lang="en-US" sz="1800" kern="0" dirty="0"/>
          </a:p>
          <a:p>
            <a:pPr>
              <a:buNone/>
            </a:pPr>
            <a:r>
              <a:rPr lang="en-US" sz="1800" kern="0" dirty="0"/>
              <a:t>		</a:t>
            </a:r>
            <a:r>
              <a:rPr lang="en-US" sz="2000" kern="0" dirty="0">
                <a:solidFill>
                  <a:schemeClr val="tx1"/>
                </a:solidFill>
              </a:rPr>
              <a:t>wind-chill = 35.74 + 0.6215</a:t>
            </a:r>
            <a:r>
              <a:rPr lang="en-US" sz="1050" kern="0" dirty="0">
                <a:solidFill>
                  <a:schemeClr val="tx1"/>
                </a:solidFill>
              </a:rPr>
              <a:t>☓</a:t>
            </a:r>
            <a:r>
              <a:rPr lang="en-US" sz="2000" kern="0" dirty="0">
                <a:solidFill>
                  <a:schemeClr val="tx1"/>
                </a:solidFill>
              </a:rPr>
              <a:t>temp + (0.4275</a:t>
            </a:r>
            <a:r>
              <a:rPr lang="en-US" sz="1050" kern="0" dirty="0">
                <a:solidFill>
                  <a:schemeClr val="tx1"/>
                </a:solidFill>
              </a:rPr>
              <a:t>☓</a:t>
            </a:r>
            <a:r>
              <a:rPr lang="en-US" sz="2000" kern="0" dirty="0">
                <a:solidFill>
                  <a:schemeClr val="tx1"/>
                </a:solidFill>
              </a:rPr>
              <a:t>temp – 35.75)</a:t>
            </a:r>
            <a:r>
              <a:rPr lang="en-US" sz="1050" kern="0" dirty="0">
                <a:solidFill>
                  <a:schemeClr val="tx1"/>
                </a:solidFill>
              </a:rPr>
              <a:t>☓</a:t>
            </a:r>
            <a:r>
              <a:rPr lang="en-US" sz="2000" kern="0" dirty="0">
                <a:solidFill>
                  <a:schemeClr val="tx1"/>
                </a:solidFill>
              </a:rPr>
              <a:t>wind</a:t>
            </a:r>
            <a:r>
              <a:rPr lang="en-US" sz="2000" kern="0" baseline="30000" dirty="0">
                <a:solidFill>
                  <a:schemeClr val="tx1"/>
                </a:solidFill>
              </a:rPr>
              <a:t>0.16</a:t>
            </a:r>
          </a:p>
          <a:p>
            <a:pPr>
              <a:buNone/>
            </a:pPr>
            <a:endParaRPr lang="en-US" sz="1800" kern="0" baseline="30000" dirty="0"/>
          </a:p>
          <a:p>
            <a:pPr>
              <a:buNone/>
            </a:pPr>
            <a:endParaRPr lang="en-US" sz="1800" kern="0" baseline="30000" dirty="0"/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kern="0" dirty="0" err="1">
                <a:solidFill>
                  <a:srgbClr val="FF0000"/>
                </a:solidFill>
                <a:latin typeface="Courier New"/>
                <a:cs typeface="Courier New"/>
              </a:rPr>
              <a:t>defn</a:t>
            </a: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wind-chill [temp wind]</a:t>
            </a:r>
          </a:p>
          <a:p>
            <a:pPr marL="457200" lvl="1" indent="0">
              <a:buFont typeface="Wingdings" charset="0"/>
              <a:buNone/>
            </a:pPr>
            <a:r>
              <a:rPr lang="en-US" kern="0" dirty="0">
                <a:solidFill>
                  <a:srgbClr val="FF0000"/>
                </a:solidFill>
                <a:latin typeface="Courier New"/>
                <a:cs typeface="Courier New"/>
              </a:rPr>
              <a:t>    ( ??? ))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3675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F123FD-83CB-FE46-9F96-615D71CBF18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Conditional evaluation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select alternative expressions to evaluate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(if TEST TRUE_EXPRESSION FALSE_EXPRESSION)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my-abs [num]		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grade [test1 test2]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(neg? num)		  (if (&gt; test2 test1)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(- 0 num)		      test2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num))			      (/ (+ test1 test2) 2.0)))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6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pass-fail [test1 test2]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(if (or (and (&gt;= test1 60) (&gt;= test2 60))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    (&gt;= (/ (+ test1 test2) 2.0) 70))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:pass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      :fail))</a:t>
            </a:r>
            <a:endParaRPr lang="en-US" sz="1800" dirty="0">
              <a:solidFill>
                <a:srgbClr val="FF0033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7315200" cy="727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dirty="0">
                <a:latin typeface="Courier New" charset="0"/>
              </a:rPr>
              <a:t>and</a:t>
            </a:r>
            <a:r>
              <a:rPr lang="en-US" dirty="0">
                <a:latin typeface="Arial Narrow" charset="0"/>
              </a:rPr>
              <a:t>, </a:t>
            </a:r>
            <a:r>
              <a:rPr lang="en-US" dirty="0">
                <a:latin typeface="Courier New" charset="0"/>
              </a:rPr>
              <a:t>or</a:t>
            </a:r>
            <a:r>
              <a:rPr lang="en-US" dirty="0">
                <a:latin typeface="Arial Narrow" charset="0"/>
              </a:rPr>
              <a:t>, </a:t>
            </a:r>
            <a:r>
              <a:rPr lang="en-US" dirty="0">
                <a:latin typeface="Courier New" charset="0"/>
              </a:rPr>
              <a:t>not</a:t>
            </a:r>
            <a:r>
              <a:rPr lang="en-US" dirty="0">
                <a:latin typeface="Arial Narrow" charset="0"/>
              </a:rPr>
              <a:t>	are standard Boolean connectives</a:t>
            </a:r>
          </a:p>
          <a:p>
            <a:pPr lvl="4">
              <a:spcBef>
                <a:spcPct val="5000"/>
              </a:spcBef>
              <a:buFontTx/>
              <a:buNone/>
            </a:pPr>
            <a:r>
              <a:rPr lang="en-US" dirty="0">
                <a:latin typeface="Arial Narrow" charset="0"/>
              </a:rPr>
              <a:t>evaluated from left-to-right, short-circuit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BA9836-1E5C-AC4D-90D4-7666CCF7A752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85800" y="1371600"/>
            <a:ext cx="8702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3333CC"/>
                </a:solidFill>
                <a:latin typeface="Arial Narrow" charset="0"/>
              </a:rPr>
              <a:t>note:</a:t>
            </a:r>
            <a:r>
              <a:rPr lang="en-US" dirty="0">
                <a:solidFill>
                  <a:srgbClr val="3333CC"/>
                </a:solidFill>
                <a:latin typeface="Arial Narrow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 Narrow" charset="0"/>
              </a:rPr>
              <a:t>an if-expression is a </a:t>
            </a:r>
            <a:r>
              <a:rPr lang="en-US" sz="2400" i="1" dirty="0">
                <a:solidFill>
                  <a:srgbClr val="3333CC"/>
                </a:solidFill>
                <a:latin typeface="Arial Narrow" charset="0"/>
              </a:rPr>
              <a:t>special form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charset="0"/>
              </a:rPr>
              <a:t>doesn'</a:t>
            </a:r>
            <a:r>
              <a:rPr lang="en-US" altLang="ja-JP" sz="2000" dirty="0">
                <a:solidFill>
                  <a:schemeClr val="tx1"/>
                </a:solidFill>
                <a:latin typeface="Arial Narrow" charset="0"/>
              </a:rPr>
              <a:t>t follow standard evaluation rules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Char char="§"/>
            </a:pPr>
            <a:endParaRPr lang="en-US" dirty="0">
              <a:solidFill>
                <a:schemeClr val="tx1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</a:rPr>
              <a:t> (if (list? x)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</a:rPr>
              <a:t>     (first x)</a:t>
            </a:r>
          </a:p>
          <a:p>
            <a:pPr marL="742950" lvl="1" indent="-285750">
              <a:lnSpc>
                <a:spcPct val="90000"/>
              </a:lnSpc>
              <a:buFont typeface="Wingdings" charset="0"/>
              <a:buNone/>
            </a:pPr>
            <a:r>
              <a:rPr lang="en-US" sz="1600" dirty="0">
                <a:solidFill>
                  <a:srgbClr val="FF0033"/>
                </a:solidFill>
                <a:latin typeface="Courier New" charset="0"/>
              </a:rPr>
              <a:t>     x)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buFont typeface="Wingdings" charset="0"/>
              <a:buChar char="§"/>
            </a:pPr>
            <a:r>
              <a:rPr lang="en-US" dirty="0">
                <a:solidFill>
                  <a:schemeClr val="tx1"/>
                </a:solidFill>
                <a:latin typeface="Arial Narrow" charset="0"/>
              </a:rPr>
              <a:t>anything but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 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nil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Arial Narrow" charset="0"/>
              </a:rPr>
              <a:t>(equivalent to Java null value) is "true"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Conditional evaluation (cont.)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038600" y="2133600"/>
            <a:ext cx="5203825" cy="983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41313" indent="-227013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sz="1800" dirty="0">
                <a:latin typeface="Arial Narrow" charset="0"/>
              </a:rPr>
              <a:t>test expression is evaluated first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latin typeface="Arial Narrow" charset="0"/>
              </a:rPr>
              <a:t> if value is "true", first expression is evaluated &amp; returned</a:t>
            </a:r>
          </a:p>
          <a:p>
            <a:pPr lvl="1">
              <a:spcBef>
                <a:spcPct val="5000"/>
              </a:spcBef>
            </a:pPr>
            <a:r>
              <a:rPr lang="en-US" sz="1800" dirty="0">
                <a:latin typeface="Arial Narrow" charset="0"/>
              </a:rPr>
              <a:t> else, second expression is evaluated &amp; returned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710E5-3CE1-C269-BF60-ACF319A8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540" y="3563815"/>
            <a:ext cx="28067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37F256-9DA3-0549-B376-40ABB577E88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Multi-way conditional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855075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there are more than two alternatives, can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nest if-expressions  (i.e., cascading ifs)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</a:t>
            </a:r>
            <a:r>
              <a:rPr lang="en-US" sz="1800" dirty="0">
                <a:latin typeface="Courier New" charset="0"/>
                <a:ea typeface="ＭＳ Ｐゴシック" charset="0"/>
              </a:rPr>
              <a:t>cond</a:t>
            </a:r>
            <a:r>
              <a:rPr lang="en-US" dirty="0">
                <a:latin typeface="Arial Narrow" charset="0"/>
                <a:ea typeface="ＭＳ Ｐゴシック" charset="0"/>
              </a:rPr>
              <a:t> special form  (i.e., a switch)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(</a:t>
            </a:r>
            <a:r>
              <a:rPr lang="en-US" sz="1800" dirty="0" err="1">
                <a:latin typeface="Courier New" charset="0"/>
                <a:ea typeface="ＭＳ Ｐゴシック" charset="0"/>
              </a:rPr>
              <a:t>cond</a:t>
            </a:r>
            <a:r>
              <a:rPr lang="en-US" sz="1800" dirty="0">
                <a:latin typeface="Courier New" charset="0"/>
                <a:ea typeface="ＭＳ Ｐゴシック" charset="0"/>
              </a:rPr>
              <a:t> TEST1 EXPRESSION1</a:t>
            </a: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      TEST2 EXPRESSION2</a:t>
            </a: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       . . .</a:t>
            </a:r>
          </a:p>
          <a:p>
            <a:pPr lvl="1">
              <a:spcBef>
                <a:spcPct val="5000"/>
              </a:spcBef>
              <a:buFont typeface="Wingding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</a:rPr>
              <a:t>      :else </a:t>
            </a:r>
            <a:r>
              <a:rPr lang="en-US" sz="1800" dirty="0" err="1">
                <a:latin typeface="Courier New" charset="0"/>
                <a:ea typeface="ＭＳ Ｐゴシック" charset="0"/>
              </a:rPr>
              <a:t>EXPRESSIONn</a:t>
            </a:r>
            <a:r>
              <a:rPr lang="en-US" sz="1800" dirty="0">
                <a:latin typeface="Courier New" charset="0"/>
                <a:ea typeface="ＭＳ Ｐゴシック" charset="0"/>
              </a:rPr>
              <a:t>)</a:t>
            </a:r>
          </a:p>
          <a:p>
            <a:pPr lvl="1"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compare-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nums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[num1 num2]		 </a:t>
            </a:r>
          </a:p>
          <a:p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(&gt; num1 num2) :greater  	 </a:t>
            </a:r>
          </a:p>
          <a:p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(&lt; num1 num2) :lesser	</a:t>
            </a:r>
          </a:p>
          <a:p>
            <a:pPr>
              <a:tabLst>
                <a:tab pos="4330700" algn="l"/>
              </a:tabLst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:else :equal))</a:t>
            </a: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 </a:t>
            </a:r>
          </a:p>
          <a:p>
            <a:pPr>
              <a:tabLst>
                <a:tab pos="4330700" algn="l"/>
              </a:tabLst>
            </a:pPr>
            <a:r>
              <a:rPr lang="en-US" sz="14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defn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letter-grade [avg]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(</a:t>
            </a:r>
            <a:r>
              <a:rPr lang="en-US" sz="1600" dirty="0" err="1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cond</a:t>
            </a: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(&gt;= avg 90) :A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(&gt;= avg 80) :B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(&gt;= avg 70) :C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(&gt;= avg 60) :D</a:t>
            </a:r>
          </a:p>
          <a:p>
            <a:pPr marL="4295775" indent="0"/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:else :F))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657600" cy="1336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41313" indent="-227013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dirty="0">
                <a:latin typeface="Arial Narrow" charset="0"/>
              </a:rPr>
              <a:t>evaluate tests in order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Arial Narrow" charset="0"/>
              </a:rPr>
              <a:t> when reach one that evaluates to "true", evaluate corresponding expression &amp;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600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primitive data types in Clojure are called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scalars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 include numbers, symbols, keywords, strings, characters,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booleans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numbers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in theory, numbers can have unlimited size in Clojure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integers are implemented using Java long type or </a:t>
            </a:r>
            <a:r>
              <a:rPr lang="en-US" dirty="0" err="1">
                <a:latin typeface="Arial Narrow" charset="0"/>
                <a:ea typeface="ＭＳ Ｐゴシック" charset="0"/>
              </a:rPr>
              <a:t>BigInt</a:t>
            </a:r>
            <a:r>
              <a:rPr lang="en-US" dirty="0">
                <a:latin typeface="Arial Narrow" charset="0"/>
                <a:ea typeface="ＭＳ Ｐゴシック" charset="0"/>
              </a:rPr>
              <a:t> class (if too big)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 Narrow" charset="0"/>
                <a:ea typeface="ＭＳ Ｐゴシック" charset="0"/>
              </a:rPr>
              <a:t>	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4	-8	+104	987654321987654321987654321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ea typeface="ＭＳ Ｐゴシック" charset="0"/>
              </a:rPr>
              <a:t>	can also be represented in hex, octal or binary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0x4B	0113	2r1001011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</a:rPr>
              <a:t>	</a:t>
            </a:r>
          </a:p>
          <a:p>
            <a:pPr marL="749300" lvl="2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reals are implemented using Java double type or </a:t>
            </a:r>
            <a:r>
              <a:rPr lang="en-US" dirty="0" err="1">
                <a:latin typeface="Arial Narrow" charset="0"/>
                <a:ea typeface="ＭＳ Ｐゴシック" charset="0"/>
              </a:rPr>
              <a:t>BigDecimal</a:t>
            </a:r>
            <a:r>
              <a:rPr lang="en-US" dirty="0">
                <a:latin typeface="Arial Narrow" charset="0"/>
                <a:ea typeface="ＭＳ Ｐゴシック" charset="0"/>
              </a:rPr>
              <a:t> class (if too big)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1.0	+2.	-12.345678	2e7	1.445e-3</a:t>
            </a:r>
          </a:p>
          <a:p>
            <a:pPr marL="749300" lvl="2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>
                <a:latin typeface="Arial Narrow" charset="0"/>
                <a:ea typeface="ＭＳ Ｐゴシック" charset="0"/>
              </a:rPr>
              <a:t>rationals</a:t>
            </a:r>
            <a:r>
              <a:rPr lang="en-US" dirty="0">
                <a:latin typeface="Arial Narrow" charset="0"/>
                <a:ea typeface="ＭＳ Ｐゴシック" charset="0"/>
              </a:rPr>
              <a:t> are implemented as a numerator/denominator pair</a:t>
            </a:r>
          </a:p>
          <a:p>
            <a:pPr marL="744538" lvl="2" indent="-338138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	3/4	-7/8	123456789/987654321</a:t>
            </a:r>
          </a:p>
          <a:p>
            <a:pPr marL="1371600" lvl="3" indent="0">
              <a:spcBef>
                <a:spcPts val="1080"/>
              </a:spcBef>
              <a:buNone/>
            </a:pPr>
            <a:endParaRPr lang="en-US" dirty="0">
              <a:solidFill>
                <a:srgbClr val="FF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B6C95-1213-F552-239F-F6AB9FBE438D}"/>
              </a:ext>
            </a:extLst>
          </p:cNvPr>
          <p:cNvSpPr txBox="1"/>
          <p:nvPr/>
        </p:nvSpPr>
        <p:spPr>
          <a:xfrm>
            <a:off x="6324600" y="3910865"/>
            <a:ext cx="2743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note: when the interpreter uses a </a:t>
            </a:r>
            <a:r>
              <a:rPr lang="en-US" sz="1600" dirty="0" err="1">
                <a:latin typeface="+mn-lt"/>
              </a:rPr>
              <a:t>BigInt</a:t>
            </a:r>
            <a:r>
              <a:rPr lang="en-US" sz="1600" dirty="0">
                <a:latin typeface="+mn-lt"/>
              </a:rPr>
              <a:t>, it will add N to the end when displaying the value</a:t>
            </a:r>
          </a:p>
        </p:txBody>
      </p:sp>
    </p:spTree>
    <p:extLst>
      <p:ext uri="{BB962C8B-B14F-4D97-AF65-F5344CB8AC3E}">
        <p14:creationId xmlns:p14="http://schemas.microsoft.com/office/powerpoint/2010/main" val="16364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6645-59CA-121D-DE8A-F89960F0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8425-7679-26F2-F80A-8EC4C0E0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286000"/>
          </a:xfrm>
        </p:spPr>
        <p:txBody>
          <a:bodyPr/>
          <a:lstStyle/>
          <a:p>
            <a:r>
              <a:rPr lang="en-US" dirty="0"/>
              <a:t>a leap year is divisible by 4 but not 100 except if divisible by 400</a:t>
            </a:r>
          </a:p>
          <a:p>
            <a:pPr marL="457200" lvl="1" indent="0">
              <a:buNone/>
            </a:pPr>
            <a:r>
              <a:rPr lang="en-US" dirty="0"/>
              <a:t>yes: 2000, 2020, 2024, 2028, 2400	no: 2025, 2026, 2027, 2100, 2200, 2300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leap-year? [year]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(zero? (rem year 400)) true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(zero? (rem year 100)) false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:else (zero? (rem year 4))))</a:t>
            </a: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6922F-A372-BDA8-88FC-2467C3E3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70574-3243-2FBC-0359-3BF8CC40064D}"/>
              </a:ext>
            </a:extLst>
          </p:cNvPr>
          <p:cNvSpPr txBox="1"/>
          <p:nvPr/>
        </p:nvSpPr>
        <p:spPr>
          <a:xfrm>
            <a:off x="1143000" y="3599751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defn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leap-year? [year]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(and (zero? (rem year 4))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    (or (zero? (rem year 400))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          (not (zero? (rem year 100))))))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0D9A2-8FBA-CC72-6DC7-B33B1C2C1CAD}"/>
              </a:ext>
            </a:extLst>
          </p:cNvPr>
          <p:cNvSpPr txBox="1">
            <a:spLocks/>
          </p:cNvSpPr>
          <p:nvPr/>
        </p:nvSpPr>
        <p:spPr bwMode="auto">
          <a:xfrm>
            <a:off x="449262" y="5105399"/>
            <a:ext cx="8702675" cy="18271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kern="0" dirty="0"/>
              <a:t>write a function that determines the number of days in a year</a:t>
            </a: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days-in-year [year]</a:t>
            </a:r>
          </a:p>
          <a:p>
            <a:pPr marL="457200" lvl="1" indent="0">
              <a:buFont typeface="Wingdings" charset="0"/>
              <a:buNone/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 ??? ))</a:t>
            </a:r>
          </a:p>
        </p:txBody>
      </p:sp>
    </p:spTree>
    <p:extLst>
      <p:ext uri="{BB962C8B-B14F-4D97-AF65-F5344CB8AC3E}">
        <p14:creationId xmlns:p14="http://schemas.microsoft.com/office/powerpoint/2010/main" val="2727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extend the wind-chill function</a:t>
                </a:r>
                <a:endParaRPr lang="en-US" sz="1400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marL="457200" lvl="1" indent="0">
                  <a:buNone/>
                </a:pPr>
                <a:r>
                  <a:rPr lang="en-US" sz="1600" dirty="0"/>
                  <a:t>wind-chill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𝑛𝑖𝑙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≥50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𝑤𝑖𝑛𝑑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5.74+0.6215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𝑡𝑒𝑚𝑝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.4275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𝑡𝑒𝑚𝑝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−35.75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𝑤𝑖𝑛𝑑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0.16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urier New"/>
                    <a:cs typeface="Courier New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ourier New"/>
                    <a:cs typeface="Courier New"/>
                  </a:rPr>
                  <a:t>defn</a:t>
                </a:r>
                <a:r>
                  <a:rPr lang="en-US" dirty="0">
                    <a:solidFill>
                      <a:srgbClr val="FF0000"/>
                    </a:solidFill>
                    <a:latin typeface="Courier New"/>
                    <a:cs typeface="Courier New"/>
                  </a:rPr>
                  <a:t> wind-chill [temp wind]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urier New"/>
                    <a:cs typeface="Courier New"/>
                  </a:rPr>
                  <a:t>    ( ??? ))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endParaRPr lang="en-US" sz="1800" dirty="0">
                  <a:latin typeface="Courier New"/>
                  <a:cs typeface="Courier New"/>
                  <a:sym typeface="Wingdings"/>
                </a:endParaRPr>
              </a:p>
              <a:p>
                <a:pPr marL="457200" lvl="1" indent="0">
                  <a:buNone/>
                </a:pPr>
                <a:endParaRPr lang="en-US" sz="1800" dirty="0">
                  <a:latin typeface="Courier New"/>
                  <a:cs typeface="Courier New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936" t="-27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BC680-52C9-4747-B7E2-610DD805FDB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E345-74B8-FE02-85D5-E727DA418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E78F4F25-6DD7-206A-67FF-B6832CDC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4462228-8138-60AB-14FC-B3D607086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 (cont.)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92A1A1C-DB2B-B919-0D70-32957BD6B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6" y="1295400"/>
            <a:ext cx="8702675" cy="26670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symbols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symbols are names (identifiers) used to represent another value</a:t>
            </a: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sum	num1	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firstName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first-name	help?   ft-&gt;m</a:t>
            </a:r>
          </a:p>
          <a:p>
            <a:pPr marL="406400" lvl="2" indent="0"/>
            <a:endParaRPr lang="en-US" dirty="0">
              <a:latin typeface="Arial Narrow" charset="0"/>
              <a:ea typeface="ＭＳ Ｐゴシック" charset="0"/>
            </a:endParaRP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can </a:t>
            </a:r>
            <a:r>
              <a:rPr lang="en-US" i="1" dirty="0">
                <a:latin typeface="Arial Narrow" charset="0"/>
                <a:ea typeface="ＭＳ Ｐゴシック" charset="0"/>
              </a:rPr>
              <a:t>bind</a:t>
            </a:r>
            <a:r>
              <a:rPr lang="en-US" dirty="0">
                <a:latin typeface="Arial Narrow" charset="0"/>
                <a:ea typeface="ＭＳ Ｐゴシック" charset="0"/>
              </a:rPr>
              <a:t> a symbol to a value using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def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note: symbols are NOT variables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more like constants (not </a:t>
            </a:r>
            <a:r>
              <a:rPr lang="en-US" dirty="0" err="1">
                <a:latin typeface="Arial Narrow" charset="0"/>
                <a:ea typeface="ＭＳ Ｐゴシック" charset="0"/>
              </a:rPr>
              <a:t>reassignable</a:t>
            </a:r>
            <a:r>
              <a:rPr lang="en-US" dirty="0">
                <a:latin typeface="Arial Narrow" charset="0"/>
                <a:ea typeface="ＭＳ Ｐゴシック" charset="0"/>
              </a:rPr>
              <a:t>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03C938-C6EE-1582-FA9B-9A9E78600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42672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keywords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keywords are symbols (starting with colon) that always evaluate to themselves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essentially, new literals in the language</a:t>
            </a: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:a	:b	:red 	 :Dave   :root   :left   :right</a:t>
            </a:r>
          </a:p>
          <a:p>
            <a:pPr marL="744538" lvl="2" indent="-338138">
              <a:buFont typeface="Wingdings" pitchFamily="2" charset="2"/>
              <a:buChar char="§"/>
            </a:pPr>
            <a:endParaRPr lang="en-US" kern="0" dirty="0">
              <a:latin typeface="Arial Narrow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24F3A-748F-EFF9-47EE-D5C335FE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2776118"/>
            <a:ext cx="2387600" cy="1526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3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06D98-9569-989E-07F7-F043518B3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72F4430B-B0F0-5ADF-8551-01411FFB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68DAEEB-712B-A6A3-4FCA-792C9321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Scalars (cont.)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3B04A7-BA4A-7447-ECD8-04D7C7385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6" y="1295400"/>
            <a:ext cx="8702675" cy="15240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strings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dirty="0">
                <a:latin typeface="Arial Narrow" charset="0"/>
                <a:ea typeface="ＭＳ Ｐゴシック" charset="0"/>
              </a:rPr>
              <a:t>strings are implemented using Java Strings, but can include line breaks</a:t>
            </a:r>
          </a:p>
          <a:p>
            <a:pPr marL="406400" lvl="2" indent="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""    "foo"   "foo bar"	   "Howdy	"Howdy\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ndo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</a:t>
            </a:r>
          </a:p>
          <a:p>
            <a:pPr marL="406400" lvl="2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				   do"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B84896-645D-FA07-A073-F7D23A3C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30861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>
                <a:latin typeface="Arial Narrow" charset="0"/>
                <a:ea typeface="ＭＳ Ｐゴシック" charset="0"/>
                <a:cs typeface="ＭＳ Ｐゴシック" charset="0"/>
              </a:rPr>
              <a:t>characters</a:t>
            </a:r>
          </a:p>
          <a:p>
            <a:pPr marL="744538" lvl="2" indent="-338138">
              <a:buFont typeface="Wingdings" pitchFamily="2" charset="2"/>
              <a:buChar char="§"/>
            </a:pPr>
            <a:r>
              <a:rPr lang="en-US" kern="0" dirty="0">
                <a:latin typeface="Arial Narrow" charset="0"/>
                <a:ea typeface="ＭＳ Ｐゴシック" charset="0"/>
              </a:rPr>
              <a:t>characters are specified using a backslash, implemented using Java chars</a:t>
            </a: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\a	\B	\4	\\	\u0042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E8F52-4AEA-B9A4-E138-FE1AA204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6" y="4838700"/>
            <a:ext cx="8702675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/>
            <a:r>
              <a:rPr lang="en-US" kern="0" dirty="0" err="1">
                <a:latin typeface="Arial Narrow" charset="0"/>
                <a:ea typeface="ＭＳ Ｐゴシック" charset="0"/>
                <a:cs typeface="ＭＳ Ｐゴシック" charset="0"/>
              </a:rPr>
              <a:t>booleans</a:t>
            </a:r>
            <a:endParaRPr lang="en-US" kern="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06400" lvl="2" indent="0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true	false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8B4B25-FB14-BE4E-9CA1-FB65097D7CC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Collections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702675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lists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list is a sequence of items enclosed in parentheses</a:t>
            </a:r>
          </a:p>
          <a:p>
            <a:pPr lvl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sz="1800" dirty="0">
                <a:latin typeface="Courier New" charset="0"/>
                <a:ea typeface="ＭＳ Ｐゴシック" charset="0"/>
              </a:rPr>
              <a:t>()	</a:t>
            </a:r>
            <a:r>
              <a:rPr lang="en-US" dirty="0">
                <a:latin typeface="Arial Narrow" charset="0"/>
                <a:ea typeface="ＭＳ Ｐゴシック" charset="0"/>
              </a:rPr>
              <a:t>		is a list</a:t>
            </a:r>
          </a:p>
          <a:p>
            <a:pPr lvl="2"/>
            <a:r>
              <a:rPr lang="en-US" sz="1800" dirty="0">
                <a:latin typeface="Courier New" charset="0"/>
                <a:ea typeface="ＭＳ Ｐゴシック" charset="0"/>
              </a:rPr>
              <a:t>(L1 L2 . . . Ln)</a:t>
            </a:r>
            <a:r>
              <a:rPr lang="en-US" dirty="0">
                <a:latin typeface="Arial Narrow" charset="0"/>
                <a:ea typeface="ＭＳ Ｐゴシック" charset="0"/>
              </a:rPr>
              <a:t>	is a list, where each </a:t>
            </a:r>
            <a:r>
              <a:rPr lang="en-US" sz="1800" dirty="0">
                <a:latin typeface="Courier New" charset="0"/>
                <a:ea typeface="ＭＳ Ｐゴシック" charset="0"/>
              </a:rPr>
              <a:t>Li</a:t>
            </a:r>
            <a:r>
              <a:rPr lang="en-US" dirty="0">
                <a:latin typeface="Arial Narrow" charset="0"/>
                <a:ea typeface="ＭＳ Ｐゴシック" charset="0"/>
              </a:rPr>
              <a:t> is either a scalar or a list</a:t>
            </a:r>
          </a:p>
          <a:p>
            <a:pPr lvl="1">
              <a:buFont typeface="Wingdings" charset="0"/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	for example:</a:t>
            </a: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()			(1)</a:t>
            </a: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(:a :b :c :d)		((:a :b) 1.7 (5 10))</a:t>
            </a: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(((((0)))))</a:t>
            </a:r>
          </a:p>
          <a:p>
            <a:pPr lvl="1">
              <a:buFont typeface="Wingdings" charset="0"/>
              <a:buNone/>
            </a:pPr>
            <a:endParaRPr lang="en-US" sz="1800" dirty="0">
              <a:latin typeface="Courier Ne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note the recursive definition of a list – GET USED TO IT!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also, get used to parentheses (LISP = Lots of Inane, Silly Parentheses)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lists are very dynamic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implemented as linked structures, so flexible but do not provide direct access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29562-9FD3-968E-BB59-D9EEFA8B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B696E3FB-3CA0-D15B-7E0E-0560D102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8B4B25-FB14-BE4E-9CA1-FB65097D7CC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6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E5A03FB-330B-70E2-DADC-5A9D5F5D0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Collections (cont.)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1E35F5-A068-357E-7971-044F3B81D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702675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lists were the only collection type in LISP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lists are all you need, but not the most efficient for certain operations</a:t>
            </a:r>
          </a:p>
          <a:p>
            <a:pPr marL="457200" lvl="1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7150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Clojure provides other collections, based on Java data structures</a:t>
            </a:r>
          </a:p>
          <a:p>
            <a:pPr marL="744538" lvl="1" indent="-2794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vector: based on Java array, stored contiguously and provides direct access</a:t>
            </a: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[1 2 3 :a :b :c]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65138" lvl="1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744538" lvl="1" indent="-2794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set: based on Java Set, items are unique</a:t>
            </a: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#{:red :blue :green}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744538" lvl="1" indent="-27940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map: based on Java Map, sequence of key &amp; value pairs</a:t>
            </a: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{:first "Chris" :last "Jones" :age 20}</a:t>
            </a:r>
            <a:endParaRPr lang="en-US" kern="0" dirty="0">
              <a:solidFill>
                <a:srgbClr val="FF0000"/>
              </a:solidFill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744538" lvl="1" indent="-279400"/>
            <a:endParaRPr lang="en-US" dirty="0">
              <a:latin typeface="Arial Narrow" charset="0"/>
              <a:ea typeface="ＭＳ Ｐゴシック" charset="0"/>
            </a:endParaRPr>
          </a:p>
          <a:p>
            <a:pPr marL="465138" lvl="1" indent="0">
              <a:buNone/>
            </a:pPr>
            <a:r>
              <a:rPr lang="en-US" dirty="0">
                <a:solidFill>
                  <a:srgbClr val="3333CC"/>
                </a:solidFill>
                <a:latin typeface="Arial Narrow" charset="0"/>
                <a:ea typeface="ＭＳ Ｐゴシック" charset="0"/>
              </a:rPr>
              <a:t>MORE ON THESE LATER</a:t>
            </a:r>
          </a:p>
        </p:txBody>
      </p:sp>
    </p:spTree>
    <p:extLst>
      <p:ext uri="{BB962C8B-B14F-4D97-AF65-F5344CB8AC3E}">
        <p14:creationId xmlns:p14="http://schemas.microsoft.com/office/powerpoint/2010/main" val="14300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FFD7CA-6C36-DC43-880E-2B19A0C77AEF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7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85800" y="4572000"/>
            <a:ext cx="8702675" cy="25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since function calls can be nested, evaluation is recursive</a:t>
            </a:r>
          </a:p>
          <a:p>
            <a:pPr lvl="2"/>
            <a:r>
              <a:rPr lang="en-US" sz="2000" dirty="0">
                <a:latin typeface="Arial Narrow" charset="0"/>
              </a:rPr>
              <a:t>e.g., to evaluate </a:t>
            </a:r>
            <a:r>
              <a:rPr lang="en-US" sz="2000" dirty="0">
                <a:solidFill>
                  <a:srgbClr val="FF0033"/>
                </a:solidFill>
                <a:latin typeface="Courier New" charset="0"/>
              </a:rPr>
              <a:t>(+ 3 (* 4 2))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latin typeface="Arial Narrow" charset="0"/>
              </a:rPr>
              <a:t>evaluate each item (in any order)</a:t>
            </a:r>
          </a:p>
          <a:p>
            <a:pPr marL="1781175" lvl="2">
              <a:tabLst>
                <a:tab pos="3192463" algn="l"/>
              </a:tabLst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>
                <a:latin typeface="Arial Narrow" charset="0"/>
              </a:rPr>
              <a:t>	is a scalar, evaluates to a built-in function (i.e., code)</a:t>
            </a:r>
          </a:p>
          <a:p>
            <a:pPr marL="1781175" lvl="3">
              <a:tabLst>
                <a:tab pos="3192463" algn="l"/>
              </a:tabLst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dirty="0">
                <a:latin typeface="Arial Narrow" charset="0"/>
              </a:rPr>
              <a:t>	is a scalar, evaluates to an integer literal</a:t>
            </a:r>
          </a:p>
          <a:p>
            <a:pPr marL="1781175" lvl="3">
              <a:tabLst>
                <a:tab pos="3192463" algn="l"/>
              </a:tabLst>
            </a:pPr>
            <a:r>
              <a:rPr lang="en-US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 4 2)</a:t>
            </a:r>
            <a:r>
              <a:rPr lang="en-US" sz="2000" dirty="0">
                <a:latin typeface="Arial Narrow" charset="0"/>
              </a:rPr>
              <a:t>	is a function call, </a:t>
            </a:r>
            <a:r>
              <a:rPr lang="en-US" sz="2000" i="1" dirty="0">
                <a:latin typeface="Arial Narrow" charset="0"/>
              </a:rPr>
              <a:t>recursively</a:t>
            </a:r>
            <a:r>
              <a:rPr lang="en-US" sz="2000" dirty="0">
                <a:latin typeface="Arial Narrow" charset="0"/>
              </a:rPr>
              <a:t> evaluates to 8</a:t>
            </a:r>
          </a:p>
          <a:p>
            <a:pPr marL="1323975" lvl="1" indent="-457200">
              <a:buFont typeface="+mj-lt"/>
              <a:buAutoNum type="arabicPeriod" startAt="2"/>
              <a:tabLst>
                <a:tab pos="3192463" algn="l"/>
              </a:tabLst>
            </a:pPr>
            <a:r>
              <a:rPr lang="en-US" sz="2000" dirty="0">
                <a:latin typeface="Arial Narrow" charset="0"/>
              </a:rPr>
              <a:t>apply the function code to the input values</a:t>
            </a:r>
          </a:p>
          <a:p>
            <a:pPr lvl="2"/>
            <a:r>
              <a:rPr lang="en-US" sz="2000" dirty="0">
                <a:latin typeface="Arial Narrow" charset="0"/>
              </a:rPr>
              <a:t>	(+ code) applied to 3 and 8 </a:t>
            </a:r>
            <a:r>
              <a:rPr lang="en-US" sz="2000" dirty="0">
                <a:latin typeface="Arial Narrow" charset="0"/>
                <a:sym typeface="Wingdings" pitchFamily="2" charset="2"/>
              </a:rPr>
              <a:t> 11</a:t>
            </a:r>
            <a:endParaRPr lang="en-US" sz="2000" dirty="0">
              <a:latin typeface="Arial Narrow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000" dirty="0">
              <a:latin typeface="Arial Narrow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 calls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3048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computation in a functional language is via function calls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function call is represented as a list, with the function first followed by inputs</a:t>
            </a:r>
          </a:p>
          <a:p>
            <a:endParaRPr lang="en-US" sz="1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sz="1800" dirty="0">
                <a:latin typeface="Courier New" charset="0"/>
                <a:ea typeface="ＭＳ Ｐゴシック" charset="0"/>
              </a:rPr>
              <a:t>(FUNC ARG1 ARG2 . . . ARGn)</a:t>
            </a:r>
          </a:p>
          <a:p>
            <a:pPr lvl="2"/>
            <a:endParaRPr lang="en-US" sz="1400" dirty="0">
              <a:latin typeface="Courier New" charset="0"/>
              <a:ea typeface="ＭＳ Ｐゴシック" charset="0"/>
            </a:endParaRPr>
          </a:p>
          <a:p>
            <a:pPr lvl="2"/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(first [:a :b :c])		(+ 3 (* 4 2))</a:t>
            </a:r>
          </a:p>
          <a:p>
            <a:pPr lvl="2"/>
            <a:endParaRPr lang="en-US" sz="18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prefix notation takes some getting used to</a:t>
            </a:r>
          </a:p>
          <a:p>
            <a:pPr lvl="2"/>
            <a:r>
              <a:rPr lang="en-US" dirty="0">
                <a:ea typeface="ＭＳ Ｐゴシック" charset="0"/>
              </a:rPr>
              <a:t>allows for a function to have an arbitrary number of inputs    </a:t>
            </a: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(&lt; 1 3 6 8 12)</a:t>
            </a:r>
          </a:p>
          <a:p>
            <a:pPr lvl="2"/>
            <a:r>
              <a:rPr lang="en-US" dirty="0">
                <a:ea typeface="ＭＳ Ｐゴシック" charset="0"/>
              </a:rPr>
              <a:t>also removes need for precedence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086C2-1145-DA09-4C40-C7A17596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9DA4E263-6576-8E29-AB60-83D0A239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7CB37-BE1A-1049-BC2D-2D954DF1E7B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8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5BA8F6-87D5-DEB2-7C43-BBB68EAD3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Built-in functions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32B074-2465-42A0-16BA-6B16ED607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19200"/>
            <a:ext cx="3848448" cy="1066800"/>
          </a:xfrm>
        </p:spPr>
        <p:txBody>
          <a:bodyPr/>
          <a:lstStyle/>
          <a:p>
            <a:pPr marL="0" indent="0"/>
            <a:r>
              <a:rPr lang="en-US" dirty="0">
                <a:latin typeface="Arial Narrow" charset="0"/>
                <a:ea typeface="ＭＳ Ｐゴシック" charset="0"/>
              </a:rPr>
              <a:t>from the </a:t>
            </a:r>
            <a:r>
              <a:rPr lang="en-US" dirty="0">
                <a:latin typeface="Arial Narrow" charset="0"/>
                <a:ea typeface="ＭＳ Ｐゴシック" charset="0"/>
                <a:hlinkClick r:id="rId2"/>
              </a:rPr>
              <a:t>Clojure Cheatsheet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65088" indent="-174625"/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EXPLORE!</a:t>
            </a:r>
          </a:p>
          <a:p>
            <a:pPr marL="400050" lvl="1" indent="0"/>
            <a:endParaRPr lang="en-US" dirty="0">
              <a:latin typeface="Arial Narrow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9FEC7-6931-2592-1357-7FD7403A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43" y="2399860"/>
            <a:ext cx="3733800" cy="4753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AF414-7F7A-F9CA-64D6-FF5CB506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058" y="656980"/>
            <a:ext cx="3848447" cy="4161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13E34-7C2C-C925-19BE-3850BD876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057" y="4945246"/>
            <a:ext cx="3848447" cy="21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9BFD-81FD-A2ED-742F-A43B7C3D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E6AF-87D5-85A0-E016-ED85EE5B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371600"/>
          </a:xfrm>
        </p:spPr>
        <p:txBody>
          <a:bodyPr/>
          <a:lstStyle/>
          <a:p>
            <a:r>
              <a:rPr lang="en-US" dirty="0"/>
              <a:t>because Clojure is built on the Java Virtual Machine</a:t>
            </a:r>
          </a:p>
          <a:p>
            <a:pPr lvl="1"/>
            <a:r>
              <a:rPr lang="en-US" dirty="0"/>
              <a:t>can easily access static methods in Java libraries</a:t>
            </a:r>
          </a:p>
          <a:p>
            <a:pPr lvl="1"/>
            <a:r>
              <a:rPr lang="en-US" dirty="0"/>
              <a:t>specify the library path / method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D16E-9502-2DB9-144B-004A8747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841E9-7B7C-3547-A716-4FE757F8CC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6CA11-891D-E03F-D5F7-6BDB3E6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43" y="2932785"/>
            <a:ext cx="5915513" cy="3583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81074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4330</TotalTime>
  <Words>1892</Words>
  <Application>Microsoft Macintosh PowerPoint</Application>
  <PresentationFormat>Custom</PresentationFormat>
  <Paragraphs>291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 Narrow</vt:lpstr>
      <vt:lpstr>Cambria Math</vt:lpstr>
      <vt:lpstr>Courier New</vt:lpstr>
      <vt:lpstr>Times New Roman</vt:lpstr>
      <vt:lpstr>Wingdings</vt:lpstr>
      <vt:lpstr>Blank Presentation</vt:lpstr>
      <vt:lpstr>CSC 533: Programming Languages  Spring 2025</vt:lpstr>
      <vt:lpstr>Scalars</vt:lpstr>
      <vt:lpstr>Scalars (cont.)</vt:lpstr>
      <vt:lpstr>Scalars (cont.)</vt:lpstr>
      <vt:lpstr>Collections</vt:lpstr>
      <vt:lpstr>Collections (cont.)</vt:lpstr>
      <vt:lpstr>Function calls</vt:lpstr>
      <vt:lpstr>Built-in functions</vt:lpstr>
      <vt:lpstr>Java libraries</vt:lpstr>
      <vt:lpstr>Built-in functions</vt:lpstr>
      <vt:lpstr>Java libraries</vt:lpstr>
      <vt:lpstr>Interesting inconsistency</vt:lpstr>
      <vt:lpstr>Defining functions</vt:lpstr>
      <vt:lpstr>Function examples</vt:lpstr>
      <vt:lpstr>In-class exercises</vt:lpstr>
      <vt:lpstr>More complex exercise</vt:lpstr>
      <vt:lpstr>Conditional evaluation</vt:lpstr>
      <vt:lpstr>Conditional evaluation (cont.)</vt:lpstr>
      <vt:lpstr>Multi-way conditional</vt:lpstr>
      <vt:lpstr>Leap year example</vt:lpstr>
      <vt:lpstr>In-class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102</cp:revision>
  <cp:lastPrinted>2017-12-28T07:33:59Z</cp:lastPrinted>
  <dcterms:created xsi:type="dcterms:W3CDTF">2014-01-09T19:42:42Z</dcterms:created>
  <dcterms:modified xsi:type="dcterms:W3CDTF">2025-03-25T14:49:06Z</dcterms:modified>
</cp:coreProperties>
</file>