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274" r:id="rId3"/>
    <p:sldId id="310" r:id="rId4"/>
    <p:sldId id="304" r:id="rId5"/>
    <p:sldId id="275" r:id="rId6"/>
    <p:sldId id="276" r:id="rId7"/>
    <p:sldId id="331" r:id="rId8"/>
    <p:sldId id="313" r:id="rId9"/>
    <p:sldId id="277" r:id="rId10"/>
    <p:sldId id="278" r:id="rId11"/>
    <p:sldId id="306" r:id="rId12"/>
    <p:sldId id="311" r:id="rId13"/>
    <p:sldId id="314" r:id="rId14"/>
    <p:sldId id="315" r:id="rId15"/>
    <p:sldId id="307" r:id="rId16"/>
    <p:sldId id="333" r:id="rId17"/>
    <p:sldId id="334" r:id="rId18"/>
    <p:sldId id="335" r:id="rId19"/>
    <p:sldId id="279" r:id="rId20"/>
    <p:sldId id="336" r:id="rId21"/>
    <p:sldId id="332" r:id="rId22"/>
    <p:sldId id="337" r:id="rId23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1"/>
    <p:restoredTop sz="94286"/>
  </p:normalViewPr>
  <p:slideViewPr>
    <p:cSldViewPr>
      <p:cViewPr varScale="1">
        <p:scale>
          <a:sx n="109" d="100"/>
          <a:sy n="109" d="100"/>
        </p:scale>
        <p:origin x="204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Spr 25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2025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Repetition via recursion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recursive functions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base case(s) + recursive case(s)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full vs. tail recursion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optimizing tail-recursion using recur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static scoping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higher-order functions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apply, map, filter, comp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When tail-recursion?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810000"/>
          </a:xfrm>
        </p:spPr>
        <p:txBody>
          <a:bodyPr/>
          <a:lstStyle/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sum-up-to [N]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(&lt; N 1)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N (sum-up-to (dec N)))))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sum-up-to [N]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sum-help [num sum-so-far]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(&lt; num 1)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sum-so-far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(recur (dec num) (+ num sum-so-far))))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(sum-help N 0))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914400" y="5521325"/>
            <a:ext cx="7315200" cy="803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95275" lvl="1" indent="-284163">
              <a:spcBef>
                <a:spcPct val="5000"/>
              </a:spcBef>
              <a:buFont typeface="Wingdings" charset="0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for a small number of repetitions, full-recursion is sufficient (and simpler)</a:t>
            </a:r>
          </a:p>
          <a:p>
            <a:pPr marL="295275" lvl="1" indent="-284163">
              <a:spcBef>
                <a:spcPct val="5000"/>
              </a:spcBef>
              <a:buFont typeface="Wingdings" charset="0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for a potentially large number of repetitions, tail-recursion may be needed</a:t>
            </a:r>
            <a:endParaRPr lang="en-US" sz="1200" dirty="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Hailstone example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hailstone sequence: start with any number 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even, next number in sequence is N/2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odd, next number in sequence is 3N+1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e.g., 3 </a:t>
            </a:r>
            <a:r>
              <a:rPr lang="en-US" sz="1800" dirty="0">
                <a:latin typeface="Arial Narrow" charset="0"/>
                <a:ea typeface="ＭＳ Ｐゴシック" charset="0"/>
                <a:sym typeface="Wingdings" pitchFamily="2" charset="2"/>
              </a:rPr>
              <a:t> 10  5  16  8  4  2  1  4  2  1  …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open question: does every starting N result in the 4-2-1 cycle?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hailstone [N]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(= N 1) 1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(even? N)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(hailstone (/ N 2)))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:else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(hailstone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(* 3 N))))))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is tail-recursion needed? if so, rewrite the function using tail recursion: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hailstone-tail [N]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 ??? ))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209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Hailstone (cont.)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31275" cy="556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what if we want to see the actual sequence?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 will eventually see how to do non-functional things (e.g., output)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but, functional approach is to build a list of the sequence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hailstone-list [N]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hailstone-help [list-so-far]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(= (first list-so-far) 1) (reverse list-so-far)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(even? (first list-so-far))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(recur (cons (/ (first list-so-far) 2) list-so-far))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:else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(recur (cons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(* 3 (first list-so-far))) list-so-far))))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(hailstone-help (list N)))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purpose of the reverse call?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678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Full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tail pattern (w/ numbers)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converting from full-recursion to tail-recursion is fairly mechanical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recursion on a number (where the BASE-NUM and COMBINE-NUMS vary)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full-recursive-num [N]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(zero? N)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BASE-NUM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COMBINE-NUMS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(full-recursive-num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(dec N)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</a:t>
            </a:r>
          </a:p>
          <a:p>
            <a:pPr marL="925513" indent="-333375">
              <a:lnSpc>
                <a:spcPct val="9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tail-recursive-num [num]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tail-help [num so-far]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(zero? N)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so-far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(recur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(dec N)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COMBINE-NUMS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so-far))))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(tail-help num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BASE-NUM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(def BASE-NUM 0)     (def COMBINE-NUMS +)	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 ???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dirty="0">
              <a:latin typeface="Arial Narrow" charset="0"/>
              <a:ea typeface="ＭＳ Ｐゴシック" charset="0"/>
              <a:sym typeface="Wingdings" pitchFamily="2" charset="2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(def BASE-NUM 1)     (def COMBINE-NUMS *)	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 ???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729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Full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tail pattern (w/ lists)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6" y="1219200"/>
            <a:ext cx="9067800" cy="5562600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recursion on a list (where the BASE-LIST and COMBINE-LISTS vary)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full-recursive-list [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]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(empty?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BASE-LIST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COMBINE-LISTS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(first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(full-recursive-list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(rest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</a:t>
            </a:r>
          </a:p>
          <a:p>
            <a:pPr marL="687388" indent="-331788">
              <a:lnSpc>
                <a:spcPct val="9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tail-recursive-list [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]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tail-help [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so-far]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(empty?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so-far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(recur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(rest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COMBINE-LISTS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(first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so-far))))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(tail-help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BASE-LIST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(def BASE-LIST '())     (def COMBINE-LISTS cons)	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 ???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223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AF87-7FF2-4976-8654-445B6D2D3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hailstone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4E30C-1C55-2556-07FB-96E32DC41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r>
              <a:rPr lang="en-US" dirty="0"/>
              <a:t>suppose you wanted to find the longest hailstone sequence from a range</a:t>
            </a:r>
          </a:p>
          <a:p>
            <a:pPr marL="457200" lvl="1" indent="0">
              <a:buNone/>
            </a:pPr>
            <a:r>
              <a:rPr lang="en-US" dirty="0"/>
              <a:t>(longest 1 100) </a:t>
            </a:r>
            <a:r>
              <a:rPr lang="en-US" dirty="0">
                <a:sym typeface="Wingdings" pitchFamily="2" charset="2"/>
              </a:rPr>
              <a:t> 119		(longest 101 1000)  179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longest [low high]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</a:t>
            </a:r>
            <a:r>
              <a:rPr lang="en-US" sz="1600" dirty="0">
                <a:latin typeface="Courier New" charset="0"/>
                <a:ea typeface="ＭＳ Ｐゴシック" charset="0"/>
              </a:rPr>
              <a:t>(&gt; low high)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</a:t>
            </a:r>
            <a:r>
              <a:rPr lang="en-US" sz="1600" dirty="0">
                <a:solidFill>
                  <a:srgbClr val="3333CC"/>
                </a:solidFill>
                <a:latin typeface="Courier New" charset="0"/>
                <a:ea typeface="ＭＳ Ｐゴシック" charset="0"/>
              </a:rPr>
              <a:t>0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max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(hailstone-tail low) (longest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 low)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high))))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-------------------------------------------------------------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longest-tail [low high]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longest-help [num longest-so-far]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</a:t>
            </a:r>
            <a:r>
              <a:rPr lang="en-US" sz="1600" dirty="0">
                <a:latin typeface="Courier New" charset="0"/>
                <a:ea typeface="ＭＳ Ｐゴシック" charset="0"/>
              </a:rPr>
              <a:t>(&gt; num high)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longest-so-far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(recur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 num)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max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(hailstone-tail num) longest-so-far))))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(longest-help low </a:t>
            </a:r>
            <a:r>
              <a:rPr lang="en-US" sz="1600" dirty="0">
                <a:solidFill>
                  <a:srgbClr val="3333CC"/>
                </a:solidFill>
                <a:latin typeface="Courier New" charset="0"/>
                <a:ea typeface="ＭＳ Ｐゴシック" charset="0"/>
              </a:rPr>
              <a:t>0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7FCBAB-ABD0-1482-B8EF-82EE2340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83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94FD3-C240-7D34-6A13-3C4B02F1D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162F7-DBC0-4F83-92D6-92545FE18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function to calculate the sum of a list of numbers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(sum-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'(1 2 3 4 5))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15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function to calculate the product of a list of numbers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(prod-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'(2 3 4))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24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function to count the number of zeros in a number list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(count-zeros '(0 2 0 4 0))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3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8662A-A80C-A586-A9F2-B7DED72A9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53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94FD3-C240-7D34-6A13-3C4B02F1D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162F7-DBC0-4F83-92D6-92545FE18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function to remove all zeros from a number list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(remove-zeros '(2 0 1 0))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(2 1)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function to remove all non-zeros from a number list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(remove-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nonzeros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'(2 0 1 0))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(0 0)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function to increment every number in a number list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-all '(1 2 4 8))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(2 3 5 9)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8662A-A80C-A586-A9F2-B7DED72A9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81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94FD3-C240-7D34-6A13-3C4B02F1D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162F7-DBC0-4F83-92D6-92545FE18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function to simulate a random coin flip (with no inputs)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(coin-flip)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:HEADS</a:t>
            </a: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(coin-flip)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:TAILS</a:t>
            </a: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function to simulate a sequence of coin flips &amp; count heads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(count-heads 100)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47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(count-heads 10000)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5010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tail-recursive version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(count-heads-tail 1000000)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500042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8662A-A80C-A586-A9F2-B7DED72A9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8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A054156-D1B1-E841-82A9-5F39B4739FC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Higher-order functions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(apply FUNCTION LIST)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 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applies the function with the list elements as inputs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906713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(apply + '(1 2 3))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 </a:t>
            </a:r>
            <a:r>
              <a:rPr lang="en-US" sz="24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 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(+ 1 2 3)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	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6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(apply min '(5 2 8 6))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 </a:t>
            </a:r>
            <a:r>
              <a:rPr lang="en-US" sz="24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(min 5 2 8 6)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	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2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(map FUNCTION LIST)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applies the function to each list element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(map sqrt '(9 25 81))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r>
              <a:rPr lang="en-US" sz="24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(list (sqrt 9) (sqrt 25) (sqrt 81))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	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(3 5 9)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endParaRPr lang="en-US" dirty="0">
              <a:solidFill>
                <a:srgbClr val="FF0033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(map first '((:a :b) (:c :d)))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r>
              <a:rPr lang="en-US" sz="24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(list (first '(:a :b)) (first '(:c :d)))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(:a :c)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endParaRPr lang="en-US" sz="28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F04E59-961B-384A-9230-760E7E5054E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Repetition via recursion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00" y="1177714"/>
            <a:ext cx="8702675" cy="23689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pure functional languages do not have loops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repetition is performed via recursive functions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 (from CSC 222): to solve a problem recursively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must have a base case – a case so simple that it can be solved directly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each recursive call must be working on an instance that is </a:t>
            </a:r>
            <a:r>
              <a:rPr lang="en-US" i="1" dirty="0"/>
              <a:t>closer</a:t>
            </a:r>
            <a:r>
              <a:rPr lang="en-US" dirty="0"/>
              <a:t> to the base case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E89BA755-0956-2CED-8368-811805A960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4999" y="3810000"/>
                <a:ext cx="8204201" cy="961469"/>
              </a:xfrm>
              <a:prstGeom prst="rect">
                <a:avLst/>
              </a:prstGeom>
              <a:noFill/>
              <a:ln>
                <a:noFill/>
              </a:ln>
              <a:extLst>
                <a:ext uri="{FAA26D3D-D897-4be2-8F04-BA451C77F1D7}">
                  <ma14:placeholderFlag xmlns="" xmlns:ma14="http://schemas.microsoft.com/office/mac/drawingml/2011/main" val="1"/>
                </a:ex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2075" tIns="46038" rIns="92075" bIns="46038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accent2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Wingdings" charset="0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ＭＳ Ｐゴシック" charset="-128"/>
                  </a:defRPr>
                </a:lvl2pPr>
                <a:lvl3pPr marL="1143000" indent="-228600" algn="l" rtl="0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+mn-lt"/>
                    <a:ea typeface="ＭＳ Ｐゴシック" charset="-128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kern="0" dirty="0">
                    <a:solidFill>
                      <a:schemeClr val="tx1"/>
                    </a:solidFill>
                  </a:rPr>
                  <a:t>e.g., calculate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r>
                          <a:rPr lang="en-US" b="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nary>
                  </m:oMath>
                </a14:m>
                <a:r>
                  <a:rPr lang="en-US" sz="1600" kern="0" dirty="0">
                    <a:solidFill>
                      <a:srgbClr val="FF0033"/>
                    </a:solidFill>
                    <a:latin typeface="Courier New" charset="0"/>
                    <a:ea typeface="ＭＳ Ｐゴシック" charset="0"/>
                  </a:rPr>
                  <a:t>			</a:t>
                </a:r>
                <a:r>
                  <a:rPr lang="en-US" sz="1600" dirty="0"/>
                  <a:t>BASE CASE: N &lt; 1 </a:t>
                </a:r>
                <a:r>
                  <a:rPr lang="en-US" sz="1600" dirty="0">
                    <a:sym typeface="Wingdings" pitchFamily="2" charset="2"/>
                  </a:rPr>
                  <a:t> 0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600" dirty="0">
                    <a:sym typeface="Wingdings" pitchFamily="2" charset="2"/>
                  </a:rPr>
                  <a:t>					RECURSIVE: 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  <m:ctrlPr>
                          <a:rPr lang="en-US" sz="1600" i="1" smtClean="0"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mPr>
                      <m:mr>
                        <m:e>
                          <m:nary>
                            <m:naryPr>
                              <m:chr m:val="∑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𝑁</m:t>
                              </m:r>
                            </m:sup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𝑖</m:t>
                              </m:r>
                            </m:e>
                          </m:nary>
                          <m:r>
                            <m:rPr>
                              <m:brk m:alnAt="7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=</m:t>
                          </m:r>
                        </m:e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𝑁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+</m:t>
                          </m:r>
                        </m:e>
                        <m:e>
                          <m:nary>
                            <m:naryPr>
                              <m:chr m:val="∑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𝑁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−1</m:t>
                              </m:r>
                            </m:sup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𝑖</m:t>
                              </m:r>
                            </m:e>
                          </m:nary>
                        </m:e>
                      </m:mr>
                    </m:m>
                  </m:oMath>
                </a14:m>
                <a:endParaRPr lang="en-US" sz="1600" dirty="0"/>
              </a:p>
              <a:p>
                <a:pPr marL="0" indent="0">
                  <a:buNone/>
                </a:pPr>
                <a:endParaRPr lang="en-US" sz="1600" kern="0" dirty="0">
                  <a:solidFill>
                    <a:srgbClr val="FF0033"/>
                  </a:solidFill>
                  <a:latin typeface="Courier New" charset="0"/>
                  <a:ea typeface="ＭＳ Ｐゴシック" charset="0"/>
                </a:endParaRPr>
              </a:p>
            </p:txBody>
          </p:sp>
        </mc:Choice>
        <mc:Fallback xmlns="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E89BA755-0956-2CED-8368-811805A96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4999" y="3810000"/>
                <a:ext cx="8204201" cy="961469"/>
              </a:xfrm>
              <a:prstGeom prst="rect">
                <a:avLst/>
              </a:prstGeom>
              <a:blipFill>
                <a:blip r:embed="rId2"/>
                <a:stretch>
                  <a:fillRect l="-1082" t="-60526" b="-43421"/>
                </a:stretch>
              </a:blipFill>
              <a:ln>
                <a:noFill/>
              </a:ln>
              <a:extLst>
                <a:ext uri="{FAA26D3D-D897-4be2-8F04-BA451C77F1D7}">
                  <ma14:placeholderFlag xmlns="" xmlns:ma14="http://schemas.microsoft.com/office/mac/drawingml/2011/main" val="1"/>
                </a:ex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3">
            <a:extLst>
              <a:ext uri="{FF2B5EF4-FFF2-40B4-BE49-F238E27FC236}">
                <a16:creationId xmlns:a16="http://schemas.microsoft.com/office/drawing/2014/main" id="{7279CD9F-C119-7F7B-D48E-7D2AB1310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998" y="4847669"/>
            <a:ext cx="8432802" cy="961469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kern="0" dirty="0">
                <a:solidFill>
                  <a:schemeClr val="tx1"/>
                </a:solidFill>
              </a:rPr>
              <a:t>e.g., calculate length of a list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</a:t>
            </a:r>
            <a:r>
              <a:rPr lang="en-US" sz="1600" dirty="0"/>
              <a:t>BASE CASE: 0 if list is empty</a:t>
            </a:r>
            <a:endParaRPr lang="en-US" sz="1600" dirty="0">
              <a:sym typeface="Wingdings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ym typeface="Wingdings" pitchFamily="2" charset="2"/>
              </a:rPr>
              <a:t>					RECURSIVE: otherwise, remove first item and						        add 1 to length of resulting list</a:t>
            </a:r>
            <a:endParaRPr lang="en-US" sz="1600" dirty="0"/>
          </a:p>
          <a:p>
            <a:pPr marL="0" indent="0">
              <a:buNone/>
            </a:pPr>
            <a:endParaRPr lang="en-US" sz="1600" kern="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D5F06A5-41F1-62F6-C97A-E968A1F30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133" y="5838269"/>
            <a:ext cx="8432802" cy="12096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kern="0" dirty="0">
                <a:solidFill>
                  <a:schemeClr val="tx1"/>
                </a:solidFill>
              </a:rPr>
              <a:t>e.g., list membership?	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</a:t>
            </a:r>
            <a:r>
              <a:rPr lang="en-US" sz="1600" dirty="0"/>
              <a:t>BASE CASE1: no if list is empty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ym typeface="Wingdings" pitchFamily="2" charset="2"/>
              </a:rPr>
              <a:t>					BASE CASE 2: yes if it is first item in list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ym typeface="Wingdings" pitchFamily="2" charset="2"/>
              </a:rPr>
              <a:t>					RECURSIVE: otherwise, remove first item and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ym typeface="Wingdings" pitchFamily="2" charset="2"/>
              </a:rPr>
              <a:t>					    determine if member of resulting list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AF87-7FF2-4976-8654-445B6D2D3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Hailstone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4E30C-1C55-2556-07FB-96E32DC41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981200"/>
          </a:xfrm>
        </p:spPr>
        <p:txBody>
          <a:bodyPr/>
          <a:lstStyle/>
          <a:p>
            <a:r>
              <a:rPr lang="en-US" dirty="0"/>
              <a:t>much simpler to find the longest Hailstone sequence using apply &amp; map</a:t>
            </a:r>
            <a:endParaRPr lang="en-US" dirty="0">
              <a:sym typeface="Wingdings" pitchFamily="2" charset="2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465138" lvl="1" indent="-27940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longest [low high]</a:t>
            </a:r>
          </a:p>
          <a:p>
            <a:pPr marL="465138" lvl="1" indent="-27940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(apply max (map hailstone-tail (range low (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high)))))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7FCBAB-ABD0-1482-B8EF-82EE2340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A544FAE-264A-3A83-86AE-0DBC571E4104}"/>
              </a:ext>
            </a:extLst>
          </p:cNvPr>
          <p:cNvSpPr txBox="1">
            <a:spLocks/>
          </p:cNvSpPr>
          <p:nvPr/>
        </p:nvSpPr>
        <p:spPr bwMode="auto">
          <a:xfrm>
            <a:off x="685800" y="4419600"/>
            <a:ext cx="8702675" cy="150336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/>
              <a:t>can any of your in-class functions be simplified using apply &amp; map?</a:t>
            </a:r>
            <a:endParaRPr lang="en-US" kern="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0737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A054156-D1B1-E841-82A9-5F39B4739FC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Higher-order functions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(filter FUNCTION LIST)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filters out elements for which the function is true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906713" algn="l"/>
              </a:tabLst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(filter neg? '(3 -2 9 -5 0))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(-2 -5)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906713" algn="l"/>
              </a:tabLst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906713" algn="l"/>
              </a:tabLst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(filter list? '(:a (:b :c) :d (:e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)))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((:b :c) (:e))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906713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906713" algn="l"/>
              </a:tabLst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(comp F1 F2 F3)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returns a composition of the functions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mult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-plus-one (comp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*))</a:t>
            </a: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mult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-plus-one 8 4)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Symbol" charset="0"/>
              </a:rPr>
              <a:t> (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  <a:sym typeface="Symbol" charset="0"/>
              </a:rPr>
              <a:t>inc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Symbol" charset="0"/>
              </a:rPr>
              <a:t> (* 8 4))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33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906713" algn="l"/>
              </a:tabLst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(filter (comp not list?) '(:a (:b :c) :d (:e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)))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(:a :d)</a:t>
            </a:r>
          </a:p>
        </p:txBody>
      </p:sp>
    </p:spTree>
    <p:extLst>
      <p:ext uri="{BB962C8B-B14F-4D97-AF65-F5344CB8AC3E}">
        <p14:creationId xmlns:p14="http://schemas.microsoft.com/office/powerpoint/2010/main" val="3421150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39D9B-EBD9-AC5B-F401-3A865F3BB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7FDA4-AF9D-4F9D-1373-B7CABCC8C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simplify other functions using filter &amp; comp</a:t>
            </a:r>
            <a:endParaRPr lang="en-US" dirty="0">
              <a:sym typeface="Wingdings" pitchFamily="2" charset="2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endParaRPr lang="en-US" sz="1800" dirty="0">
              <a:solidFill>
                <a:schemeClr val="tx2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 indent="-338138"/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count-zeros [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(count (filter zero? 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pPr marL="687388" indent="-338138"/>
            <a:endParaRPr lang="en-US" sz="18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 indent="-338138"/>
            <a:endParaRPr lang="en-US" sz="18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 indent="-338138"/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remove-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nonzeros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(filter zero? 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687388" indent="-338138"/>
            <a:endParaRPr lang="en-US" sz="18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 indent="-338138"/>
            <a:endParaRPr lang="en-US" sz="18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 indent="-338138"/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remove-zeros [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(filter (comp not zero?) 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33737-00B1-5027-5A61-08F6C7CA3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27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F04E59-961B-384A-9230-760E7E5054E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Repetition via recursion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00" y="1177714"/>
            <a:ext cx="8702675" cy="1249047"/>
          </a:xfrm>
        </p:spPr>
        <p:txBody>
          <a:bodyPr/>
          <a:lstStyle/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sum-up-to [N]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(&lt; N 1)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N (sum-up-to (dec N)))))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5946580-4A57-8AEA-731A-6B016BCBF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" y="2887284"/>
            <a:ext cx="6042025" cy="140655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295275" lvl="1" indent="-295275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my-count [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]</a:t>
            </a:r>
          </a:p>
          <a:p>
            <a:pPr marL="295275" lvl="1" indent="-295275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(empty? 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295275" lvl="1" indent="-295275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marL="295275" lvl="1" indent="-295275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(my-count (rest 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)))))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6DD166C-53FF-18E9-9FDE-CE2FCD751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" y="4442408"/>
            <a:ext cx="6527800" cy="157739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my-contains? [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item]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cond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(empty? 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false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(= item (first 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 true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:else (my-contains? (rest </a:t>
            </a:r>
            <a:r>
              <a:rPr lang="en-US" sz="1600" kern="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item)))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113468-B1C6-4ECF-75C1-91F1E0DB3C39}"/>
              </a:ext>
            </a:extLst>
          </p:cNvPr>
          <p:cNvSpPr txBox="1"/>
          <p:nvPr/>
        </p:nvSpPr>
        <p:spPr>
          <a:xfrm>
            <a:off x="5105400" y="1046289"/>
            <a:ext cx="4325935" cy="1175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common pattern with numbers:</a:t>
            </a:r>
          </a:p>
          <a:p>
            <a:pPr marL="236538"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BASE CASE: handle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extreme num 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(low or high)</a:t>
            </a:r>
          </a:p>
          <a:p>
            <a:pPr marL="236538"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RECURSIVE: recursively apply to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num+1 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or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num-1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, then combine somehow with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num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F8CA77-EECF-CC11-5DAF-DBE34D2F1F79}"/>
              </a:ext>
            </a:extLst>
          </p:cNvPr>
          <p:cNvSpPr txBox="1"/>
          <p:nvPr/>
        </p:nvSpPr>
        <p:spPr>
          <a:xfrm>
            <a:off x="4514057" y="5681058"/>
            <a:ext cx="4325935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common pattern with lists:</a:t>
            </a:r>
          </a:p>
          <a:p>
            <a:pPr marL="236538"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BASE CASE: handle the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null list</a:t>
            </a:r>
            <a:endParaRPr lang="en-US" sz="1600" dirty="0">
              <a:solidFill>
                <a:schemeClr val="tx1"/>
              </a:solidFill>
              <a:latin typeface="+mn-lt"/>
            </a:endParaRPr>
          </a:p>
          <a:p>
            <a:pPr marL="236538"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RECURSIVE: recursively apply to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rest 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of the list, then combine somehow with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front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 of the list</a:t>
            </a:r>
          </a:p>
        </p:txBody>
      </p:sp>
    </p:spTree>
    <p:extLst>
      <p:ext uri="{BB962C8B-B14F-4D97-AF65-F5344CB8AC3E}">
        <p14:creationId xmlns:p14="http://schemas.microsoft.com/office/powerpoint/2010/main" val="12611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function to count the number of days in a range of years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urier New"/>
                <a:cs typeface="Courier New"/>
              </a:rPr>
              <a:t>defn</a:t>
            </a: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days-in-range [start-year end-year]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   ( ??? ))</a:t>
            </a: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/>
                <a:cs typeface="Courier New"/>
              </a:rPr>
              <a:t>(days-in-range 2015 2016) </a:t>
            </a:r>
            <a:r>
              <a:rPr lang="en-US" sz="1800" dirty="0">
                <a:latin typeface="Courier New"/>
                <a:cs typeface="Courier New"/>
                <a:sym typeface="Wingdings"/>
              </a:rPr>
              <a:t> 731	</a:t>
            </a: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  <a:sym typeface="Wingdings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/>
                <a:cs typeface="Courier New"/>
                <a:sym typeface="Wingdings"/>
              </a:rPr>
              <a:t>(days-in-range 2015 2020)  2192	</a:t>
            </a: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  <a:sym typeface="Wingdings"/>
            </a:endParaRP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  <a:sym typeface="Wingdings"/>
            </a:endParaRPr>
          </a:p>
          <a:p>
            <a:r>
              <a:rPr lang="en-US" sz="2200" dirty="0">
                <a:cs typeface="Courier New"/>
                <a:sym typeface="Wingdings"/>
              </a:rPr>
              <a:t>what is the base case?  </a:t>
            </a:r>
          </a:p>
          <a:p>
            <a:pPr lvl="1"/>
            <a:r>
              <a:rPr lang="en-US" sz="1800" dirty="0">
                <a:cs typeface="Courier New"/>
                <a:sym typeface="Wingdings"/>
              </a:rPr>
              <a:t>i.e., when is it trivial to count the number of days in a range?</a:t>
            </a:r>
          </a:p>
          <a:p>
            <a:r>
              <a:rPr lang="en-US" sz="2200" dirty="0">
                <a:cs typeface="Courier New"/>
                <a:sym typeface="Wingdings"/>
              </a:rPr>
              <a:t>what is the recursion? </a:t>
            </a:r>
          </a:p>
          <a:p>
            <a:pPr lvl="1"/>
            <a:r>
              <a:rPr lang="en-US" sz="1800" dirty="0">
                <a:cs typeface="Courier New"/>
                <a:sym typeface="Wingdings"/>
              </a:rPr>
              <a:t>i.e., how can counting the number of days in a slightly smaller range help solve this problem?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68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E189701-5655-5944-A3FF-F858AC39D6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Tail-recursion vs. full-recursion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tail-recursive function is one in which the recursive call occurs last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my-contains? [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item]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(empty?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false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(= item (first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 true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:else (my-contains? (rest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item)))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full-recursive function is one in which further evaluation is required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sum-up-to [N]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(&lt; N 1)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N (sum-up-to (dec N)))))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5013721-E2CB-7B43-520A-EACF45C52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799" y="5210175"/>
            <a:ext cx="8702675" cy="12668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buNone/>
            </a:pP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any full-recursive solution can be rewritten using tail-recursion</a:t>
            </a:r>
            <a:endParaRPr lang="en-US" sz="1600" kern="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full recursive solutions are usually simpler, more intuitive</a:t>
            </a:r>
          </a:p>
          <a:p>
            <a:pPr lvl="1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w</a:t>
            </a:r>
            <a:r>
              <a:rPr lang="en-US" kern="0" dirty="0">
                <a:ea typeface="ＭＳ Ｐゴシック" charset="0"/>
                <a:cs typeface="ＭＳ Ｐゴシック" charset="0"/>
              </a:rPr>
              <a:t>hy do we care?   </a:t>
            </a:r>
            <a:r>
              <a:rPr lang="en-US" kern="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MEMORY UTILIZATION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F2CA9C-B508-DE42-B824-C496E4924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Implementing full-recursion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6161" y="1181799"/>
            <a:ext cx="7344887" cy="247580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a full-recursive function, work is done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after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the recursive call</a:t>
            </a:r>
          </a:p>
          <a:p>
            <a:pPr>
              <a:lnSpc>
                <a:spcPct val="90000"/>
              </a:lnSpc>
            </a:pPr>
            <a:endParaRPr lang="en-US" sz="2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factorial [N]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(zero?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1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(* N (factorial (dec N)))))</a:t>
            </a:r>
            <a:endParaRPr lang="en-US" dirty="0"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D9223-F63F-505A-157C-5A8BCF92F291}"/>
              </a:ext>
            </a:extLst>
          </p:cNvPr>
          <p:cNvSpPr txBox="1"/>
          <p:nvPr/>
        </p:nvSpPr>
        <p:spPr>
          <a:xfrm>
            <a:off x="7069777" y="4181362"/>
            <a:ext cx="1981200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2)</a:t>
            </a:r>
          </a:p>
          <a:p>
            <a:pPr marL="285750" indent="-168275"/>
            <a:r>
              <a:rPr lang="en-US" sz="1200" dirty="0">
                <a:latin typeface="+mn-lt"/>
              </a:rPr>
              <a:t>2 not zero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2 (factorial 1))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36A8CB-2B74-6639-6D43-71408B1F6FC3}"/>
              </a:ext>
            </a:extLst>
          </p:cNvPr>
          <p:cNvSpPr txBox="1"/>
          <p:nvPr/>
        </p:nvSpPr>
        <p:spPr>
          <a:xfrm>
            <a:off x="7069777" y="3435658"/>
            <a:ext cx="1981200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1)</a:t>
            </a:r>
          </a:p>
          <a:p>
            <a:pPr marL="285750" indent="-168275"/>
            <a:r>
              <a:rPr lang="en-US" sz="1200" dirty="0">
                <a:latin typeface="+mn-lt"/>
              </a:rPr>
              <a:t>1 not zero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1 (factorial 0))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E15E61-2580-90F8-1C95-7C6660AE4D30}"/>
              </a:ext>
            </a:extLst>
          </p:cNvPr>
          <p:cNvSpPr txBox="1"/>
          <p:nvPr/>
        </p:nvSpPr>
        <p:spPr>
          <a:xfrm>
            <a:off x="7069777" y="2842696"/>
            <a:ext cx="1981200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0)</a:t>
            </a:r>
          </a:p>
          <a:p>
            <a:pPr marL="285750" indent="-168275"/>
            <a:r>
              <a:rPr lang="en-US" sz="1200" dirty="0">
                <a:latin typeface="+mn-lt"/>
              </a:rPr>
              <a:t>0 is zero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96D5C8-6166-BA33-FB19-BC1BBEB17464}"/>
              </a:ext>
            </a:extLst>
          </p:cNvPr>
          <p:cNvSpPr txBox="1"/>
          <p:nvPr/>
        </p:nvSpPr>
        <p:spPr>
          <a:xfrm>
            <a:off x="7070767" y="4964457"/>
            <a:ext cx="1981200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3)</a:t>
            </a:r>
          </a:p>
          <a:p>
            <a:pPr marL="285750" indent="-168275"/>
            <a:r>
              <a:rPr lang="en-US" sz="1200" dirty="0">
                <a:latin typeface="+mn-lt"/>
              </a:rPr>
              <a:t>3 not zero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3 (factorial 2))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0BB0E02-62BA-EDB3-B70F-D88F1BBE955A}"/>
              </a:ext>
            </a:extLst>
          </p:cNvPr>
          <p:cNvGrpSpPr/>
          <p:nvPr/>
        </p:nvGrpSpPr>
        <p:grpSpPr>
          <a:xfrm>
            <a:off x="8420327" y="3188988"/>
            <a:ext cx="332963" cy="404798"/>
            <a:chOff x="8534400" y="319102"/>
            <a:chExt cx="332963" cy="40479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0BF33FB-B1F1-D117-6D98-03A6FCDE9513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1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A8BA44E1-ECF8-8453-6248-25A2E8FAEE4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3D1EB68-9D20-0798-031B-36524E9B6981}"/>
              </a:ext>
            </a:extLst>
          </p:cNvPr>
          <p:cNvGrpSpPr/>
          <p:nvPr/>
        </p:nvGrpSpPr>
        <p:grpSpPr>
          <a:xfrm>
            <a:off x="8435934" y="4012811"/>
            <a:ext cx="332963" cy="404798"/>
            <a:chOff x="8534400" y="319102"/>
            <a:chExt cx="332963" cy="40479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E835B8F-0363-0FFE-3E04-DBBDD92F7E86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1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324C507-F7D8-B122-BB92-10E3C891920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3166A58-7338-56DB-3CDD-59B0BE4B74BD}"/>
              </a:ext>
            </a:extLst>
          </p:cNvPr>
          <p:cNvGrpSpPr/>
          <p:nvPr/>
        </p:nvGrpSpPr>
        <p:grpSpPr>
          <a:xfrm>
            <a:off x="8417358" y="4775050"/>
            <a:ext cx="332963" cy="404798"/>
            <a:chOff x="8534400" y="319102"/>
            <a:chExt cx="332963" cy="404798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68A5754-5EDD-3CC1-E715-8ABB41555E32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2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7A8C928-F04C-2DB1-7095-4766D449476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0A3D1FF-68C6-018D-4D4A-3DC08FE385C4}"/>
              </a:ext>
            </a:extLst>
          </p:cNvPr>
          <p:cNvGrpSpPr/>
          <p:nvPr/>
        </p:nvGrpSpPr>
        <p:grpSpPr>
          <a:xfrm>
            <a:off x="8410699" y="5555217"/>
            <a:ext cx="332963" cy="404798"/>
            <a:chOff x="8534400" y="319102"/>
            <a:chExt cx="332963" cy="404798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C281404-BBAA-397B-5151-C72BB3483D7A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6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3F5D849-F05A-27FA-73DD-A505B8B58D2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34" name="Rectangle 3">
            <a:extLst>
              <a:ext uri="{FF2B5EF4-FFF2-40B4-BE49-F238E27FC236}">
                <a16:creationId xmlns:a16="http://schemas.microsoft.com/office/drawing/2014/main" id="{E90CF9E5-1FEC-B75A-459A-8DC5C5840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223" y="4272454"/>
            <a:ext cx="6345031" cy="215078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520700" lvl="1" indent="-284163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each recursive call pushes a new activation record on the run-time stack</a:t>
            </a:r>
          </a:p>
          <a:p>
            <a:pPr marL="520700" lvl="1" indent="-284163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e.g., when (factorial 3) tries to evaluate (* 3 (factorial 2)), it must first evaluate (factorial 2) before it can multiply</a:t>
            </a:r>
          </a:p>
          <a:p>
            <a:pPr marL="520700" lvl="1" indent="-284163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in effect, no multiplications can occur until the base case is reached, then occur as records are popped off the stack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EF4C7-E9FC-63D3-1EF7-06D6EAD86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3C75050A-2591-7A2A-0740-E5538BB3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F2CA9C-B508-DE42-B824-C496E4924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824F974E-31B7-8191-9636-A6E755A87A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Optimizing tail-recursion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93C117B1-244B-977A-2FA5-ED13D94535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6161" y="1181799"/>
            <a:ext cx="8188222" cy="339020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if a function is tail-recursive, can replace the recursive call with </a:t>
            </a:r>
            <a:r>
              <a:rPr lang="en-US" sz="20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recur</a:t>
            </a:r>
            <a:endParaRPr lang="en-US" dirty="0"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my-contains? [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item]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(empty?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false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(= item (first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 true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:else (</a:t>
            </a:r>
            <a:r>
              <a:rPr lang="en-US" sz="1600" b="1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my-contains?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(rest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item)))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514350" lvl="1" indent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my-contains? [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item]</a:t>
            </a:r>
          </a:p>
          <a:p>
            <a:pPr marL="514350" lvl="1" indent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(empty?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false</a:t>
            </a:r>
          </a:p>
          <a:p>
            <a:pPr marL="514350" lvl="1" indent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(= item (first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 true</a:t>
            </a:r>
          </a:p>
          <a:p>
            <a:pPr marL="514350" lvl="1" indent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:else (</a:t>
            </a:r>
            <a:r>
              <a:rPr lang="en-US" sz="1600" b="1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recur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(rest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item)))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2800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Down Arrow 6">
            <a:extLst>
              <a:ext uri="{FF2B5EF4-FFF2-40B4-BE49-F238E27FC236}">
                <a16:creationId xmlns:a16="http://schemas.microsoft.com/office/drawing/2014/main" id="{7F266691-0192-21AE-9EFB-B9C0ED1DCAAA}"/>
              </a:ext>
            </a:extLst>
          </p:cNvPr>
          <p:cNvSpPr/>
          <p:nvPr/>
        </p:nvSpPr>
        <p:spPr bwMode="auto">
          <a:xfrm>
            <a:off x="3200400" y="2971799"/>
            <a:ext cx="152400" cy="1276699"/>
          </a:xfrm>
          <a:prstGeom prst="downArrow">
            <a:avLst/>
          </a:prstGeom>
          <a:solidFill>
            <a:schemeClr val="tx2">
              <a:alpha val="19001"/>
            </a:schemeClr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F0D8152F-FF7D-6189-CB07-B7FA0AA6B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571" y="5245912"/>
            <a:ext cx="5531961" cy="141841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522287" lvl="1">
              <a:lnSpc>
                <a:spcPct val="90000"/>
              </a:lnSpc>
            </a:pPr>
            <a:r>
              <a:rPr lang="en-US" sz="1800" dirty="0">
                <a:ea typeface="ＭＳ Ｐゴシック" charset="0"/>
              </a:rPr>
              <a:t>since the call to 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my-contains? </a:t>
            </a:r>
            <a:r>
              <a:rPr lang="en-US" sz="1800" dirty="0">
                <a:ea typeface="ＭＳ Ｐゴシック" charset="0"/>
              </a:rPr>
              <a:t>returns the same value as its recursive call (i.e., 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recur</a:t>
            </a:r>
            <a:r>
              <a:rPr lang="en-US" sz="1800" dirty="0">
                <a:ea typeface="ＭＳ Ｐゴシック" charset="0"/>
              </a:rPr>
              <a:t>), no need to keep the old activation record</a:t>
            </a:r>
          </a:p>
          <a:p>
            <a:pPr marL="520700" lvl="1" indent="-284163">
              <a:lnSpc>
                <a:spcPct val="90000"/>
              </a:lnSpc>
            </a:pPr>
            <a:r>
              <a:rPr lang="en-US" sz="1800" dirty="0">
                <a:ea typeface="ＭＳ Ｐゴシック" charset="0"/>
              </a:rPr>
              <a:t>if you specify tail-recursion using 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recur</a:t>
            </a:r>
            <a:r>
              <a:rPr lang="en-US" sz="1800" dirty="0">
                <a:ea typeface="ＭＳ Ｐゴシック" charset="0"/>
              </a:rPr>
              <a:t>, the interpreter will use the same space, so no limit on recursion depth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DEE2DC-4DCA-04DA-B0AA-818014EC2CE9}"/>
              </a:ext>
            </a:extLst>
          </p:cNvPr>
          <p:cNvSpPr txBox="1"/>
          <p:nvPr/>
        </p:nvSpPr>
        <p:spPr>
          <a:xfrm>
            <a:off x="6603402" y="5335510"/>
            <a:ext cx="2138012" cy="83099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(my-contains? '(1 2 4 6) 4)</a:t>
            </a:r>
          </a:p>
          <a:p>
            <a:pPr marL="285750" indent="-168275"/>
            <a:r>
              <a:rPr lang="en-US" sz="1200" dirty="0">
                <a:latin typeface="+mn-lt"/>
              </a:rPr>
              <a:t>'(1 2 4 6) is not empty</a:t>
            </a:r>
          </a:p>
          <a:p>
            <a:pPr marL="285750" indent="-168275"/>
            <a:r>
              <a:rPr lang="en-US" sz="1200" dirty="0">
                <a:latin typeface="+mn-lt"/>
              </a:rPr>
              <a:t>4 ≠ 1</a:t>
            </a:r>
          </a:p>
          <a:p>
            <a:pPr marL="285750" indent="-168275"/>
            <a:r>
              <a:rPr lang="en-US" sz="1200" dirty="0">
                <a:latin typeface="+mn-lt"/>
              </a:rPr>
              <a:t>call (recur '(2 4 6) 4)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A7D440A-196B-CDBC-0819-301C6F27BFE3}"/>
              </a:ext>
            </a:extLst>
          </p:cNvPr>
          <p:cNvSpPr txBox="1"/>
          <p:nvPr/>
        </p:nvSpPr>
        <p:spPr>
          <a:xfrm>
            <a:off x="6603402" y="5335510"/>
            <a:ext cx="2138012" cy="83099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(my-contains? '(2 4 6) 4)</a:t>
            </a:r>
          </a:p>
          <a:p>
            <a:pPr marL="285750" indent="-168275"/>
            <a:r>
              <a:rPr lang="en-US" sz="1200" dirty="0">
                <a:latin typeface="+mn-lt"/>
              </a:rPr>
              <a:t>'(2 4 6) is not empty</a:t>
            </a:r>
          </a:p>
          <a:p>
            <a:pPr marL="285750" indent="-168275"/>
            <a:r>
              <a:rPr lang="en-US" sz="1200" dirty="0">
                <a:latin typeface="+mn-lt"/>
              </a:rPr>
              <a:t>4 ≠ 2</a:t>
            </a:r>
          </a:p>
          <a:p>
            <a:pPr marL="285750" indent="-168275"/>
            <a:r>
              <a:rPr lang="en-US" sz="1200" dirty="0">
                <a:latin typeface="+mn-lt"/>
              </a:rPr>
              <a:t>call (recur '(4 6) 4)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3BFB330-D2A0-77DE-F92F-A526202302F4}"/>
              </a:ext>
            </a:extLst>
          </p:cNvPr>
          <p:cNvSpPr txBox="1"/>
          <p:nvPr/>
        </p:nvSpPr>
        <p:spPr>
          <a:xfrm>
            <a:off x="6603402" y="5335510"/>
            <a:ext cx="2138012" cy="83099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(my-contains? '(4 6) 4)</a:t>
            </a:r>
          </a:p>
          <a:p>
            <a:pPr marL="285750" indent="-168275"/>
            <a:r>
              <a:rPr lang="en-US" sz="1200" dirty="0">
                <a:latin typeface="+mn-lt"/>
              </a:rPr>
              <a:t>'(4 6) is not empty</a:t>
            </a:r>
          </a:p>
          <a:p>
            <a:pPr marL="285750" indent="-168275"/>
            <a:r>
              <a:rPr lang="en-US" sz="1200" dirty="0">
                <a:latin typeface="+mn-lt"/>
              </a:rPr>
              <a:t>4 = 4</a:t>
            </a:r>
          </a:p>
          <a:p>
            <a:pPr marL="285750" indent="-168275"/>
            <a:endParaRPr lang="en-US" sz="1200" dirty="0">
              <a:latin typeface="+mn-lt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B0E7EFA-C154-D588-62FF-E355A3A539B0}"/>
              </a:ext>
            </a:extLst>
          </p:cNvPr>
          <p:cNvGrpSpPr/>
          <p:nvPr/>
        </p:nvGrpSpPr>
        <p:grpSpPr>
          <a:xfrm>
            <a:off x="7086600" y="6010117"/>
            <a:ext cx="1295400" cy="466883"/>
            <a:chOff x="8534400" y="319102"/>
            <a:chExt cx="332963" cy="419398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27AC32F-367D-212B-1699-336BD66A5F1D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14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true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5A657A5-9290-2B2A-3E08-6F8FDECA6E6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0" cy="41471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4038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F2CA9C-B508-DE42-B824-C496E4924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Full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tail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199"/>
            <a:ext cx="6829427" cy="5445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convert any full-recursive function into tail recursion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need a helper method with an extra input, the work done so far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do the operation on that value before making the recursive call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latin typeface="Courier New" charset="0"/>
                <a:ea typeface="ＭＳ Ｐゴシック" charset="0"/>
              </a:rPr>
              <a:t> factorial [num]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(if </a:t>
            </a:r>
            <a:r>
              <a:rPr lang="en-US" sz="16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(zero? num)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  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 1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    </a:t>
            </a:r>
            <a:r>
              <a:rPr lang="en-US" sz="1600" dirty="0">
                <a:solidFill>
                  <a:srgbClr val="0070C0"/>
                </a:solidFill>
                <a:latin typeface="Courier New" charset="0"/>
                <a:ea typeface="ＭＳ Ｐゴシック" charset="0"/>
              </a:rPr>
              <a:t>(* num (factorial (dec num)))</a:t>
            </a:r>
            <a:r>
              <a:rPr lang="en-US" sz="1600" dirty="0">
                <a:latin typeface="Courier New" charset="0"/>
                <a:ea typeface="ＭＳ Ｐゴシック" charset="0"/>
              </a:rPr>
              <a:t>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---------------------------------------------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latin typeface="Courier New" charset="0"/>
                <a:ea typeface="ＭＳ Ｐゴシック" charset="0"/>
              </a:rPr>
              <a:t> factorial [N]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(factorial-help N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ＭＳ Ｐゴシック" charset="0"/>
              </a:rPr>
              <a:t>1</a:t>
            </a:r>
            <a:r>
              <a:rPr lang="en-US" sz="1600" dirty="0">
                <a:latin typeface="Courier New" charset="0"/>
                <a:ea typeface="ＭＳ Ｐゴシック" charset="0"/>
              </a:rPr>
              <a:t>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1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latin typeface="Courier New" charset="0"/>
                <a:ea typeface="ＭＳ Ｐゴシック" charset="0"/>
              </a:rPr>
              <a:t> factorial-help [num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val</a:t>
            </a:r>
            <a:r>
              <a:rPr lang="en-US" sz="1600" dirty="0">
                <a:latin typeface="Courier New" charset="0"/>
                <a:ea typeface="ＭＳ Ｐゴシック" charset="0"/>
              </a:rPr>
              <a:t>-so-far]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(if </a:t>
            </a:r>
            <a:r>
              <a:rPr lang="en-US" sz="16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(zero? num)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    val-so-far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    </a:t>
            </a:r>
            <a:r>
              <a:rPr lang="en-US" sz="1600" dirty="0">
                <a:solidFill>
                  <a:srgbClr val="0070C0"/>
                </a:solidFill>
                <a:latin typeface="Courier New" charset="0"/>
                <a:ea typeface="ＭＳ Ｐゴシック" charset="0"/>
              </a:rPr>
              <a:t>(recur (dec num) (* num </a:t>
            </a:r>
            <a:r>
              <a:rPr lang="en-US" sz="1600" dirty="0" err="1">
                <a:solidFill>
                  <a:srgbClr val="0070C0"/>
                </a:solidFill>
                <a:latin typeface="Courier New" charset="0"/>
                <a:ea typeface="ＭＳ Ｐゴシック" charset="0"/>
              </a:rPr>
              <a:t>val</a:t>
            </a:r>
            <a:r>
              <a:rPr lang="en-US" sz="1600" dirty="0">
                <a:solidFill>
                  <a:srgbClr val="0070C0"/>
                </a:solidFill>
                <a:latin typeface="Courier New" charset="0"/>
                <a:ea typeface="ＭＳ Ｐゴシック" charset="0"/>
              </a:rPr>
              <a:t>-so-far)))</a:t>
            </a:r>
            <a:r>
              <a:rPr lang="en-US" sz="1600" dirty="0">
                <a:latin typeface="Courier New" charset="0"/>
                <a:ea typeface="ＭＳ Ｐゴシック" charset="0"/>
              </a:rPr>
              <a:t>))</a:t>
            </a:r>
            <a:endParaRPr lang="en-US" sz="1800" dirty="0">
              <a:ea typeface="ＭＳ Ｐゴシック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0A30B2-3C52-8C3E-FA6F-B8371119BAF6}"/>
              </a:ext>
            </a:extLst>
          </p:cNvPr>
          <p:cNvSpPr txBox="1"/>
          <p:nvPr/>
        </p:nvSpPr>
        <p:spPr>
          <a:xfrm>
            <a:off x="6863321" y="5469921"/>
            <a:ext cx="2138012" cy="49859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3)</a:t>
            </a:r>
          </a:p>
          <a:p>
            <a:pPr marL="285750" indent="-168275"/>
            <a:r>
              <a:rPr lang="en-US" sz="1200" dirty="0">
                <a:latin typeface="+mn-lt"/>
              </a:rPr>
              <a:t>call (factorial-help 3 1)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F220C43-EB46-BA7A-5BA8-D3D078C5A9B7}"/>
              </a:ext>
            </a:extLst>
          </p:cNvPr>
          <p:cNvSpPr txBox="1"/>
          <p:nvPr/>
        </p:nvSpPr>
        <p:spPr>
          <a:xfrm>
            <a:off x="6858002" y="4572000"/>
            <a:ext cx="2143331" cy="64633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(factorial-help 3 1)</a:t>
            </a:r>
          </a:p>
          <a:p>
            <a:pPr marL="285750" indent="-168275"/>
            <a:r>
              <a:rPr lang="en-US" sz="1200" dirty="0">
                <a:latin typeface="+mn-lt"/>
              </a:rPr>
              <a:t>3 not zero</a:t>
            </a:r>
          </a:p>
          <a:p>
            <a:pPr marL="285750" indent="-168275"/>
            <a:r>
              <a:rPr lang="en-US" sz="1200" dirty="0">
                <a:latin typeface="+mn-lt"/>
              </a:rPr>
              <a:t>then call (recur 2 (* 3 1))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FD62CB8-263C-EB20-8D0C-5B071E18CFFD}"/>
              </a:ext>
            </a:extLst>
          </p:cNvPr>
          <p:cNvSpPr txBox="1"/>
          <p:nvPr/>
        </p:nvSpPr>
        <p:spPr>
          <a:xfrm>
            <a:off x="6858001" y="4573452"/>
            <a:ext cx="2143331" cy="64633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(factorial-help 2 3)</a:t>
            </a:r>
          </a:p>
          <a:p>
            <a:pPr marL="285750" indent="-168275"/>
            <a:r>
              <a:rPr lang="en-US" sz="1200" dirty="0">
                <a:latin typeface="+mn-lt"/>
              </a:rPr>
              <a:t>2 not zero</a:t>
            </a:r>
          </a:p>
          <a:p>
            <a:pPr marL="285750" indent="-168275"/>
            <a:r>
              <a:rPr lang="en-US" sz="1200" dirty="0">
                <a:latin typeface="+mn-lt"/>
              </a:rPr>
              <a:t>then call (recur 1 (* 2 3))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7B47A0-4936-A401-F174-718C68303660}"/>
              </a:ext>
            </a:extLst>
          </p:cNvPr>
          <p:cNvSpPr txBox="1"/>
          <p:nvPr/>
        </p:nvSpPr>
        <p:spPr>
          <a:xfrm>
            <a:off x="6858001" y="4572000"/>
            <a:ext cx="2143331" cy="64633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(factorial-help 1 6)</a:t>
            </a:r>
          </a:p>
          <a:p>
            <a:pPr marL="285750" indent="-168275"/>
            <a:r>
              <a:rPr lang="en-US" sz="1200" dirty="0">
                <a:latin typeface="+mn-lt"/>
              </a:rPr>
              <a:t>1 not zero</a:t>
            </a:r>
          </a:p>
          <a:p>
            <a:pPr marL="285750" indent="-168275"/>
            <a:r>
              <a:rPr lang="en-US" sz="1200" dirty="0">
                <a:latin typeface="+mn-lt"/>
              </a:rPr>
              <a:t>then call (recur 0 (* 1 6))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0085116-560A-B760-01FE-7DAC87018719}"/>
              </a:ext>
            </a:extLst>
          </p:cNvPr>
          <p:cNvSpPr txBox="1"/>
          <p:nvPr/>
        </p:nvSpPr>
        <p:spPr>
          <a:xfrm>
            <a:off x="6858000" y="4578430"/>
            <a:ext cx="2143331" cy="64633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(factorial-help 0 6)</a:t>
            </a:r>
          </a:p>
          <a:p>
            <a:pPr marL="285750" indent="-168275"/>
            <a:r>
              <a:rPr lang="en-US" sz="1200" dirty="0">
                <a:latin typeface="+mn-lt"/>
              </a:rPr>
              <a:t>0 is zero</a:t>
            </a:r>
          </a:p>
          <a:p>
            <a:pPr marL="285750" indent="-168275"/>
            <a:endParaRPr lang="en-US" sz="1200" dirty="0">
              <a:latin typeface="+mn-lt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5258B1A-027B-D06D-0BBC-217F71210BE2}"/>
              </a:ext>
            </a:extLst>
          </p:cNvPr>
          <p:cNvGrpSpPr/>
          <p:nvPr/>
        </p:nvGrpSpPr>
        <p:grpSpPr>
          <a:xfrm>
            <a:off x="8195294" y="5882804"/>
            <a:ext cx="332963" cy="404798"/>
            <a:chOff x="8534400" y="319102"/>
            <a:chExt cx="332963" cy="404798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8A6300A-92F1-3FE6-0941-C959E3166A8C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6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79CE3360-DAAE-6BC8-D753-28C4790F4B6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A33775E-8B7D-9EF8-3007-03C964C4F4E1}"/>
              </a:ext>
            </a:extLst>
          </p:cNvPr>
          <p:cNvGrpSpPr/>
          <p:nvPr/>
        </p:nvGrpSpPr>
        <p:grpSpPr>
          <a:xfrm>
            <a:off x="8179008" y="5158923"/>
            <a:ext cx="332963" cy="404798"/>
            <a:chOff x="8534400" y="319102"/>
            <a:chExt cx="332963" cy="40479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1F821E0-9A70-A895-F613-F14D7E2DAD52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6</a:t>
              </a: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269362D4-1D6C-4728-C924-7081B57AEE4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408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154597-563D-9447-A82D-93578EBC98F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Scoping in Clojure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unlike the original LISP, Clojure is statically scoped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nest functions and hide details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factorial [N]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factorial-help [num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val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-so-far]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(zero? num)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val-so-far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(recur (dec num) (* num val-so-far))))</a:t>
            </a:r>
            <a:endParaRPr lang="en-US" sz="12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(factorial-help N 1))</a:t>
            </a:r>
          </a:p>
          <a:p>
            <a:pPr lvl="1"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factorial-help is defined inside of factorial, hidden from the outside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statically scoped, arguments in enclosing function are visible to enclosed functions  (i.e., non-local variables)</a:t>
            </a: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4383</TotalTime>
  <Words>2514</Words>
  <Application>Microsoft Macintosh PowerPoint</Application>
  <PresentationFormat>Custom</PresentationFormat>
  <Paragraphs>408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ＭＳ Ｐゴシック</vt:lpstr>
      <vt:lpstr>Arial</vt:lpstr>
      <vt:lpstr>Arial Narrow</vt:lpstr>
      <vt:lpstr>Cambria Math</vt:lpstr>
      <vt:lpstr>Courier New</vt:lpstr>
      <vt:lpstr>Times New Roman</vt:lpstr>
      <vt:lpstr>Wingdings</vt:lpstr>
      <vt:lpstr>Blank Presentation</vt:lpstr>
      <vt:lpstr>CSC 533: Programming Languages  Spring 2025</vt:lpstr>
      <vt:lpstr>Repetition via recursion</vt:lpstr>
      <vt:lpstr>Repetition via recursion</vt:lpstr>
      <vt:lpstr>In-class exercise</vt:lpstr>
      <vt:lpstr>Tail-recursion vs. full-recursion</vt:lpstr>
      <vt:lpstr>Implementing full-recursion</vt:lpstr>
      <vt:lpstr>Optimizing tail-recursion</vt:lpstr>
      <vt:lpstr>Full  tail</vt:lpstr>
      <vt:lpstr>Scoping in Clojure</vt:lpstr>
      <vt:lpstr>When tail-recursion?</vt:lpstr>
      <vt:lpstr>Hailstone example</vt:lpstr>
      <vt:lpstr>Hailstone (cont.)</vt:lpstr>
      <vt:lpstr>Full  tail pattern (w/ numbers)</vt:lpstr>
      <vt:lpstr>Full  tail pattern (w/ lists)</vt:lpstr>
      <vt:lpstr>More hailstone</vt:lpstr>
      <vt:lpstr>In-class exercises</vt:lpstr>
      <vt:lpstr>In-class exercises</vt:lpstr>
      <vt:lpstr>In-class exercises</vt:lpstr>
      <vt:lpstr>Higher-order functions</vt:lpstr>
      <vt:lpstr>Hailstone again</vt:lpstr>
      <vt:lpstr>Higher-order functions</vt:lpstr>
      <vt:lpstr>Back to exercises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103</cp:revision>
  <cp:lastPrinted>2017-12-28T07:33:59Z</cp:lastPrinted>
  <dcterms:created xsi:type="dcterms:W3CDTF">2014-01-09T19:42:42Z</dcterms:created>
  <dcterms:modified xsi:type="dcterms:W3CDTF">2025-03-16T18:06:25Z</dcterms:modified>
</cp:coreProperties>
</file>