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13" r:id="rId3"/>
    <p:sldId id="306" r:id="rId4"/>
    <p:sldId id="307" r:id="rId5"/>
    <p:sldId id="314" r:id="rId6"/>
    <p:sldId id="315" r:id="rId7"/>
    <p:sldId id="316" r:id="rId8"/>
    <p:sldId id="284" r:id="rId9"/>
    <p:sldId id="285" r:id="rId10"/>
    <p:sldId id="286" r:id="rId11"/>
    <p:sldId id="305" r:id="rId12"/>
    <p:sldId id="302" r:id="rId13"/>
    <p:sldId id="317" r:id="rId14"/>
    <p:sldId id="292" r:id="rId15"/>
    <p:sldId id="318" r:id="rId16"/>
    <p:sldId id="287" r:id="rId17"/>
    <p:sldId id="288" r:id="rId18"/>
    <p:sldId id="310" r:id="rId19"/>
    <p:sldId id="311" r:id="rId20"/>
    <p:sldId id="312" r:id="rId21"/>
    <p:sldId id="289" r:id="rId22"/>
    <p:sldId id="304" r:id="rId23"/>
    <p:sldId id="309" r:id="rId24"/>
    <p:sldId id="293" r:id="rId25"/>
    <p:sldId id="301" r:id="rId26"/>
    <p:sldId id="294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93"/>
    <p:restoredTop sz="94286"/>
  </p:normalViewPr>
  <p:slideViewPr>
    <p:cSldViewPr>
      <p:cViewPr varScale="1">
        <p:scale>
          <a:sx n="109" d="100"/>
          <a:sy n="109" d="100"/>
        </p:scale>
        <p:origin x="44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Clojure structures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lists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LISP-style lists, memory management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vectors, sets &amp; maps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structured data, non-linear structures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let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non-functional features: print, </a:t>
            </a:r>
            <a:r>
              <a:rPr lang="en-US" dirty="0" err="1">
                <a:latin typeface="Arial Narrow" charset="0"/>
                <a:ea typeface="ＭＳ Ｐゴシック" charset="0"/>
              </a:rPr>
              <a:t>println</a:t>
            </a:r>
            <a:r>
              <a:rPr lang="en-US" dirty="0">
                <a:latin typeface="Arial Narrow" charset="0"/>
                <a:ea typeface="ＭＳ Ｐゴシック" charset="0"/>
              </a:rPr>
              <a:t>, 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6E9C95-56E0-C843-8B69-003B9B7C8A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Menu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60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more general problem: determine price for an entire meal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represent the meal order as a list of items,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e.g.,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(:tofu-dog :fries :large-soda)</a:t>
            </a:r>
            <a:r>
              <a:rPr lang="en-US" sz="2400" dirty="0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recursion to traverse the meal list, add up price of each item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609600" y="30480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77900"/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meal-price [meal]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(if (empty? meal)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0.0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(+ (price (first meal)) (meal-price (rest meal)))))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alternatively, could use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map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&amp;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apply</a:t>
            </a:r>
          </a:p>
          <a:p>
            <a:pPr marL="742950" lvl="1" indent="-285750"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919163"/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meal-price [meal]</a:t>
            </a:r>
            <a:b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(apply + (map price meal)))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utoUpdateAnimBg="0"/>
      <p:bldP spid="19354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list of records, searchable via the first record item, is really a map</a:t>
            </a:r>
          </a:p>
          <a:p>
            <a:pPr lvl="1"/>
            <a:r>
              <a:rPr lang="en-US" dirty="0"/>
              <a:t>Clojure provides a map type to make this simpler</a:t>
            </a:r>
          </a:p>
          <a:p>
            <a:pPr lvl="1"/>
            <a:r>
              <a:rPr lang="en-US" dirty="0"/>
              <a:t>specify using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 key1 val1 key2 val2 … }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{:bean-burger 2.99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:tofu-dog 2.49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:fries 0.99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:medium-soda 0.79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:large-soda 0.99})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charset="0"/>
              </a:rPr>
              <a:t>access values using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(get MAP KEY)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(get MENU :tofu-dog)</a:t>
            </a: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=&gt; 2.49</a:t>
            </a:r>
          </a:p>
          <a:p>
            <a:pPr marL="919163" lvl="1" indent="0">
              <a:buNone/>
            </a:pPr>
            <a:endParaRPr lang="en-US" sz="1800" dirty="0">
              <a:solidFill>
                <a:schemeClr val="tx2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price [item]</a:t>
            </a:r>
          </a:p>
          <a:p>
            <a:pPr marL="919163" lvl="1" indent="0">
              <a:buNone/>
            </a:pP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 (get MENU item))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01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2998"/>
            <a:ext cx="8702675" cy="5181601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we want to represent friendships between people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have a map, where key is a person and value is a set of friends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FRIENDS 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"bob" "dan" 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"bob"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"dan"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"dan" 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"dan"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"bob" 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"dan"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i="1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fred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#{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"dan"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} })</a:t>
            </a:r>
          </a:p>
          <a:p>
            <a:pPr lvl="1"/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get-friends [person]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(get FRIENDS person))</a:t>
            </a: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(get-friends "bob")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#{"</a:t>
            </a:r>
            <a:r>
              <a:rPr lang="en-US" sz="1800" dirty="0" err="1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8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"dan"}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1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Circle of friends (cont.)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2999"/>
            <a:ext cx="8651875" cy="2936875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BASE CASE: level 1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direct friends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RECURSION: level N  level N-1 circle ∪ friends of level N-1 circle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(get-friends person)</a:t>
            </a:r>
            <a:endParaRPr lang="en-US" sz="15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person (dec N))</a:t>
            </a:r>
            <a:endParaRPr lang="en-US" sz="1500" dirty="0">
              <a:solidFill>
                <a:schemeClr val="accent1">
                  <a:lumMod val="50000"/>
                </a:schemeClr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5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</a:t>
            </a:r>
          </a:p>
          <a:p>
            <a:r>
              <a:rPr lang="en-US" sz="15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</a:t>
            </a:r>
            <a:r>
              <a:rPr lang="en-US" sz="15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person (dec N))</a:t>
            </a:r>
            <a:r>
              <a:rPr lang="en-US" sz="15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)))))</a:t>
            </a:r>
            <a:br>
              <a:rPr lang="en-US" sz="14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dirty="0">
              <a:solidFill>
                <a:schemeClr val="tx2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FB34CBE-A049-9FC0-0885-65355D4C3E76}"/>
              </a:ext>
            </a:extLst>
          </p:cNvPr>
          <p:cNvSpPr txBox="1">
            <a:spLocks/>
          </p:cNvSpPr>
          <p:nvPr/>
        </p:nvSpPr>
        <p:spPr bwMode="auto">
          <a:xfrm>
            <a:off x="669925" y="4419600"/>
            <a:ext cx="8702675" cy="762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note: need to calculate the level N-1 circle twice – wasteful &amp; complex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imperative solution: calculate once and assign to a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6EBF5-BDD9-47AD-2C7E-9C2123269FE9}"/>
              </a:ext>
            </a:extLst>
          </p:cNvPr>
          <p:cNvSpPr txBox="1">
            <a:spLocks/>
          </p:cNvSpPr>
          <p:nvPr/>
        </p:nvSpPr>
        <p:spPr bwMode="auto">
          <a:xfrm>
            <a:off x="669925" y="5433646"/>
            <a:ext cx="8702675" cy="111955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actually, this would not violate our functional principles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okay to define names for values, refer to those names</a:t>
            </a:r>
          </a:p>
          <a:p>
            <a:pPr lvl="1"/>
            <a:r>
              <a:rPr lang="en-US" kern="0" dirty="0">
                <a:latin typeface="Arial Narrow" charset="0"/>
                <a:ea typeface="ＭＳ Ｐゴシック" charset="0"/>
              </a:rPr>
              <a:t>just need to treat names as immutable once defined</a:t>
            </a:r>
          </a:p>
        </p:txBody>
      </p:sp>
    </p:spTree>
    <p:extLst>
      <p:ext uri="{BB962C8B-B14F-4D97-AF65-F5344CB8AC3E}">
        <p14:creationId xmlns:p14="http://schemas.microsoft.com/office/powerpoint/2010/main" val="186924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9F2202-5579-1B45-8E8C-AE94FDB3CB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2114F-CD68-C555-2550-C4C493113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62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let expression defines a new scope with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then specifies the expression to be evaluated within that scope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(let [VAR1 VALUE1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VAR2 VALUE2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VARn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VALUEn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]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  EXPRESSION)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73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E81B-D4DA-A755-96A8-EC396E4C8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Slight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B4938-8B11-E9E5-4EA6-E4556B3F8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200400"/>
          </a:xfrm>
        </p:spPr>
        <p:txBody>
          <a:bodyPr/>
          <a:lstStyle/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circle))))))</a:t>
            </a:r>
          </a:p>
          <a:p>
            <a:pPr marL="290513" lvl="1" indent="-279400">
              <a:lnSpc>
                <a:spcPct val="90000"/>
              </a:lnSpc>
              <a:buNone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"bob" 1)</a:t>
            </a:r>
          </a:p>
          <a:p>
            <a:pPr marL="11113" lvl="1" indent="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#{"dan" "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"}</a:t>
            </a:r>
          </a:p>
          <a:p>
            <a:pPr marL="296863" lvl="1">
              <a:lnSpc>
                <a:spcPct val="90000"/>
              </a:lnSpc>
              <a:buFont typeface="Wingdings" pitchFamily="2" charset="2"/>
              <a:buChar char="Ø"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90513" lvl="1" indent="-27940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(get-circle "bob 2)</a:t>
            </a:r>
          </a:p>
          <a:p>
            <a:pPr marL="11113" lvl="1" indent="0">
              <a:lnSpc>
                <a:spcPct val="90000"/>
              </a:lnSpc>
              <a:buNone/>
            </a:pP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#{</a:t>
            </a:r>
            <a:r>
              <a:rPr lang="en-US" sz="1600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"bob" 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"dan" "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 "</a:t>
            </a:r>
            <a:r>
              <a:rPr lang="en-US" sz="1600" dirty="0" err="1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"}</a:t>
            </a:r>
          </a:p>
          <a:p>
            <a:pPr marL="296863" lvl="1">
              <a:lnSpc>
                <a:spcPct val="90000"/>
              </a:lnSpc>
              <a:buFont typeface="Wingdings" pitchFamily="2" charset="2"/>
              <a:buChar char="Ø"/>
            </a:pPr>
            <a:endParaRPr lang="en-US" sz="1600" dirty="0"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C7130-A7DF-DA62-8DA0-76CC91B14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7D5DE-758F-EAFE-7B12-3ABE29F2BD97}"/>
              </a:ext>
            </a:extLst>
          </p:cNvPr>
          <p:cNvSpPr txBox="1"/>
          <p:nvPr/>
        </p:nvSpPr>
        <p:spPr>
          <a:xfrm>
            <a:off x="5715000" y="3429000"/>
            <a:ext cx="248177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a person should not </a:t>
            </a:r>
          </a:p>
          <a:p>
            <a:r>
              <a:rPr lang="en-US" dirty="0">
                <a:solidFill>
                  <a:schemeClr val="tx2"/>
                </a:solidFill>
                <a:latin typeface="+mn-lt"/>
              </a:rPr>
              <a:t>be their own friend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42ABBC-0F02-03C6-8F63-CFE57C86ADFE}"/>
              </a:ext>
            </a:extLst>
          </p:cNvPr>
          <p:cNvSpPr txBox="1"/>
          <p:nvPr/>
        </p:nvSpPr>
        <p:spPr>
          <a:xfrm>
            <a:off x="685800" y="4876800"/>
            <a:ext cx="82296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get-circle [person N]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(= N 1)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(get-friends person)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[circle (get-circle person (dec N))]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disj</a:t>
            </a:r>
            <a:endParaRPr lang="en-US" sz="1600" dirty="0">
              <a:solidFill>
                <a:schemeClr val="tx2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circle </a:t>
            </a:r>
          </a:p>
          <a:p>
            <a:r>
              <a:rPr lang="en-US" sz="16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(apply </a:t>
            </a:r>
            <a:r>
              <a:rPr lang="en-US" sz="16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clojure.set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/union (map get-friends circle)))</a:t>
            </a:r>
            <a:b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person)</a:t>
            </a:r>
            <a:r>
              <a:rPr lang="en-US" sz="16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</p:txBody>
      </p:sp>
    </p:spTree>
    <p:extLst>
      <p:ext uri="{BB962C8B-B14F-4D97-AF65-F5344CB8AC3E}">
        <p14:creationId xmlns:p14="http://schemas.microsoft.com/office/powerpoint/2010/main" val="422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F9410-9F82-614B-9B4B-11F67FA586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Non-linear data structures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can represent non-linear structures using lists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 trees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				              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(:dog</a:t>
            </a:r>
          </a:p>
          <a:p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(:bird (:aardvark () ()) (:cat () ()))</a:t>
            </a:r>
          </a:p>
          <a:p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 (:possum (:frog () ()) (:wolf () ())))</a:t>
            </a:r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560014"/>
              </p:ext>
            </p:extLst>
          </p:nvPr>
        </p:nvGraphicFramePr>
        <p:xfrm>
          <a:off x="685800" y="2611437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2970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11437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685800" y="48006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empty tree stored as empty list: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</a:t>
            </a:r>
            <a:endParaRPr lang="en-US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non-empty tree stored as a list: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(ROOT LEFT-SUBTREE RIGHT-SUBTREE)</a:t>
            </a:r>
            <a:endParaRPr lang="en-US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can access the the tree efficiently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9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		(nth TREE 0) 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  ROOT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(nth TREE 1)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  LEFT-SUBTREE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(nth TREE 2)	  RIGHT-SUBTREE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9CA136-E96A-2D4A-A680-787132C81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routines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867400"/>
          </a:xfrm>
        </p:spPr>
        <p:txBody>
          <a:bodyPr/>
          <a:lstStyle/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ANIMALS '(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:dog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bird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:aardvark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:cat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:possum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:frog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 (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:wolf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() ()))))</a:t>
            </a:r>
          </a:p>
          <a:p>
            <a:endParaRPr lang="en-US" dirty="0">
              <a:solidFill>
                <a:schemeClr val="tx1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root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0))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left-subtree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1))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right-subtree [tree]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(nth tree 2))</a:t>
            </a:r>
          </a:p>
        </p:txBody>
      </p:sp>
      <p:graphicFrame>
        <p:nvGraphicFramePr>
          <p:cNvPr id="307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913104"/>
              </p:ext>
            </p:extLst>
          </p:nvPr>
        </p:nvGraphicFramePr>
        <p:xfrm>
          <a:off x="5492262" y="28194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307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262" y="28194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0</a:t>
            </a:r>
          </a:p>
          <a:p>
            <a:r>
              <a:rPr lang="en-US" dirty="0">
                <a:sym typeface="Wingdings" pitchFamily="2" charset="2"/>
              </a:rPr>
              <a:t>RECURSION: 1 + size(left-subtree) + size(right-subtree)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691662" y="38862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size [tree]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(if (empty? tree)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+ 1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(size (left-subtree tree)) 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(size (right-subtree tree)))))</a:t>
            </a:r>
            <a:br>
              <a:rPr lang="en-US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F25C655-F559-4ECD-398D-6C2FC5CBC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06085"/>
              </p:ext>
            </p:extLst>
          </p:nvPr>
        </p:nvGraphicFramePr>
        <p:xfrm>
          <a:off x="5943844" y="2259745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307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844" y="2259745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9089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height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0</a:t>
            </a:r>
          </a:p>
          <a:p>
            <a:r>
              <a:rPr lang="en-US" dirty="0">
                <a:sym typeface="Wingdings" pitchFamily="2" charset="2"/>
              </a:rPr>
              <a:t>RECURSION: 1 + max(height(left-subtree), height(right-subtree))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511663" y="4155953"/>
            <a:ext cx="8860937" cy="2362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height [tree]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(if (empty? tree)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0</a:t>
            </a:r>
            <a:b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20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(max (height (left-subtree tree))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en-US" sz="20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(height (right-subtree tree))))))</a:t>
            </a:r>
            <a:br>
              <a:rPr lang="en-US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F25C655-F559-4ECD-398D-6C2FC5CBCA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844" y="2259745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EF25C655-F559-4ECD-398D-6C2FC5CBC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844" y="2259745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256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5222-D847-206C-3B92-F7B991E09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CD8EA-FF83-40F4-1991-ED14F5D60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list data structure is simple and flexible</a:t>
            </a:r>
          </a:p>
          <a:p>
            <a:pPr lvl="1"/>
            <a:r>
              <a:rPr lang="en-US" dirty="0"/>
              <a:t>list was the only data structure in LISP – it's all you need!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why are first, rest, cons the basic functions on lists?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59D66-EE70-213E-7E02-DF40CCA16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047274-27E9-9653-E07A-ABE464A4A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13" y="2286000"/>
            <a:ext cx="2683520" cy="29908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BCD2F74-14E5-30BA-234B-1CE531C41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168" y="2286000"/>
            <a:ext cx="2788092" cy="2514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57495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2EE8-7C80-120B-5047-EE3F83D7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searching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10505-3AB1-5A70-5272-31949FAC6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786548"/>
          </a:xfrm>
        </p:spPr>
        <p:txBody>
          <a:bodyPr/>
          <a:lstStyle/>
          <a:p>
            <a:r>
              <a:rPr lang="en-US" dirty="0"/>
              <a:t>if the items in the tree are unordered, then must search exhaustively</a:t>
            </a:r>
          </a:p>
          <a:p>
            <a:r>
              <a:rPr lang="en-US" dirty="0"/>
              <a:t>BASE CASE: empty tree </a:t>
            </a:r>
            <a:r>
              <a:rPr lang="en-US" dirty="0">
                <a:sym typeface="Wingdings" pitchFamily="2" charset="2"/>
              </a:rPr>
              <a:t> false</a:t>
            </a:r>
          </a:p>
          <a:p>
            <a:r>
              <a:rPr lang="en-US" dirty="0">
                <a:sym typeface="Wingdings" pitchFamily="2" charset="2"/>
              </a:rPr>
              <a:t>BASE CASE: item stored at root  true</a:t>
            </a:r>
          </a:p>
          <a:p>
            <a:r>
              <a:rPr lang="en-US" dirty="0">
                <a:sym typeface="Wingdings" pitchFamily="2" charset="2"/>
              </a:rPr>
              <a:t>RECURSION: item is in left subtree or item is in right subtree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4E6E3-832D-2EAD-DEC8-6FDAB776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E8D3AF-610F-E487-BAA1-3C03D5EF8BC2}"/>
              </a:ext>
            </a:extLst>
          </p:cNvPr>
          <p:cNvSpPr txBox="1">
            <a:spLocks/>
          </p:cNvSpPr>
          <p:nvPr/>
        </p:nvSpPr>
        <p:spPr bwMode="auto">
          <a:xfrm>
            <a:off x="511663" y="4530847"/>
            <a:ext cx="8860937" cy="240335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tree-contains? [tree item]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tree) false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(= (root tree) item) true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(or (tree-contains? (left-subtree tree) item)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(tree-contains? (right-subtree tree) item))))</a:t>
            </a:r>
            <a:br>
              <a:rPr lang="en-US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endParaRPr lang="en-US" dirty="0">
              <a:solidFill>
                <a:schemeClr val="tx1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0AB230F-D2E5-85F1-885A-26A4934655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403969"/>
              </p:ext>
            </p:extLst>
          </p:nvPr>
        </p:nvGraphicFramePr>
        <p:xfrm>
          <a:off x="5902813" y="3005748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EF25C655-F559-4ECD-398D-6C2FC5CBC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813" y="3005748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315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0894D7-6AA5-EF42-8C9D-5B02BF37AE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85800" y="1371600"/>
            <a:ext cx="87026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5888" indent="-115888">
              <a:spcBef>
                <a:spcPct val="5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note: can access root &amp; either subtree in constant time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 can implement binary search trees with O(log N) access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note: </a:t>
            </a:r>
            <a:r>
              <a:rPr lang="en-US" sz="200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and </a:t>
            </a:r>
            <a:r>
              <a:rPr lang="en-US" sz="2000" i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only work for numbers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sz="2000" i="1" dirty="0">
                <a:solidFill>
                  <a:schemeClr val="tx1"/>
                </a:solidFill>
                <a:latin typeface="Arial Narrow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function works like Java </a:t>
            </a:r>
            <a:r>
              <a:rPr lang="en-US" sz="2000" dirty="0" err="1">
                <a:solidFill>
                  <a:schemeClr val="tx1"/>
                </a:solidFill>
                <a:latin typeface="Arial Narrow" charset="0"/>
              </a:rPr>
              <a:t>compareTo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</a:rPr>
              <a:t> method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(compare val1 val2) 	</a:t>
            </a:r>
            <a:r>
              <a:rPr lang="en-US" sz="2000" dirty="0">
                <a:latin typeface="Arial Narrow" charset="0"/>
                <a:sym typeface="Wingdings" pitchFamily="2" charset="2"/>
              </a:rPr>
              <a:t> neg #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comes before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latin typeface="Arial Narrow" charset="0"/>
                <a:sym typeface="Wingdings" pitchFamily="2" charset="2"/>
              </a:rPr>
              <a:t>					 0 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=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sym typeface="Wingdings" pitchFamily="2" charset="2"/>
              </a:rPr>
              <a:t>					 pos #</a:t>
            </a:r>
            <a:r>
              <a:rPr lang="en-US" sz="2000" dirty="0">
                <a:latin typeface="Arial Narrow" charset="0"/>
                <a:sym typeface="Wingdings" pitchFamily="2" charset="2"/>
              </a:rPr>
              <a:t>	if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val1</a:t>
            </a:r>
            <a:r>
              <a:rPr lang="en-US" sz="2000" dirty="0">
                <a:latin typeface="Arial Narrow" charset="0"/>
                <a:sym typeface="Wingdings" pitchFamily="2" charset="2"/>
              </a:rPr>
              <a:t> comes after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val2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endParaRPr lang="en-US" sz="16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[tree item]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tree) false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(= (root tree) item) true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(pos? (compare (root tree) item))  </a:t>
            </a:r>
          </a:p>
          <a:p>
            <a:r>
              <a:rPr lang="en-US" sz="1800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(left-subtree tree) item)</a:t>
            </a:r>
            <a:b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i="1" dirty="0"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bst</a:t>
            </a:r>
            <a:r>
              <a:rPr lang="en-US" sz="18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-contains? (right-subtree tree) item)))</a:t>
            </a:r>
            <a:br>
              <a:rPr lang="en-US" sz="1100" dirty="0">
                <a:effectLst/>
                <a:highlight>
                  <a:srgbClr val="FFFFFF"/>
                </a:highlight>
              </a:rPr>
            </a:br>
            <a:endParaRPr lang="en-US" sz="1100" dirty="0">
              <a:effectLst/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class exercises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defn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sum-values [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numtree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defn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inc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-all [</a:t>
            </a:r>
            <a:r>
              <a:rPr lang="en-US" sz="2000" dirty="0" err="1">
                <a:latin typeface="Courier New" charset="0"/>
                <a:ea typeface="ＭＳ Ｐゴシック" charset="0"/>
                <a:cs typeface="Courier New" charset="0"/>
              </a:rPr>
              <a:t>numtree</a:t>
            </a:r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]</a:t>
            </a:r>
          </a:p>
          <a:p>
            <a:r>
              <a:rPr lang="en-US" sz="2000" dirty="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A9531D-B9C6-0C45-B3F7-BED881B2CE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94047-4C97-9FEA-9893-2691FCCF2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dice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97CA9-1F16-E117-B27E-08D17A345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02" y="1160462"/>
            <a:ext cx="8702675" cy="1496683"/>
          </a:xfrm>
        </p:spPr>
        <p:txBody>
          <a:bodyPr/>
          <a:lstStyle/>
          <a:p>
            <a:r>
              <a:rPr lang="en-US" dirty="0"/>
              <a:t>suppose we want to run simulations involving dice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rand-int</a:t>
            </a:r>
            <a:r>
              <a:rPr lang="en-US" dirty="0"/>
              <a:t> returns a random int in range 0..(input-1)</a:t>
            </a:r>
          </a:p>
          <a:p>
            <a:pPr lvl="1"/>
            <a:r>
              <a:rPr lang="en-US" dirty="0"/>
              <a:t>if add 1, obtain random in in range 1..input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4A303-264C-9DDB-8168-B4EDF277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5AAC77-F41F-C3B7-9CEA-C4BDDBDF0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592015"/>
            <a:ext cx="1295400" cy="20651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9422A9-8BA3-06B2-A46B-4349C1A09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434" y="914400"/>
            <a:ext cx="1907511" cy="2590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2A27F3-4202-7F13-5B26-72EBB0AAF730}"/>
              </a:ext>
            </a:extLst>
          </p:cNvPr>
          <p:cNvSpPr txBox="1"/>
          <p:nvPr/>
        </p:nvSpPr>
        <p:spPr>
          <a:xfrm>
            <a:off x="1131239" y="3634155"/>
            <a:ext cx="7620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die-roll []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6)))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dice-roll []</a:t>
            </a:r>
            <a:b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(+ (die-roll) (die-roll)))</a:t>
            </a:r>
          </a:p>
        </p:txBody>
      </p:sp>
    </p:spTree>
    <p:extLst>
      <p:ext uri="{BB962C8B-B14F-4D97-AF65-F5344CB8AC3E}">
        <p14:creationId xmlns:p14="http://schemas.microsoft.com/office/powerpoint/2010/main" val="214329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678CAD-43F3-734C-BCE7-324EB842CA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craps simulation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game of craps: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7, then WINNER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2 or 12, then LOSER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neither, then first roll is "point" </a:t>
            </a:r>
          </a:p>
          <a:p>
            <a:pPr lvl="2">
              <a:lnSpc>
                <a:spcPct val="70000"/>
              </a:lnSpc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– keep rolling until get 7 (LOSER) or point (WINNER)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628650" indent="-338138"/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craps []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roll-until [point]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[next-roll (roll-dice)]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(== next-roll 7)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next-roll point)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point))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628650" indent="-338138"/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[roll (roll-dice)]</a:t>
            </a:r>
            <a:b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(or (== roll 2) (== roll 12))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roll 7)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</a:t>
            </a:r>
            <a:b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(roll-until roll))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590775-9079-204B-BEEE-EDF085F1AE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craps with history list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51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is, all you see from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craps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WINNER or LOSER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would like to see the actual rolls to confirm proper behavior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"functional way" is to construct a list of the rolls &amp; return it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craps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roll-until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history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8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dice-roll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)]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(reverse (cons </a:t>
            </a:r>
            <a:r>
              <a:rPr lang="en-US" sz="1800" i="1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next-roll point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sz="18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(reverse (cons </a:t>
            </a:r>
            <a:r>
              <a:rPr lang="en-US" sz="1800" i="1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800" i="1" dirty="0">
                <a:solidFill>
                  <a:srgbClr val="871094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recur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(cons next-roll history)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dice-roll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)]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 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rgbClr val="1750EB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 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800" i="1" dirty="0">
                <a:solidFill>
                  <a:srgbClr val="871094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roll-until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 </a:t>
            </a:r>
            <a:r>
              <a:rPr lang="en-US" sz="1800" dirty="0">
                <a:solidFill>
                  <a:schemeClr val="accent1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(list roll)</a:t>
            </a:r>
            <a:r>
              <a:rPr lang="en-US" sz="18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4AD991-60F0-DA49-A529-9F1F056F802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craps with I/O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alternatively, can bite the bullet and use non-functional features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print</a:t>
            </a:r>
            <a:r>
              <a:rPr lang="en-US" sz="1800" dirty="0">
                <a:latin typeface="Courier Ne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displays a value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 err="1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println</a:t>
            </a:r>
            <a:r>
              <a:rPr lang="en-US" sz="1800" dirty="0">
                <a:latin typeface="Courier Ne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displays a value with a line break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do</a:t>
            </a:r>
            <a:r>
              <a:rPr lang="en-US" dirty="0">
                <a:latin typeface="Arial Narrow" charset="0"/>
                <a:ea typeface="ＭＳ Ｐゴシック" charset="0"/>
              </a:rPr>
              <a:t>	provides sequencing (for side effects) – returns value of last item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craps []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roll-until [point]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(let [next-roll (roll-dice)]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(do (print "Roll: ")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next-roll)</a:t>
            </a: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(== next-roll 7)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next-roll point)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point))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32"/>
              </a:spcBef>
            </a:pP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(let [roll (roll-dice)]</a:t>
            </a:r>
            <a:endParaRPr lang="en-US" sz="1800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(do (print "Point: ")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roll)</a:t>
            </a:r>
            <a:endParaRPr lang="en-US" sz="1800" dirty="0">
              <a:solidFill>
                <a:schemeClr val="tx2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800" dirty="0" err="1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(or (== roll 2) (== roll 12))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LOSER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roll 7)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WINNER</a:t>
            </a:r>
            <a:endParaRPr lang="en-US" sz="1800" i="1" dirty="0">
              <a:solidFill>
                <a:schemeClr val="tx1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800" i="1" dirty="0">
                <a:solidFill>
                  <a:schemeClr val="tx1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(roll-until roll))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F55EA1-EE4C-2348-A600-392A55990B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389323"/>
            <a:ext cx="90678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management in Clojure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lists are stored as linked structures 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'(:a :b :c))</a:t>
            </a: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609600" y="3886200"/>
            <a:ext cx="8702675" cy="179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front returns the first field in the initial node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rest returns the second field in the initial node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</a:rPr>
              <a:t>cons adds a new node with the two fields set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dirty="0">
              <a:latin typeface="Arial Narrow" charset="0"/>
              <a:sym typeface="Wingdings" charset="0"/>
            </a:endParaRP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(cons :d </a:t>
            </a:r>
            <a:r>
              <a:rPr lang="en-US" sz="1800" dirty="0" err="1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lst</a:t>
            </a:r>
            <a:r>
              <a:rPr lang="en-US" sz="1800" dirty="0">
                <a:solidFill>
                  <a:srgbClr val="FF0033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charset="0"/>
              </a:rPr>
              <a:t>)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7572DD9-8F93-D2DA-D801-5C6F68781958}"/>
              </a:ext>
            </a:extLst>
          </p:cNvPr>
          <p:cNvGrpSpPr/>
          <p:nvPr/>
        </p:nvGrpSpPr>
        <p:grpSpPr>
          <a:xfrm>
            <a:off x="4517617" y="2486356"/>
            <a:ext cx="4386060" cy="1130213"/>
            <a:chOff x="4517617" y="2486356"/>
            <a:chExt cx="4386060" cy="113021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CFE7A11-59B1-9EFA-B89D-AD84D3B59D5B}"/>
                </a:ext>
              </a:extLst>
            </p:cNvPr>
            <p:cNvGrpSpPr/>
            <p:nvPr/>
          </p:nvGrpSpPr>
          <p:grpSpPr>
            <a:xfrm>
              <a:off x="4517617" y="2498889"/>
              <a:ext cx="1219200" cy="279443"/>
              <a:chOff x="7620000" y="1128244"/>
              <a:chExt cx="1219200" cy="279443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328266-46CF-FC6E-D4BA-C79BE7182B74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8896DA-12EE-DD09-84C4-969753F06653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3C9EE55-9017-C432-1B3F-E2F9906F1233}"/>
                </a:ext>
              </a:extLst>
            </p:cNvPr>
            <p:cNvGrpSpPr/>
            <p:nvPr/>
          </p:nvGrpSpPr>
          <p:grpSpPr>
            <a:xfrm>
              <a:off x="6114336" y="2498409"/>
              <a:ext cx="1219200" cy="277000"/>
              <a:chOff x="7620000" y="1128711"/>
              <a:chExt cx="1219200" cy="27700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DECCFC6-4E0B-0F7D-2560-0B06407FDBF6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32EC29-A1A7-F673-1E2B-6597BFFE4AEE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134D212-0336-2B13-1419-03F04D7F2B01}"/>
                </a:ext>
              </a:extLst>
            </p:cNvPr>
            <p:cNvGrpSpPr/>
            <p:nvPr/>
          </p:nvGrpSpPr>
          <p:grpSpPr>
            <a:xfrm>
              <a:off x="7684477" y="2486357"/>
              <a:ext cx="1219200" cy="277000"/>
              <a:chOff x="7620000" y="1128711"/>
              <a:chExt cx="1219200" cy="277000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AA5D949-D1E8-3CE2-02A0-1C93DAD896C9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AE18F4-79C4-97C8-F15C-C1268ABC9A5B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ACB96CF-3CCB-B6DB-24C6-2619DDAE68B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15223" y="2665244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36F6ED4-F850-06C0-EAD6-1593952A660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48395" y="2636908"/>
              <a:ext cx="634863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BE298EE-0047-8B69-5B69-B992460F7633}"/>
                </a:ext>
              </a:extLst>
            </p:cNvPr>
            <p:cNvCxnSpPr/>
            <p:nvPr/>
          </p:nvCxnSpPr>
          <p:spPr bwMode="auto">
            <a:xfrm flipH="1">
              <a:off x="8294077" y="2486356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9DD3154-21CF-E9ED-E944-6E7F34915DEA}"/>
                </a:ext>
              </a:extLst>
            </p:cNvPr>
            <p:cNvSpPr txBox="1"/>
            <p:nvPr/>
          </p:nvSpPr>
          <p:spPr>
            <a:xfrm>
              <a:off x="4539842" y="327801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:a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C32C4C2-0E20-AA47-FF9F-E7C776A3A2F7}"/>
                </a:ext>
              </a:extLst>
            </p:cNvPr>
            <p:cNvSpPr txBox="1"/>
            <p:nvPr/>
          </p:nvSpPr>
          <p:spPr>
            <a:xfrm>
              <a:off x="6137535" y="3276180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:b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EDB0918-4FB9-710F-7BD4-FCB816340ADF}"/>
                </a:ext>
              </a:extLst>
            </p:cNvPr>
            <p:cNvSpPr txBox="1"/>
            <p:nvPr/>
          </p:nvSpPr>
          <p:spPr>
            <a:xfrm>
              <a:off x="7684251" y="325989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:c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08BFA6B-DAE5-FE0D-F836-CA9B52D1DB9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98395" y="2636908"/>
              <a:ext cx="643375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F35E1FC6-EAA6-273F-8C78-4695DC4D57C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388795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85006FE-675A-C3F8-62F2-308708F2E64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984153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12B283-4ABD-2212-B0A0-818062B01B09}"/>
              </a:ext>
            </a:extLst>
          </p:cNvPr>
          <p:cNvGrpSpPr/>
          <p:nvPr/>
        </p:nvGrpSpPr>
        <p:grpSpPr>
          <a:xfrm>
            <a:off x="3681046" y="2625969"/>
            <a:ext cx="3505200" cy="3959304"/>
            <a:chOff x="3681046" y="2625969"/>
            <a:chExt cx="3505200" cy="395930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43E6AEE-CAE0-8956-AB94-F942B34F66A5}"/>
                </a:ext>
              </a:extLst>
            </p:cNvPr>
            <p:cNvGrpSpPr/>
            <p:nvPr/>
          </p:nvGrpSpPr>
          <p:grpSpPr>
            <a:xfrm>
              <a:off x="4539842" y="5467593"/>
              <a:ext cx="1219200" cy="279443"/>
              <a:chOff x="7620000" y="1128244"/>
              <a:chExt cx="1219200" cy="279443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F90FE9F-FAD3-F5CB-E7AC-AF741694BB2B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7883731-72DD-5C1E-5F0A-66F7523378C1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B3F266F-FD43-EB2D-BB2D-1D3C7BBFFA3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37448" y="5633948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6A6B221-C07A-7DAD-FA27-29B54FBD7279}"/>
                </a:ext>
              </a:extLst>
            </p:cNvPr>
            <p:cNvSpPr txBox="1"/>
            <p:nvPr/>
          </p:nvSpPr>
          <p:spPr>
            <a:xfrm>
              <a:off x="4562067" y="6246719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:d</a:t>
              </a: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38BAB83B-15E8-F4CB-1D19-8E8F102A4833}"/>
                </a:ext>
              </a:extLst>
            </p:cNvPr>
            <p:cNvSpPr/>
            <p:nvPr/>
          </p:nvSpPr>
          <p:spPr bwMode="auto">
            <a:xfrm>
              <a:off x="3681046" y="2625969"/>
              <a:ext cx="3505200" cy="3012831"/>
            </a:xfrm>
            <a:custGeom>
              <a:avLst/>
              <a:gdLst>
                <a:gd name="connsiteX0" fmla="*/ 1817077 w 3505200"/>
                <a:gd name="connsiteY0" fmla="*/ 3012831 h 3012831"/>
                <a:gd name="connsiteX1" fmla="*/ 2356339 w 3505200"/>
                <a:gd name="connsiteY1" fmla="*/ 3001108 h 3012831"/>
                <a:gd name="connsiteX2" fmla="*/ 2508739 w 3505200"/>
                <a:gd name="connsiteY2" fmla="*/ 2977662 h 3012831"/>
                <a:gd name="connsiteX3" fmla="*/ 2579077 w 3505200"/>
                <a:gd name="connsiteY3" fmla="*/ 2965939 h 3012831"/>
                <a:gd name="connsiteX4" fmla="*/ 2801816 w 3505200"/>
                <a:gd name="connsiteY4" fmla="*/ 2930769 h 3012831"/>
                <a:gd name="connsiteX5" fmla="*/ 2848708 w 3505200"/>
                <a:gd name="connsiteY5" fmla="*/ 2919046 h 3012831"/>
                <a:gd name="connsiteX6" fmla="*/ 2919046 w 3505200"/>
                <a:gd name="connsiteY6" fmla="*/ 2895600 h 3012831"/>
                <a:gd name="connsiteX7" fmla="*/ 3024554 w 3505200"/>
                <a:gd name="connsiteY7" fmla="*/ 2825262 h 3012831"/>
                <a:gd name="connsiteX8" fmla="*/ 3059723 w 3505200"/>
                <a:gd name="connsiteY8" fmla="*/ 2801816 h 3012831"/>
                <a:gd name="connsiteX9" fmla="*/ 3083169 w 3505200"/>
                <a:gd name="connsiteY9" fmla="*/ 2778369 h 3012831"/>
                <a:gd name="connsiteX10" fmla="*/ 3118339 w 3505200"/>
                <a:gd name="connsiteY10" fmla="*/ 2766646 h 3012831"/>
                <a:gd name="connsiteX11" fmla="*/ 3153508 w 3505200"/>
                <a:gd name="connsiteY11" fmla="*/ 2743200 h 3012831"/>
                <a:gd name="connsiteX12" fmla="*/ 3223846 w 3505200"/>
                <a:gd name="connsiteY12" fmla="*/ 2672862 h 3012831"/>
                <a:gd name="connsiteX13" fmla="*/ 3259016 w 3505200"/>
                <a:gd name="connsiteY13" fmla="*/ 2661139 h 3012831"/>
                <a:gd name="connsiteX14" fmla="*/ 3294185 w 3505200"/>
                <a:gd name="connsiteY14" fmla="*/ 2625969 h 3012831"/>
                <a:gd name="connsiteX15" fmla="*/ 3364523 w 3505200"/>
                <a:gd name="connsiteY15" fmla="*/ 2579077 h 3012831"/>
                <a:gd name="connsiteX16" fmla="*/ 3446585 w 3505200"/>
                <a:gd name="connsiteY16" fmla="*/ 2485293 h 3012831"/>
                <a:gd name="connsiteX17" fmla="*/ 3493477 w 3505200"/>
                <a:gd name="connsiteY17" fmla="*/ 2368062 h 3012831"/>
                <a:gd name="connsiteX18" fmla="*/ 3505200 w 3505200"/>
                <a:gd name="connsiteY18" fmla="*/ 2332893 h 3012831"/>
                <a:gd name="connsiteX19" fmla="*/ 3493477 w 3505200"/>
                <a:gd name="connsiteY19" fmla="*/ 2063262 h 3012831"/>
                <a:gd name="connsiteX20" fmla="*/ 3470031 w 3505200"/>
                <a:gd name="connsiteY20" fmla="*/ 1992923 h 3012831"/>
                <a:gd name="connsiteX21" fmla="*/ 3458308 w 3505200"/>
                <a:gd name="connsiteY21" fmla="*/ 1957754 h 3012831"/>
                <a:gd name="connsiteX22" fmla="*/ 3434862 w 3505200"/>
                <a:gd name="connsiteY22" fmla="*/ 1922585 h 3012831"/>
                <a:gd name="connsiteX23" fmla="*/ 3399692 w 3505200"/>
                <a:gd name="connsiteY23" fmla="*/ 1863969 h 3012831"/>
                <a:gd name="connsiteX24" fmla="*/ 3387969 w 3505200"/>
                <a:gd name="connsiteY24" fmla="*/ 1828800 h 3012831"/>
                <a:gd name="connsiteX25" fmla="*/ 3364523 w 3505200"/>
                <a:gd name="connsiteY25" fmla="*/ 1793631 h 3012831"/>
                <a:gd name="connsiteX26" fmla="*/ 3341077 w 3505200"/>
                <a:gd name="connsiteY26" fmla="*/ 1711569 h 3012831"/>
                <a:gd name="connsiteX27" fmla="*/ 3317631 w 3505200"/>
                <a:gd name="connsiteY27" fmla="*/ 1676400 h 3012831"/>
                <a:gd name="connsiteX28" fmla="*/ 3294185 w 3505200"/>
                <a:gd name="connsiteY28" fmla="*/ 1606062 h 3012831"/>
                <a:gd name="connsiteX29" fmla="*/ 3212123 w 3505200"/>
                <a:gd name="connsiteY29" fmla="*/ 1512277 h 3012831"/>
                <a:gd name="connsiteX30" fmla="*/ 3153508 w 3505200"/>
                <a:gd name="connsiteY30" fmla="*/ 1465385 h 3012831"/>
                <a:gd name="connsiteX31" fmla="*/ 3094892 w 3505200"/>
                <a:gd name="connsiteY31" fmla="*/ 1406769 h 3012831"/>
                <a:gd name="connsiteX32" fmla="*/ 3024554 w 3505200"/>
                <a:gd name="connsiteY32" fmla="*/ 1359877 h 3012831"/>
                <a:gd name="connsiteX33" fmla="*/ 2954216 w 3505200"/>
                <a:gd name="connsiteY33" fmla="*/ 1301262 h 3012831"/>
                <a:gd name="connsiteX34" fmla="*/ 2919046 w 3505200"/>
                <a:gd name="connsiteY34" fmla="*/ 1289539 h 3012831"/>
                <a:gd name="connsiteX35" fmla="*/ 2848708 w 3505200"/>
                <a:gd name="connsiteY35" fmla="*/ 1242646 h 3012831"/>
                <a:gd name="connsiteX36" fmla="*/ 2778369 w 3505200"/>
                <a:gd name="connsiteY36" fmla="*/ 1219200 h 3012831"/>
                <a:gd name="connsiteX37" fmla="*/ 2743200 w 3505200"/>
                <a:gd name="connsiteY37" fmla="*/ 1207477 h 3012831"/>
                <a:gd name="connsiteX38" fmla="*/ 2227385 w 3505200"/>
                <a:gd name="connsiteY38" fmla="*/ 1184031 h 3012831"/>
                <a:gd name="connsiteX39" fmla="*/ 1254369 w 3505200"/>
                <a:gd name="connsiteY39" fmla="*/ 1160585 h 3012831"/>
                <a:gd name="connsiteX40" fmla="*/ 890954 w 3505200"/>
                <a:gd name="connsiteY40" fmla="*/ 1137139 h 3012831"/>
                <a:gd name="connsiteX41" fmla="*/ 820616 w 3505200"/>
                <a:gd name="connsiteY41" fmla="*/ 1125416 h 3012831"/>
                <a:gd name="connsiteX42" fmla="*/ 644769 w 3505200"/>
                <a:gd name="connsiteY42" fmla="*/ 1090246 h 3012831"/>
                <a:gd name="connsiteX43" fmla="*/ 539262 w 3505200"/>
                <a:gd name="connsiteY43" fmla="*/ 1066800 h 3012831"/>
                <a:gd name="connsiteX44" fmla="*/ 504092 w 3505200"/>
                <a:gd name="connsiteY44" fmla="*/ 1055077 h 3012831"/>
                <a:gd name="connsiteX45" fmla="*/ 410308 w 3505200"/>
                <a:gd name="connsiteY45" fmla="*/ 1008185 h 3012831"/>
                <a:gd name="connsiteX46" fmla="*/ 339969 w 3505200"/>
                <a:gd name="connsiteY46" fmla="*/ 984739 h 3012831"/>
                <a:gd name="connsiteX47" fmla="*/ 257908 w 3505200"/>
                <a:gd name="connsiteY47" fmla="*/ 949569 h 3012831"/>
                <a:gd name="connsiteX48" fmla="*/ 199292 w 3505200"/>
                <a:gd name="connsiteY48" fmla="*/ 902677 h 3012831"/>
                <a:gd name="connsiteX49" fmla="*/ 164123 w 3505200"/>
                <a:gd name="connsiteY49" fmla="*/ 890954 h 3012831"/>
                <a:gd name="connsiteX50" fmla="*/ 82062 w 3505200"/>
                <a:gd name="connsiteY50" fmla="*/ 785446 h 3012831"/>
                <a:gd name="connsiteX51" fmla="*/ 58616 w 3505200"/>
                <a:gd name="connsiteY51" fmla="*/ 750277 h 3012831"/>
                <a:gd name="connsiteX52" fmla="*/ 35169 w 3505200"/>
                <a:gd name="connsiteY52" fmla="*/ 715108 h 3012831"/>
                <a:gd name="connsiteX53" fmla="*/ 11723 w 3505200"/>
                <a:gd name="connsiteY53" fmla="*/ 644769 h 3012831"/>
                <a:gd name="connsiteX54" fmla="*/ 0 w 3505200"/>
                <a:gd name="connsiteY54" fmla="*/ 609600 h 3012831"/>
                <a:gd name="connsiteX55" fmla="*/ 11723 w 3505200"/>
                <a:gd name="connsiteY55" fmla="*/ 339969 h 3012831"/>
                <a:gd name="connsiteX56" fmla="*/ 35169 w 3505200"/>
                <a:gd name="connsiteY56" fmla="*/ 269631 h 3012831"/>
                <a:gd name="connsiteX57" fmla="*/ 58616 w 3505200"/>
                <a:gd name="connsiteY57" fmla="*/ 234462 h 3012831"/>
                <a:gd name="connsiteX58" fmla="*/ 105508 w 3505200"/>
                <a:gd name="connsiteY58" fmla="*/ 175846 h 3012831"/>
                <a:gd name="connsiteX59" fmla="*/ 128954 w 3505200"/>
                <a:gd name="connsiteY59" fmla="*/ 140677 h 3012831"/>
                <a:gd name="connsiteX60" fmla="*/ 199292 w 3505200"/>
                <a:gd name="connsiteY60" fmla="*/ 93785 h 3012831"/>
                <a:gd name="connsiteX61" fmla="*/ 257908 w 3505200"/>
                <a:gd name="connsiteY61" fmla="*/ 46893 h 3012831"/>
                <a:gd name="connsiteX62" fmla="*/ 328246 w 3505200"/>
                <a:gd name="connsiteY62" fmla="*/ 23446 h 3012831"/>
                <a:gd name="connsiteX63" fmla="*/ 363416 w 3505200"/>
                <a:gd name="connsiteY63" fmla="*/ 11723 h 3012831"/>
                <a:gd name="connsiteX64" fmla="*/ 445477 w 3505200"/>
                <a:gd name="connsiteY64" fmla="*/ 0 h 3012831"/>
                <a:gd name="connsiteX65" fmla="*/ 726831 w 3505200"/>
                <a:gd name="connsiteY65" fmla="*/ 11723 h 301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3505200" h="3012831">
                  <a:moveTo>
                    <a:pt x="1817077" y="3012831"/>
                  </a:moveTo>
                  <a:lnTo>
                    <a:pt x="2356339" y="3001108"/>
                  </a:lnTo>
                  <a:cubicBezTo>
                    <a:pt x="2418673" y="2998799"/>
                    <a:pt x="2451626" y="2988046"/>
                    <a:pt x="2508739" y="2977662"/>
                  </a:cubicBezTo>
                  <a:cubicBezTo>
                    <a:pt x="2532125" y="2973410"/>
                    <a:pt x="2555571" y="2969465"/>
                    <a:pt x="2579077" y="2965939"/>
                  </a:cubicBezTo>
                  <a:cubicBezTo>
                    <a:pt x="2684879" y="2950069"/>
                    <a:pt x="2717151" y="2949584"/>
                    <a:pt x="2801816" y="2930769"/>
                  </a:cubicBezTo>
                  <a:cubicBezTo>
                    <a:pt x="2817544" y="2927274"/>
                    <a:pt x="2833276" y="2923676"/>
                    <a:pt x="2848708" y="2919046"/>
                  </a:cubicBezTo>
                  <a:cubicBezTo>
                    <a:pt x="2872380" y="2911944"/>
                    <a:pt x="2898482" y="2909309"/>
                    <a:pt x="2919046" y="2895600"/>
                  </a:cubicBezTo>
                  <a:lnTo>
                    <a:pt x="3024554" y="2825262"/>
                  </a:lnTo>
                  <a:cubicBezTo>
                    <a:pt x="3036277" y="2817447"/>
                    <a:pt x="3049761" y="2811779"/>
                    <a:pt x="3059723" y="2801816"/>
                  </a:cubicBezTo>
                  <a:cubicBezTo>
                    <a:pt x="3067538" y="2794000"/>
                    <a:pt x="3073691" y="2784056"/>
                    <a:pt x="3083169" y="2778369"/>
                  </a:cubicBezTo>
                  <a:cubicBezTo>
                    <a:pt x="3093765" y="2772011"/>
                    <a:pt x="3106616" y="2770554"/>
                    <a:pt x="3118339" y="2766646"/>
                  </a:cubicBezTo>
                  <a:cubicBezTo>
                    <a:pt x="3130062" y="2758831"/>
                    <a:pt x="3142978" y="2752560"/>
                    <a:pt x="3153508" y="2743200"/>
                  </a:cubicBezTo>
                  <a:cubicBezTo>
                    <a:pt x="3178290" y="2721171"/>
                    <a:pt x="3192390" y="2683347"/>
                    <a:pt x="3223846" y="2672862"/>
                  </a:cubicBezTo>
                  <a:lnTo>
                    <a:pt x="3259016" y="2661139"/>
                  </a:lnTo>
                  <a:cubicBezTo>
                    <a:pt x="3270739" y="2649416"/>
                    <a:pt x="3281098" y="2636148"/>
                    <a:pt x="3294185" y="2625969"/>
                  </a:cubicBezTo>
                  <a:cubicBezTo>
                    <a:pt x="3316428" y="2608669"/>
                    <a:pt x="3344598" y="2599002"/>
                    <a:pt x="3364523" y="2579077"/>
                  </a:cubicBezTo>
                  <a:cubicBezTo>
                    <a:pt x="3407754" y="2535847"/>
                    <a:pt x="3420737" y="2530528"/>
                    <a:pt x="3446585" y="2485293"/>
                  </a:cubicBezTo>
                  <a:cubicBezTo>
                    <a:pt x="3474183" y="2436996"/>
                    <a:pt x="3474263" y="2425704"/>
                    <a:pt x="3493477" y="2368062"/>
                  </a:cubicBezTo>
                  <a:lnTo>
                    <a:pt x="3505200" y="2332893"/>
                  </a:lnTo>
                  <a:cubicBezTo>
                    <a:pt x="3501292" y="2243016"/>
                    <a:pt x="3502734" y="2152746"/>
                    <a:pt x="3493477" y="2063262"/>
                  </a:cubicBezTo>
                  <a:cubicBezTo>
                    <a:pt x="3490934" y="2038679"/>
                    <a:pt x="3477846" y="2016369"/>
                    <a:pt x="3470031" y="1992923"/>
                  </a:cubicBezTo>
                  <a:cubicBezTo>
                    <a:pt x="3466123" y="1981200"/>
                    <a:pt x="3465163" y="1968036"/>
                    <a:pt x="3458308" y="1957754"/>
                  </a:cubicBezTo>
                  <a:cubicBezTo>
                    <a:pt x="3450493" y="1946031"/>
                    <a:pt x="3441163" y="1935187"/>
                    <a:pt x="3434862" y="1922585"/>
                  </a:cubicBezTo>
                  <a:cubicBezTo>
                    <a:pt x="3404425" y="1861712"/>
                    <a:pt x="3445489" y="1909766"/>
                    <a:pt x="3399692" y="1863969"/>
                  </a:cubicBezTo>
                  <a:cubicBezTo>
                    <a:pt x="3395784" y="1852246"/>
                    <a:pt x="3393495" y="1839853"/>
                    <a:pt x="3387969" y="1828800"/>
                  </a:cubicBezTo>
                  <a:cubicBezTo>
                    <a:pt x="3381668" y="1816198"/>
                    <a:pt x="3370073" y="1806581"/>
                    <a:pt x="3364523" y="1793631"/>
                  </a:cubicBezTo>
                  <a:cubicBezTo>
                    <a:pt x="3341987" y="1741047"/>
                    <a:pt x="3363889" y="1757195"/>
                    <a:pt x="3341077" y="1711569"/>
                  </a:cubicBezTo>
                  <a:cubicBezTo>
                    <a:pt x="3334776" y="1698967"/>
                    <a:pt x="3323353" y="1689275"/>
                    <a:pt x="3317631" y="1676400"/>
                  </a:cubicBezTo>
                  <a:cubicBezTo>
                    <a:pt x="3307594" y="1653816"/>
                    <a:pt x="3307894" y="1626625"/>
                    <a:pt x="3294185" y="1606062"/>
                  </a:cubicBezTo>
                  <a:cubicBezTo>
                    <a:pt x="3239477" y="1524000"/>
                    <a:pt x="3270738" y="1551354"/>
                    <a:pt x="3212123" y="1512277"/>
                  </a:cubicBezTo>
                  <a:cubicBezTo>
                    <a:pt x="3151078" y="1420710"/>
                    <a:pt x="3229008" y="1522010"/>
                    <a:pt x="3153508" y="1465385"/>
                  </a:cubicBezTo>
                  <a:cubicBezTo>
                    <a:pt x="3131403" y="1448806"/>
                    <a:pt x="3117883" y="1422096"/>
                    <a:pt x="3094892" y="1406769"/>
                  </a:cubicBezTo>
                  <a:cubicBezTo>
                    <a:pt x="3071446" y="1391138"/>
                    <a:pt x="3044479" y="1379802"/>
                    <a:pt x="3024554" y="1359877"/>
                  </a:cubicBezTo>
                  <a:cubicBezTo>
                    <a:pt x="2998628" y="1333951"/>
                    <a:pt x="2986858" y="1317583"/>
                    <a:pt x="2954216" y="1301262"/>
                  </a:cubicBezTo>
                  <a:cubicBezTo>
                    <a:pt x="2943163" y="1295736"/>
                    <a:pt x="2930769" y="1293447"/>
                    <a:pt x="2919046" y="1289539"/>
                  </a:cubicBezTo>
                  <a:cubicBezTo>
                    <a:pt x="2895600" y="1273908"/>
                    <a:pt x="2875441" y="1251557"/>
                    <a:pt x="2848708" y="1242646"/>
                  </a:cubicBezTo>
                  <a:lnTo>
                    <a:pt x="2778369" y="1219200"/>
                  </a:lnTo>
                  <a:lnTo>
                    <a:pt x="2743200" y="1207477"/>
                  </a:lnTo>
                  <a:cubicBezTo>
                    <a:pt x="2556164" y="1145132"/>
                    <a:pt x="2718158" y="1195313"/>
                    <a:pt x="2227385" y="1184031"/>
                  </a:cubicBezTo>
                  <a:cubicBezTo>
                    <a:pt x="1331954" y="1163447"/>
                    <a:pt x="2038048" y="1181765"/>
                    <a:pt x="1254369" y="1160585"/>
                  </a:cubicBezTo>
                  <a:cubicBezTo>
                    <a:pt x="1133231" y="1152770"/>
                    <a:pt x="1010693" y="1157095"/>
                    <a:pt x="890954" y="1137139"/>
                  </a:cubicBezTo>
                  <a:cubicBezTo>
                    <a:pt x="867508" y="1133231"/>
                    <a:pt x="843978" y="1129797"/>
                    <a:pt x="820616" y="1125416"/>
                  </a:cubicBezTo>
                  <a:cubicBezTo>
                    <a:pt x="761863" y="1114400"/>
                    <a:pt x="703385" y="1101969"/>
                    <a:pt x="644769" y="1090246"/>
                  </a:cubicBezTo>
                  <a:cubicBezTo>
                    <a:pt x="604478" y="1082188"/>
                    <a:pt x="577893" y="1077837"/>
                    <a:pt x="539262" y="1066800"/>
                  </a:cubicBezTo>
                  <a:cubicBezTo>
                    <a:pt x="527380" y="1063405"/>
                    <a:pt x="515342" y="1060191"/>
                    <a:pt x="504092" y="1055077"/>
                  </a:cubicBezTo>
                  <a:cubicBezTo>
                    <a:pt x="472274" y="1040614"/>
                    <a:pt x="443466" y="1019237"/>
                    <a:pt x="410308" y="1008185"/>
                  </a:cubicBezTo>
                  <a:lnTo>
                    <a:pt x="339969" y="984739"/>
                  </a:lnTo>
                  <a:cubicBezTo>
                    <a:pt x="251675" y="925877"/>
                    <a:pt x="363889" y="994991"/>
                    <a:pt x="257908" y="949569"/>
                  </a:cubicBezTo>
                  <a:cubicBezTo>
                    <a:pt x="175788" y="914374"/>
                    <a:pt x="262319" y="940493"/>
                    <a:pt x="199292" y="902677"/>
                  </a:cubicBezTo>
                  <a:cubicBezTo>
                    <a:pt x="188696" y="896319"/>
                    <a:pt x="175846" y="894862"/>
                    <a:pt x="164123" y="890954"/>
                  </a:cubicBezTo>
                  <a:cubicBezTo>
                    <a:pt x="109028" y="835859"/>
                    <a:pt x="138151" y="869580"/>
                    <a:pt x="82062" y="785446"/>
                  </a:cubicBezTo>
                  <a:lnTo>
                    <a:pt x="58616" y="750277"/>
                  </a:lnTo>
                  <a:lnTo>
                    <a:pt x="35169" y="715108"/>
                  </a:lnTo>
                  <a:lnTo>
                    <a:pt x="11723" y="644769"/>
                  </a:lnTo>
                  <a:lnTo>
                    <a:pt x="0" y="609600"/>
                  </a:lnTo>
                  <a:cubicBezTo>
                    <a:pt x="3908" y="519723"/>
                    <a:pt x="2466" y="429453"/>
                    <a:pt x="11723" y="339969"/>
                  </a:cubicBezTo>
                  <a:cubicBezTo>
                    <a:pt x="14266" y="315386"/>
                    <a:pt x="21460" y="290194"/>
                    <a:pt x="35169" y="269631"/>
                  </a:cubicBezTo>
                  <a:lnTo>
                    <a:pt x="58616" y="234462"/>
                  </a:lnTo>
                  <a:cubicBezTo>
                    <a:pt x="81438" y="165996"/>
                    <a:pt x="52482" y="228872"/>
                    <a:pt x="105508" y="175846"/>
                  </a:cubicBezTo>
                  <a:cubicBezTo>
                    <a:pt x="115471" y="165883"/>
                    <a:pt x="118351" y="149955"/>
                    <a:pt x="128954" y="140677"/>
                  </a:cubicBezTo>
                  <a:cubicBezTo>
                    <a:pt x="150161" y="122121"/>
                    <a:pt x="179366" y="113710"/>
                    <a:pt x="199292" y="93785"/>
                  </a:cubicBezTo>
                  <a:cubicBezTo>
                    <a:pt x="218780" y="74298"/>
                    <a:pt x="231290" y="58724"/>
                    <a:pt x="257908" y="46893"/>
                  </a:cubicBezTo>
                  <a:cubicBezTo>
                    <a:pt x="280492" y="36855"/>
                    <a:pt x="304800" y="31261"/>
                    <a:pt x="328246" y="23446"/>
                  </a:cubicBezTo>
                  <a:cubicBezTo>
                    <a:pt x="339969" y="19538"/>
                    <a:pt x="351183" y="13471"/>
                    <a:pt x="363416" y="11723"/>
                  </a:cubicBezTo>
                  <a:lnTo>
                    <a:pt x="445477" y="0"/>
                  </a:lnTo>
                  <a:cubicBezTo>
                    <a:pt x="672076" y="13329"/>
                    <a:pt x="578224" y="11723"/>
                    <a:pt x="726831" y="11723"/>
                  </a:cubicBezTo>
                </a:path>
              </a:pathLst>
            </a:cu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95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B25128-771C-3F4C-9023-EFEB31571F5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Structure sharing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396986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lists are immutable, Clojure makes extensive use of structure-sharing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my-count 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(empty?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inc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(my-count (rest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(my-count '(:a :b :c))</a:t>
            </a:r>
          </a:p>
          <a:p>
            <a:pPr marL="465138" lvl="1" indent="-279400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pitchFamily="2" charset="2"/>
              </a:rPr>
              <a:t>=&gt;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</a:pPr>
            <a:r>
              <a:rPr lang="en-US" sz="1800" dirty="0">
                <a:latin typeface="Arial Narrow" charset="0"/>
                <a:ea typeface="ＭＳ Ｐゴシック" charset="0"/>
              </a:rPr>
              <a:t>each recursive call shares a part of the list</a:t>
            </a:r>
          </a:p>
          <a:p>
            <a:pPr marL="465138" lvl="1" indent="-279400">
              <a:spcBef>
                <a:spcPct val="5000"/>
              </a:spcBef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465138" lvl="1" indent="-279400">
              <a:spcBef>
                <a:spcPct val="5000"/>
              </a:spcBef>
            </a:pPr>
            <a:r>
              <a:rPr lang="en-US" sz="1800" dirty="0">
                <a:latin typeface="Arial Narrow" charset="0"/>
                <a:ea typeface="ＭＳ Ｐゴシック" charset="0"/>
              </a:rPr>
              <a:t>other code that uses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a</a:t>
            </a:r>
            <a:r>
              <a:rPr lang="en-US" sz="1800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b</a:t>
            </a:r>
            <a:r>
              <a:rPr lang="en-US" sz="1800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:</a:t>
            </a:r>
            <a:r>
              <a:rPr lang="en-US" sz="16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c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Arial Narrow" charset="0"/>
                <a:ea typeface="ＭＳ Ｐゴシック" charset="0"/>
              </a:rPr>
              <a:t>can share as well</a:t>
            </a:r>
          </a:p>
          <a:p>
            <a:pPr marL="457200" lvl="1" indent="0">
              <a:spcBef>
                <a:spcPct val="5000"/>
              </a:spcBef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29187E-F0E4-114A-9E69-FEDE0ACF13FE}"/>
              </a:ext>
            </a:extLst>
          </p:cNvPr>
          <p:cNvSpPr txBox="1"/>
          <p:nvPr/>
        </p:nvSpPr>
        <p:spPr>
          <a:xfrm>
            <a:off x="6477000" y="3678963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9AF09-FFD7-8040-B638-DCFEED4B1373}"/>
              </a:ext>
            </a:extLst>
          </p:cNvPr>
          <p:cNvSpPr txBox="1"/>
          <p:nvPr/>
        </p:nvSpPr>
        <p:spPr>
          <a:xfrm>
            <a:off x="6476718" y="3149815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3C58A-E1DD-5440-9AF8-450DE9786427}"/>
              </a:ext>
            </a:extLst>
          </p:cNvPr>
          <p:cNvCxnSpPr/>
          <p:nvPr/>
        </p:nvCxnSpPr>
        <p:spPr bwMode="auto">
          <a:xfrm>
            <a:off x="6477000" y="3441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43601B-8D2F-9F40-8C46-4123513EBA6B}"/>
              </a:ext>
            </a:extLst>
          </p:cNvPr>
          <p:cNvCxnSpPr/>
          <p:nvPr/>
        </p:nvCxnSpPr>
        <p:spPr bwMode="auto">
          <a:xfrm>
            <a:off x="6477000" y="4016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4DBB2FE-DE33-B64A-A1DB-00354089032A}"/>
              </a:ext>
            </a:extLst>
          </p:cNvPr>
          <p:cNvSpPr txBox="1"/>
          <p:nvPr/>
        </p:nvSpPr>
        <p:spPr>
          <a:xfrm>
            <a:off x="6477000" y="2568309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D740E3-3085-A64E-A624-75906BF79367}"/>
              </a:ext>
            </a:extLst>
          </p:cNvPr>
          <p:cNvSpPr txBox="1"/>
          <p:nvPr/>
        </p:nvSpPr>
        <p:spPr>
          <a:xfrm>
            <a:off x="6477000" y="1981200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EBE1A9F-76A9-1F43-8C44-DCF55AF5B8BD}"/>
              </a:ext>
            </a:extLst>
          </p:cNvPr>
          <p:cNvCxnSpPr/>
          <p:nvPr/>
        </p:nvCxnSpPr>
        <p:spPr bwMode="auto">
          <a:xfrm>
            <a:off x="6477000" y="2298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E68BD9-F20B-CE40-88A5-CE88DEE2A110}"/>
              </a:ext>
            </a:extLst>
          </p:cNvPr>
          <p:cNvCxnSpPr/>
          <p:nvPr/>
        </p:nvCxnSpPr>
        <p:spPr bwMode="auto">
          <a:xfrm>
            <a:off x="6477000" y="2885218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24FC9B3-D070-E54E-B744-4339A1796163}"/>
              </a:ext>
            </a:extLst>
          </p:cNvPr>
          <p:cNvSpPr txBox="1"/>
          <p:nvPr/>
        </p:nvSpPr>
        <p:spPr>
          <a:xfrm>
            <a:off x="6172200" y="4233726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dirty="0">
                <a:latin typeface="Lucida Console" panose="020B0609040504020204" pitchFamily="49" charset="0"/>
              </a:rPr>
              <a:t>run-time stack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E4F0171-3788-1EC9-3476-FE394247F75E}"/>
              </a:ext>
            </a:extLst>
          </p:cNvPr>
          <p:cNvGrpSpPr/>
          <p:nvPr/>
        </p:nvGrpSpPr>
        <p:grpSpPr>
          <a:xfrm>
            <a:off x="4681740" y="5170618"/>
            <a:ext cx="4386060" cy="1130213"/>
            <a:chOff x="4517617" y="2486356"/>
            <a:chExt cx="4386060" cy="11302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5668A1F-A138-D866-B121-F7E3D4924BBC}"/>
                </a:ext>
              </a:extLst>
            </p:cNvPr>
            <p:cNvGrpSpPr/>
            <p:nvPr/>
          </p:nvGrpSpPr>
          <p:grpSpPr>
            <a:xfrm>
              <a:off x="4517617" y="2498889"/>
              <a:ext cx="1219200" cy="279443"/>
              <a:chOff x="7620000" y="1128244"/>
              <a:chExt cx="1219200" cy="279443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24C5C1C-8E8E-4C72-6545-4249A509BC32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3A34B7A-444A-F141-6FA3-6777DBB6547D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26A09C0-2834-0CB0-49BC-33D89079FA0C}"/>
                </a:ext>
              </a:extLst>
            </p:cNvPr>
            <p:cNvGrpSpPr/>
            <p:nvPr/>
          </p:nvGrpSpPr>
          <p:grpSpPr>
            <a:xfrm>
              <a:off x="6114336" y="2498409"/>
              <a:ext cx="1219200" cy="277000"/>
              <a:chOff x="7620000" y="1128711"/>
              <a:chExt cx="1219200" cy="277000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C7D38DF-700D-D2F5-2D7F-B618FE3A9E82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BC00C7-6FD3-3D1C-0ECE-B5D204341666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D67B3EE-E6D1-00E8-2852-F7300DDF7AFA}"/>
                </a:ext>
              </a:extLst>
            </p:cNvPr>
            <p:cNvGrpSpPr/>
            <p:nvPr/>
          </p:nvGrpSpPr>
          <p:grpSpPr>
            <a:xfrm>
              <a:off x="7684477" y="2486357"/>
              <a:ext cx="1219200" cy="277000"/>
              <a:chOff x="7620000" y="1128711"/>
              <a:chExt cx="1219200" cy="277000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2A3B9F5-E377-8A7A-D378-3586862D9469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DFA2963-554F-CB20-C0B9-2C8A1EF7F4C6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3A433E-3F88-24A0-8B08-0BC47353AD8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815223" y="2665244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EC4EB3B-23A9-8DC7-85D9-8D8C5243FEB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48395" y="2636908"/>
              <a:ext cx="634863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8893E99-E623-4BD6-F7E9-332B1A5A4056}"/>
                </a:ext>
              </a:extLst>
            </p:cNvPr>
            <p:cNvCxnSpPr/>
            <p:nvPr/>
          </p:nvCxnSpPr>
          <p:spPr bwMode="auto">
            <a:xfrm flipH="1">
              <a:off x="8294077" y="2486356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6F4836-8444-0093-30DB-3D3CA509BCB4}"/>
                </a:ext>
              </a:extLst>
            </p:cNvPr>
            <p:cNvSpPr txBox="1"/>
            <p:nvPr/>
          </p:nvSpPr>
          <p:spPr>
            <a:xfrm>
              <a:off x="4539842" y="327801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:a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3851DA-3511-D6C5-7087-F0B13BCC4FC4}"/>
                </a:ext>
              </a:extLst>
            </p:cNvPr>
            <p:cNvSpPr txBox="1"/>
            <p:nvPr/>
          </p:nvSpPr>
          <p:spPr>
            <a:xfrm>
              <a:off x="6137535" y="3276180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:b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1A34E97-97A7-E0C0-089A-D164FD753877}"/>
                </a:ext>
              </a:extLst>
            </p:cNvPr>
            <p:cNvSpPr txBox="1"/>
            <p:nvPr/>
          </p:nvSpPr>
          <p:spPr>
            <a:xfrm>
              <a:off x="7684251" y="3259895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:c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063F36FC-F8DF-ACAC-3180-1CC1C52CF2F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98395" y="2636908"/>
              <a:ext cx="643375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5D2D7D8-6F8E-2DF8-BFDC-64A82EDF8F8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388795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F4353C1-ECB3-536B-5AFF-B58AA204833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984153" y="2639832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0" name="Freeform 59">
            <a:extLst>
              <a:ext uri="{FF2B5EF4-FFF2-40B4-BE49-F238E27FC236}">
                <a16:creationId xmlns:a16="http://schemas.microsoft.com/office/drawing/2014/main" id="{318E2984-7796-1522-129B-DB248BC2EF5B}"/>
              </a:ext>
            </a:extLst>
          </p:cNvPr>
          <p:cNvSpPr/>
          <p:nvPr/>
        </p:nvSpPr>
        <p:spPr bwMode="auto">
          <a:xfrm>
            <a:off x="5087183" y="3880338"/>
            <a:ext cx="2439148" cy="1230924"/>
          </a:xfrm>
          <a:custGeom>
            <a:avLst/>
            <a:gdLst>
              <a:gd name="connsiteX0" fmla="*/ 1946663 w 2439148"/>
              <a:gd name="connsiteY0" fmla="*/ 0 h 1230924"/>
              <a:gd name="connsiteX1" fmla="*/ 2122509 w 2439148"/>
              <a:gd name="connsiteY1" fmla="*/ 35170 h 1230924"/>
              <a:gd name="connsiteX2" fmla="*/ 2274909 w 2439148"/>
              <a:gd name="connsiteY2" fmla="*/ 93785 h 1230924"/>
              <a:gd name="connsiteX3" fmla="*/ 2310079 w 2439148"/>
              <a:gd name="connsiteY3" fmla="*/ 128954 h 1230924"/>
              <a:gd name="connsiteX4" fmla="*/ 2333525 w 2439148"/>
              <a:gd name="connsiteY4" fmla="*/ 187570 h 1230924"/>
              <a:gd name="connsiteX5" fmla="*/ 2380417 w 2439148"/>
              <a:gd name="connsiteY5" fmla="*/ 304800 h 1230924"/>
              <a:gd name="connsiteX6" fmla="*/ 2427309 w 2439148"/>
              <a:gd name="connsiteY6" fmla="*/ 422031 h 1230924"/>
              <a:gd name="connsiteX7" fmla="*/ 2439032 w 2439148"/>
              <a:gd name="connsiteY7" fmla="*/ 480647 h 1230924"/>
              <a:gd name="connsiteX8" fmla="*/ 2415586 w 2439148"/>
              <a:gd name="connsiteY8" fmla="*/ 609600 h 1230924"/>
              <a:gd name="connsiteX9" fmla="*/ 2368694 w 2439148"/>
              <a:gd name="connsiteY9" fmla="*/ 668216 h 1230924"/>
              <a:gd name="connsiteX10" fmla="*/ 2087340 w 2439148"/>
              <a:gd name="connsiteY10" fmla="*/ 762000 h 1230924"/>
              <a:gd name="connsiteX11" fmla="*/ 1923217 w 2439148"/>
              <a:gd name="connsiteY11" fmla="*/ 808893 h 1230924"/>
              <a:gd name="connsiteX12" fmla="*/ 1501186 w 2439148"/>
              <a:gd name="connsiteY12" fmla="*/ 855785 h 1230924"/>
              <a:gd name="connsiteX13" fmla="*/ 727463 w 2439148"/>
              <a:gd name="connsiteY13" fmla="*/ 844062 h 1230924"/>
              <a:gd name="connsiteX14" fmla="*/ 469555 w 2439148"/>
              <a:gd name="connsiteY14" fmla="*/ 832339 h 1230924"/>
              <a:gd name="connsiteX15" fmla="*/ 153032 w 2439148"/>
              <a:gd name="connsiteY15" fmla="*/ 855785 h 1230924"/>
              <a:gd name="connsiteX16" fmla="*/ 70971 w 2439148"/>
              <a:gd name="connsiteY16" fmla="*/ 914400 h 1230924"/>
              <a:gd name="connsiteX17" fmla="*/ 12355 w 2439148"/>
              <a:gd name="connsiteY17" fmla="*/ 1125416 h 1230924"/>
              <a:gd name="connsiteX18" fmla="*/ 632 w 2439148"/>
              <a:gd name="connsiteY18" fmla="*/ 1230924 h 123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439148" h="1230924">
                <a:moveTo>
                  <a:pt x="1946663" y="0"/>
                </a:moveTo>
                <a:cubicBezTo>
                  <a:pt x="2034772" y="12588"/>
                  <a:pt x="2032067" y="9330"/>
                  <a:pt x="2122509" y="35170"/>
                </a:cubicBezTo>
                <a:cubicBezTo>
                  <a:pt x="2188226" y="53946"/>
                  <a:pt x="2209694" y="65836"/>
                  <a:pt x="2274909" y="93785"/>
                </a:cubicBezTo>
                <a:cubicBezTo>
                  <a:pt x="2286632" y="105508"/>
                  <a:pt x="2301292" y="114895"/>
                  <a:pt x="2310079" y="128954"/>
                </a:cubicBezTo>
                <a:cubicBezTo>
                  <a:pt x="2321232" y="146799"/>
                  <a:pt x="2324978" y="168340"/>
                  <a:pt x="2333525" y="187570"/>
                </a:cubicBezTo>
                <a:cubicBezTo>
                  <a:pt x="2405114" y="348646"/>
                  <a:pt x="2298992" y="87664"/>
                  <a:pt x="2380417" y="304800"/>
                </a:cubicBezTo>
                <a:cubicBezTo>
                  <a:pt x="2395195" y="344207"/>
                  <a:pt x="2427309" y="422031"/>
                  <a:pt x="2427309" y="422031"/>
                </a:cubicBezTo>
                <a:cubicBezTo>
                  <a:pt x="2431217" y="441570"/>
                  <a:pt x="2440275" y="460760"/>
                  <a:pt x="2439032" y="480647"/>
                </a:cubicBezTo>
                <a:cubicBezTo>
                  <a:pt x="2436307" y="524251"/>
                  <a:pt x="2430926" y="568693"/>
                  <a:pt x="2415586" y="609600"/>
                </a:cubicBezTo>
                <a:cubicBezTo>
                  <a:pt x="2406800" y="633028"/>
                  <a:pt x="2388711" y="653203"/>
                  <a:pt x="2368694" y="668216"/>
                </a:cubicBezTo>
                <a:cubicBezTo>
                  <a:pt x="2291450" y="726149"/>
                  <a:pt x="2172028" y="739417"/>
                  <a:pt x="2087340" y="762000"/>
                </a:cubicBezTo>
                <a:cubicBezTo>
                  <a:pt x="2032364" y="776660"/>
                  <a:pt x="1979399" y="799904"/>
                  <a:pt x="1923217" y="808893"/>
                </a:cubicBezTo>
                <a:cubicBezTo>
                  <a:pt x="1783452" y="831255"/>
                  <a:pt x="1501186" y="855785"/>
                  <a:pt x="1501186" y="855785"/>
                </a:cubicBezTo>
                <a:lnTo>
                  <a:pt x="727463" y="844062"/>
                </a:lnTo>
                <a:cubicBezTo>
                  <a:pt x="641427" y="842107"/>
                  <a:pt x="555595" y="830583"/>
                  <a:pt x="469555" y="832339"/>
                </a:cubicBezTo>
                <a:cubicBezTo>
                  <a:pt x="363780" y="834498"/>
                  <a:pt x="258540" y="847970"/>
                  <a:pt x="153032" y="855785"/>
                </a:cubicBezTo>
                <a:cubicBezTo>
                  <a:pt x="125678" y="875323"/>
                  <a:pt x="91739" y="887968"/>
                  <a:pt x="70971" y="914400"/>
                </a:cubicBezTo>
                <a:cubicBezTo>
                  <a:pt x="12854" y="988368"/>
                  <a:pt x="25437" y="1040387"/>
                  <a:pt x="12355" y="1125416"/>
                </a:cubicBezTo>
                <a:cubicBezTo>
                  <a:pt x="-4107" y="1232414"/>
                  <a:pt x="632" y="1106293"/>
                  <a:pt x="632" y="1230924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2" name="Freeform 61">
            <a:extLst>
              <a:ext uri="{FF2B5EF4-FFF2-40B4-BE49-F238E27FC236}">
                <a16:creationId xmlns:a16="http://schemas.microsoft.com/office/drawing/2014/main" id="{0EC7E25F-E59D-D4F3-48B2-21CA6C92ABA6}"/>
              </a:ext>
            </a:extLst>
          </p:cNvPr>
          <p:cNvSpPr/>
          <p:nvPr/>
        </p:nvSpPr>
        <p:spPr bwMode="auto">
          <a:xfrm>
            <a:off x="6717323" y="3329354"/>
            <a:ext cx="950334" cy="1781908"/>
          </a:xfrm>
          <a:custGeom>
            <a:avLst/>
            <a:gdLst>
              <a:gd name="connsiteX0" fmla="*/ 316523 w 950334"/>
              <a:gd name="connsiteY0" fmla="*/ 0 h 1781908"/>
              <a:gd name="connsiteX1" fmla="*/ 550985 w 950334"/>
              <a:gd name="connsiteY1" fmla="*/ 70338 h 1781908"/>
              <a:gd name="connsiteX2" fmla="*/ 738554 w 950334"/>
              <a:gd name="connsiteY2" fmla="*/ 211015 h 1781908"/>
              <a:gd name="connsiteX3" fmla="*/ 785446 w 950334"/>
              <a:gd name="connsiteY3" fmla="*/ 257908 h 1781908"/>
              <a:gd name="connsiteX4" fmla="*/ 820615 w 950334"/>
              <a:gd name="connsiteY4" fmla="*/ 328246 h 1781908"/>
              <a:gd name="connsiteX5" fmla="*/ 855785 w 950334"/>
              <a:gd name="connsiteY5" fmla="*/ 386861 h 1781908"/>
              <a:gd name="connsiteX6" fmla="*/ 879231 w 950334"/>
              <a:gd name="connsiteY6" fmla="*/ 468923 h 1781908"/>
              <a:gd name="connsiteX7" fmla="*/ 902677 w 950334"/>
              <a:gd name="connsiteY7" fmla="*/ 562708 h 1781908"/>
              <a:gd name="connsiteX8" fmla="*/ 926123 w 950334"/>
              <a:gd name="connsiteY8" fmla="*/ 621323 h 1781908"/>
              <a:gd name="connsiteX9" fmla="*/ 949569 w 950334"/>
              <a:gd name="connsiteY9" fmla="*/ 762000 h 1781908"/>
              <a:gd name="connsiteX10" fmla="*/ 926123 w 950334"/>
              <a:gd name="connsiteY10" fmla="*/ 984738 h 1781908"/>
              <a:gd name="connsiteX11" fmla="*/ 890954 w 950334"/>
              <a:gd name="connsiteY11" fmla="*/ 1137138 h 1781908"/>
              <a:gd name="connsiteX12" fmla="*/ 820615 w 950334"/>
              <a:gd name="connsiteY12" fmla="*/ 1277815 h 1781908"/>
              <a:gd name="connsiteX13" fmla="*/ 773723 w 950334"/>
              <a:gd name="connsiteY13" fmla="*/ 1371600 h 1781908"/>
              <a:gd name="connsiteX14" fmla="*/ 726831 w 950334"/>
              <a:gd name="connsiteY14" fmla="*/ 1430215 h 1781908"/>
              <a:gd name="connsiteX15" fmla="*/ 656492 w 950334"/>
              <a:gd name="connsiteY15" fmla="*/ 1465384 h 1781908"/>
              <a:gd name="connsiteX16" fmla="*/ 597877 w 950334"/>
              <a:gd name="connsiteY16" fmla="*/ 1500554 h 1781908"/>
              <a:gd name="connsiteX17" fmla="*/ 504092 w 950334"/>
              <a:gd name="connsiteY17" fmla="*/ 1570892 h 1781908"/>
              <a:gd name="connsiteX18" fmla="*/ 457200 w 950334"/>
              <a:gd name="connsiteY18" fmla="*/ 1606061 h 1781908"/>
              <a:gd name="connsiteX19" fmla="*/ 304800 w 950334"/>
              <a:gd name="connsiteY19" fmla="*/ 1664677 h 1781908"/>
              <a:gd name="connsiteX20" fmla="*/ 257908 w 950334"/>
              <a:gd name="connsiteY20" fmla="*/ 1676400 h 1781908"/>
              <a:gd name="connsiteX21" fmla="*/ 211015 w 950334"/>
              <a:gd name="connsiteY21" fmla="*/ 1699846 h 1781908"/>
              <a:gd name="connsiteX22" fmla="*/ 82062 w 950334"/>
              <a:gd name="connsiteY22" fmla="*/ 1746738 h 1781908"/>
              <a:gd name="connsiteX23" fmla="*/ 35169 w 950334"/>
              <a:gd name="connsiteY23" fmla="*/ 1770184 h 1781908"/>
              <a:gd name="connsiteX24" fmla="*/ 0 w 950334"/>
              <a:gd name="connsiteY24" fmla="*/ 1781908 h 1781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50334" h="1781908">
                <a:moveTo>
                  <a:pt x="316523" y="0"/>
                </a:moveTo>
                <a:cubicBezTo>
                  <a:pt x="411454" y="21096"/>
                  <a:pt x="458286" y="26714"/>
                  <a:pt x="550985" y="70338"/>
                </a:cubicBezTo>
                <a:cubicBezTo>
                  <a:pt x="594566" y="90847"/>
                  <a:pt x="720781" y="195781"/>
                  <a:pt x="738554" y="211015"/>
                </a:cubicBezTo>
                <a:cubicBezTo>
                  <a:pt x="755338" y="225401"/>
                  <a:pt x="772769" y="239799"/>
                  <a:pt x="785446" y="257908"/>
                </a:cubicBezTo>
                <a:cubicBezTo>
                  <a:pt x="800478" y="279383"/>
                  <a:pt x="808063" y="305233"/>
                  <a:pt x="820615" y="328246"/>
                </a:cubicBezTo>
                <a:cubicBezTo>
                  <a:pt x="831526" y="348249"/>
                  <a:pt x="844062" y="367323"/>
                  <a:pt x="855785" y="386861"/>
                </a:cubicBezTo>
                <a:cubicBezTo>
                  <a:pt x="863600" y="414215"/>
                  <a:pt x="871901" y="441435"/>
                  <a:pt x="879231" y="468923"/>
                </a:cubicBezTo>
                <a:cubicBezTo>
                  <a:pt x="887534" y="500059"/>
                  <a:pt x="893201" y="531909"/>
                  <a:pt x="902677" y="562708"/>
                </a:cubicBezTo>
                <a:cubicBezTo>
                  <a:pt x="908866" y="582821"/>
                  <a:pt x="918308" y="601785"/>
                  <a:pt x="926123" y="621323"/>
                </a:cubicBezTo>
                <a:cubicBezTo>
                  <a:pt x="933938" y="668215"/>
                  <a:pt x="954546" y="714722"/>
                  <a:pt x="949569" y="762000"/>
                </a:cubicBezTo>
                <a:cubicBezTo>
                  <a:pt x="941754" y="836246"/>
                  <a:pt x="935018" y="910614"/>
                  <a:pt x="926123" y="984738"/>
                </a:cubicBezTo>
                <a:cubicBezTo>
                  <a:pt x="919716" y="1038127"/>
                  <a:pt x="908970" y="1086093"/>
                  <a:pt x="890954" y="1137138"/>
                </a:cubicBezTo>
                <a:cubicBezTo>
                  <a:pt x="849229" y="1255360"/>
                  <a:pt x="871388" y="1227044"/>
                  <a:pt x="820615" y="1277815"/>
                </a:cubicBezTo>
                <a:cubicBezTo>
                  <a:pt x="805099" y="1324363"/>
                  <a:pt x="808957" y="1321265"/>
                  <a:pt x="773723" y="1371600"/>
                </a:cubicBezTo>
                <a:cubicBezTo>
                  <a:pt x="759374" y="1392098"/>
                  <a:pt x="746369" y="1414584"/>
                  <a:pt x="726831" y="1430215"/>
                </a:cubicBezTo>
                <a:cubicBezTo>
                  <a:pt x="706361" y="1446590"/>
                  <a:pt x="679505" y="1452831"/>
                  <a:pt x="656492" y="1465384"/>
                </a:cubicBezTo>
                <a:cubicBezTo>
                  <a:pt x="636489" y="1476295"/>
                  <a:pt x="616611" y="1487584"/>
                  <a:pt x="597877" y="1500554"/>
                </a:cubicBezTo>
                <a:cubicBezTo>
                  <a:pt x="565748" y="1522797"/>
                  <a:pt x="535354" y="1547446"/>
                  <a:pt x="504092" y="1570892"/>
                </a:cubicBezTo>
                <a:cubicBezTo>
                  <a:pt x="488461" y="1582615"/>
                  <a:pt x="475158" y="1598364"/>
                  <a:pt x="457200" y="1606061"/>
                </a:cubicBezTo>
                <a:cubicBezTo>
                  <a:pt x="383190" y="1637780"/>
                  <a:pt x="377821" y="1642771"/>
                  <a:pt x="304800" y="1664677"/>
                </a:cubicBezTo>
                <a:cubicBezTo>
                  <a:pt x="289368" y="1669307"/>
                  <a:pt x="272994" y="1670743"/>
                  <a:pt x="257908" y="1676400"/>
                </a:cubicBezTo>
                <a:cubicBezTo>
                  <a:pt x="241545" y="1682536"/>
                  <a:pt x="227241" y="1693356"/>
                  <a:pt x="211015" y="1699846"/>
                </a:cubicBezTo>
                <a:cubicBezTo>
                  <a:pt x="81048" y="1751833"/>
                  <a:pt x="197398" y="1695478"/>
                  <a:pt x="82062" y="1746738"/>
                </a:cubicBezTo>
                <a:cubicBezTo>
                  <a:pt x="66092" y="1753836"/>
                  <a:pt x="51232" y="1763300"/>
                  <a:pt x="35169" y="1770184"/>
                </a:cubicBezTo>
                <a:cubicBezTo>
                  <a:pt x="23811" y="1775052"/>
                  <a:pt x="0" y="1781908"/>
                  <a:pt x="0" y="1781908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63" name="Freeform 62">
            <a:extLst>
              <a:ext uri="{FF2B5EF4-FFF2-40B4-BE49-F238E27FC236}">
                <a16:creationId xmlns:a16="http://schemas.microsoft.com/office/drawing/2014/main" id="{0F2C82B1-254E-4817-128B-F5D44CE483F5}"/>
              </a:ext>
            </a:extLst>
          </p:cNvPr>
          <p:cNvSpPr/>
          <p:nvPr/>
        </p:nvSpPr>
        <p:spPr bwMode="auto">
          <a:xfrm>
            <a:off x="7022123" y="2743200"/>
            <a:ext cx="1066800" cy="2368062"/>
          </a:xfrm>
          <a:custGeom>
            <a:avLst/>
            <a:gdLst>
              <a:gd name="connsiteX0" fmla="*/ 0 w 1066800"/>
              <a:gd name="connsiteY0" fmla="*/ 0 h 2368062"/>
              <a:gd name="connsiteX1" fmla="*/ 93785 w 1066800"/>
              <a:gd name="connsiteY1" fmla="*/ 35169 h 2368062"/>
              <a:gd name="connsiteX2" fmla="*/ 175846 w 1066800"/>
              <a:gd name="connsiteY2" fmla="*/ 70338 h 2368062"/>
              <a:gd name="connsiteX3" fmla="*/ 246185 w 1066800"/>
              <a:gd name="connsiteY3" fmla="*/ 117231 h 2368062"/>
              <a:gd name="connsiteX4" fmla="*/ 339969 w 1066800"/>
              <a:gd name="connsiteY4" fmla="*/ 164123 h 2368062"/>
              <a:gd name="connsiteX5" fmla="*/ 386862 w 1066800"/>
              <a:gd name="connsiteY5" fmla="*/ 187569 h 2368062"/>
              <a:gd name="connsiteX6" fmla="*/ 422031 w 1066800"/>
              <a:gd name="connsiteY6" fmla="*/ 211015 h 2368062"/>
              <a:gd name="connsiteX7" fmla="*/ 468923 w 1066800"/>
              <a:gd name="connsiteY7" fmla="*/ 234462 h 2368062"/>
              <a:gd name="connsiteX8" fmla="*/ 515815 w 1066800"/>
              <a:gd name="connsiteY8" fmla="*/ 269631 h 2368062"/>
              <a:gd name="connsiteX9" fmla="*/ 621323 w 1066800"/>
              <a:gd name="connsiteY9" fmla="*/ 316523 h 2368062"/>
              <a:gd name="connsiteX10" fmla="*/ 726831 w 1066800"/>
              <a:gd name="connsiteY10" fmla="*/ 375138 h 2368062"/>
              <a:gd name="connsiteX11" fmla="*/ 750277 w 1066800"/>
              <a:gd name="connsiteY11" fmla="*/ 398585 h 2368062"/>
              <a:gd name="connsiteX12" fmla="*/ 820615 w 1066800"/>
              <a:gd name="connsiteY12" fmla="*/ 445477 h 2368062"/>
              <a:gd name="connsiteX13" fmla="*/ 879231 w 1066800"/>
              <a:gd name="connsiteY13" fmla="*/ 504092 h 2368062"/>
              <a:gd name="connsiteX14" fmla="*/ 914400 w 1066800"/>
              <a:gd name="connsiteY14" fmla="*/ 539262 h 2368062"/>
              <a:gd name="connsiteX15" fmla="*/ 984739 w 1066800"/>
              <a:gd name="connsiteY15" fmla="*/ 633046 h 2368062"/>
              <a:gd name="connsiteX16" fmla="*/ 1019908 w 1066800"/>
              <a:gd name="connsiteY16" fmla="*/ 762000 h 2368062"/>
              <a:gd name="connsiteX17" fmla="*/ 1043354 w 1066800"/>
              <a:gd name="connsiteY17" fmla="*/ 949569 h 2368062"/>
              <a:gd name="connsiteX18" fmla="*/ 1066800 w 1066800"/>
              <a:gd name="connsiteY18" fmla="*/ 1219200 h 2368062"/>
              <a:gd name="connsiteX19" fmla="*/ 1043354 w 1066800"/>
              <a:gd name="connsiteY19" fmla="*/ 2086708 h 2368062"/>
              <a:gd name="connsiteX20" fmla="*/ 1031631 w 1066800"/>
              <a:gd name="connsiteY20" fmla="*/ 2203938 h 2368062"/>
              <a:gd name="connsiteX21" fmla="*/ 1008185 w 1066800"/>
              <a:gd name="connsiteY21" fmla="*/ 2332892 h 2368062"/>
              <a:gd name="connsiteX22" fmla="*/ 1008185 w 1066800"/>
              <a:gd name="connsiteY22" fmla="*/ 2368062 h 2368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66800" h="2368062">
                <a:moveTo>
                  <a:pt x="0" y="0"/>
                </a:moveTo>
                <a:cubicBezTo>
                  <a:pt x="31262" y="11723"/>
                  <a:pt x="62966" y="22328"/>
                  <a:pt x="93785" y="35169"/>
                </a:cubicBezTo>
                <a:cubicBezTo>
                  <a:pt x="209678" y="83457"/>
                  <a:pt x="83122" y="39430"/>
                  <a:pt x="175846" y="70338"/>
                </a:cubicBezTo>
                <a:cubicBezTo>
                  <a:pt x="199292" y="85969"/>
                  <a:pt x="220981" y="104629"/>
                  <a:pt x="246185" y="117231"/>
                </a:cubicBezTo>
                <a:lnTo>
                  <a:pt x="339969" y="164123"/>
                </a:lnTo>
                <a:cubicBezTo>
                  <a:pt x="355600" y="171938"/>
                  <a:pt x="372321" y="177875"/>
                  <a:pt x="386862" y="187569"/>
                </a:cubicBezTo>
                <a:cubicBezTo>
                  <a:pt x="398585" y="195384"/>
                  <a:pt x="409798" y="204025"/>
                  <a:pt x="422031" y="211015"/>
                </a:cubicBezTo>
                <a:cubicBezTo>
                  <a:pt x="437204" y="219686"/>
                  <a:pt x="454104" y="225200"/>
                  <a:pt x="468923" y="234462"/>
                </a:cubicBezTo>
                <a:cubicBezTo>
                  <a:pt x="485491" y="244817"/>
                  <a:pt x="498735" y="260142"/>
                  <a:pt x="515815" y="269631"/>
                </a:cubicBezTo>
                <a:cubicBezTo>
                  <a:pt x="674569" y="357827"/>
                  <a:pt x="485925" y="235285"/>
                  <a:pt x="621323" y="316523"/>
                </a:cubicBezTo>
                <a:cubicBezTo>
                  <a:pt x="722098" y="376988"/>
                  <a:pt x="656091" y="351558"/>
                  <a:pt x="726831" y="375138"/>
                </a:cubicBezTo>
                <a:cubicBezTo>
                  <a:pt x="734646" y="382954"/>
                  <a:pt x="741435" y="391953"/>
                  <a:pt x="750277" y="398585"/>
                </a:cubicBezTo>
                <a:cubicBezTo>
                  <a:pt x="772820" y="415492"/>
                  <a:pt x="800690" y="425552"/>
                  <a:pt x="820615" y="445477"/>
                </a:cubicBezTo>
                <a:lnTo>
                  <a:pt x="879231" y="504092"/>
                </a:lnTo>
                <a:cubicBezTo>
                  <a:pt x="890954" y="515815"/>
                  <a:pt x="905204" y="525467"/>
                  <a:pt x="914400" y="539262"/>
                </a:cubicBezTo>
                <a:cubicBezTo>
                  <a:pt x="967423" y="618796"/>
                  <a:pt x="941366" y="589675"/>
                  <a:pt x="984739" y="633046"/>
                </a:cubicBezTo>
                <a:cubicBezTo>
                  <a:pt x="999047" y="675970"/>
                  <a:pt x="1013297" y="715723"/>
                  <a:pt x="1019908" y="762000"/>
                </a:cubicBezTo>
                <a:cubicBezTo>
                  <a:pt x="1034328" y="862938"/>
                  <a:pt x="1031535" y="837286"/>
                  <a:pt x="1043354" y="949569"/>
                </a:cubicBezTo>
                <a:cubicBezTo>
                  <a:pt x="1057748" y="1086308"/>
                  <a:pt x="1055178" y="1068107"/>
                  <a:pt x="1066800" y="1219200"/>
                </a:cubicBezTo>
                <a:cubicBezTo>
                  <a:pt x="1061121" y="1531554"/>
                  <a:pt x="1063817" y="1789993"/>
                  <a:pt x="1043354" y="2086708"/>
                </a:cubicBezTo>
                <a:cubicBezTo>
                  <a:pt x="1040652" y="2125887"/>
                  <a:pt x="1036821" y="2165011"/>
                  <a:pt x="1031631" y="2203938"/>
                </a:cubicBezTo>
                <a:cubicBezTo>
                  <a:pt x="1013087" y="2343020"/>
                  <a:pt x="1025760" y="2174715"/>
                  <a:pt x="1008185" y="2332892"/>
                </a:cubicBezTo>
                <a:cubicBezTo>
                  <a:pt x="1006890" y="2344544"/>
                  <a:pt x="1008185" y="2356339"/>
                  <a:pt x="1008185" y="2368062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7408" name="Freeform 17407">
            <a:extLst>
              <a:ext uri="{FF2B5EF4-FFF2-40B4-BE49-F238E27FC236}">
                <a16:creationId xmlns:a16="http://schemas.microsoft.com/office/drawing/2014/main" id="{ADB0E492-D781-450B-B856-89F063C83743}"/>
              </a:ext>
            </a:extLst>
          </p:cNvPr>
          <p:cNvSpPr/>
          <p:nvPr/>
        </p:nvSpPr>
        <p:spPr bwMode="auto">
          <a:xfrm>
            <a:off x="7045569" y="2145323"/>
            <a:ext cx="1736588" cy="2954215"/>
          </a:xfrm>
          <a:custGeom>
            <a:avLst/>
            <a:gdLst>
              <a:gd name="connsiteX0" fmla="*/ 0 w 1736588"/>
              <a:gd name="connsiteY0" fmla="*/ 0 h 2954215"/>
              <a:gd name="connsiteX1" fmla="*/ 82062 w 1736588"/>
              <a:gd name="connsiteY1" fmla="*/ 11723 h 2954215"/>
              <a:gd name="connsiteX2" fmla="*/ 539262 w 1736588"/>
              <a:gd name="connsiteY2" fmla="*/ 35169 h 2954215"/>
              <a:gd name="connsiteX3" fmla="*/ 597877 w 1736588"/>
              <a:gd name="connsiteY3" fmla="*/ 46892 h 2954215"/>
              <a:gd name="connsiteX4" fmla="*/ 762000 w 1736588"/>
              <a:gd name="connsiteY4" fmla="*/ 82062 h 2954215"/>
              <a:gd name="connsiteX5" fmla="*/ 808893 w 1736588"/>
              <a:gd name="connsiteY5" fmla="*/ 93785 h 2954215"/>
              <a:gd name="connsiteX6" fmla="*/ 926123 w 1736588"/>
              <a:gd name="connsiteY6" fmla="*/ 140677 h 2954215"/>
              <a:gd name="connsiteX7" fmla="*/ 961293 w 1736588"/>
              <a:gd name="connsiteY7" fmla="*/ 152400 h 2954215"/>
              <a:gd name="connsiteX8" fmla="*/ 996462 w 1736588"/>
              <a:gd name="connsiteY8" fmla="*/ 187569 h 2954215"/>
              <a:gd name="connsiteX9" fmla="*/ 1055077 w 1736588"/>
              <a:gd name="connsiteY9" fmla="*/ 234462 h 2954215"/>
              <a:gd name="connsiteX10" fmla="*/ 1101969 w 1736588"/>
              <a:gd name="connsiteY10" fmla="*/ 304800 h 2954215"/>
              <a:gd name="connsiteX11" fmla="*/ 1137139 w 1736588"/>
              <a:gd name="connsiteY11" fmla="*/ 339969 h 2954215"/>
              <a:gd name="connsiteX12" fmla="*/ 1160585 w 1736588"/>
              <a:gd name="connsiteY12" fmla="*/ 375139 h 2954215"/>
              <a:gd name="connsiteX13" fmla="*/ 1195754 w 1736588"/>
              <a:gd name="connsiteY13" fmla="*/ 422031 h 2954215"/>
              <a:gd name="connsiteX14" fmla="*/ 1219200 w 1736588"/>
              <a:gd name="connsiteY14" fmla="*/ 457200 h 2954215"/>
              <a:gd name="connsiteX15" fmla="*/ 1254369 w 1736588"/>
              <a:gd name="connsiteY15" fmla="*/ 492369 h 2954215"/>
              <a:gd name="connsiteX16" fmla="*/ 1301262 w 1736588"/>
              <a:gd name="connsiteY16" fmla="*/ 562708 h 2954215"/>
              <a:gd name="connsiteX17" fmla="*/ 1312985 w 1736588"/>
              <a:gd name="connsiteY17" fmla="*/ 597877 h 2954215"/>
              <a:gd name="connsiteX18" fmla="*/ 1383323 w 1736588"/>
              <a:gd name="connsiteY18" fmla="*/ 691662 h 2954215"/>
              <a:gd name="connsiteX19" fmla="*/ 1406769 w 1736588"/>
              <a:gd name="connsiteY19" fmla="*/ 726831 h 2954215"/>
              <a:gd name="connsiteX20" fmla="*/ 1430216 w 1736588"/>
              <a:gd name="connsiteY20" fmla="*/ 797169 h 2954215"/>
              <a:gd name="connsiteX21" fmla="*/ 1465385 w 1736588"/>
              <a:gd name="connsiteY21" fmla="*/ 867508 h 2954215"/>
              <a:gd name="connsiteX22" fmla="*/ 1488831 w 1736588"/>
              <a:gd name="connsiteY22" fmla="*/ 902677 h 2954215"/>
              <a:gd name="connsiteX23" fmla="*/ 1512277 w 1736588"/>
              <a:gd name="connsiteY23" fmla="*/ 984739 h 2954215"/>
              <a:gd name="connsiteX24" fmla="*/ 1524000 w 1736588"/>
              <a:gd name="connsiteY24" fmla="*/ 1031631 h 2954215"/>
              <a:gd name="connsiteX25" fmla="*/ 1547446 w 1736588"/>
              <a:gd name="connsiteY25" fmla="*/ 1078523 h 2954215"/>
              <a:gd name="connsiteX26" fmla="*/ 1559169 w 1736588"/>
              <a:gd name="connsiteY26" fmla="*/ 1125415 h 2954215"/>
              <a:gd name="connsiteX27" fmla="*/ 1570893 w 1736588"/>
              <a:gd name="connsiteY27" fmla="*/ 1160585 h 2954215"/>
              <a:gd name="connsiteX28" fmla="*/ 1594339 w 1736588"/>
              <a:gd name="connsiteY28" fmla="*/ 1277815 h 2954215"/>
              <a:gd name="connsiteX29" fmla="*/ 1606062 w 1736588"/>
              <a:gd name="connsiteY29" fmla="*/ 1324708 h 2954215"/>
              <a:gd name="connsiteX30" fmla="*/ 1617785 w 1736588"/>
              <a:gd name="connsiteY30" fmla="*/ 1359877 h 2954215"/>
              <a:gd name="connsiteX31" fmla="*/ 1629508 w 1736588"/>
              <a:gd name="connsiteY31" fmla="*/ 1418492 h 2954215"/>
              <a:gd name="connsiteX32" fmla="*/ 1652954 w 1736588"/>
              <a:gd name="connsiteY32" fmla="*/ 1559169 h 2954215"/>
              <a:gd name="connsiteX33" fmla="*/ 1676400 w 1736588"/>
              <a:gd name="connsiteY33" fmla="*/ 1641231 h 2954215"/>
              <a:gd name="connsiteX34" fmla="*/ 1688123 w 1736588"/>
              <a:gd name="connsiteY34" fmla="*/ 1711569 h 2954215"/>
              <a:gd name="connsiteX35" fmla="*/ 1699846 w 1736588"/>
              <a:gd name="connsiteY35" fmla="*/ 1957754 h 2954215"/>
              <a:gd name="connsiteX36" fmla="*/ 1711569 w 1736588"/>
              <a:gd name="connsiteY36" fmla="*/ 2039815 h 2954215"/>
              <a:gd name="connsiteX37" fmla="*/ 1735016 w 1736588"/>
              <a:gd name="connsiteY37" fmla="*/ 2168769 h 2954215"/>
              <a:gd name="connsiteX38" fmla="*/ 1735016 w 1736588"/>
              <a:gd name="connsiteY38" fmla="*/ 2954215 h 2954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736588" h="2954215">
                <a:moveTo>
                  <a:pt x="0" y="0"/>
                </a:moveTo>
                <a:cubicBezTo>
                  <a:pt x="27354" y="3908"/>
                  <a:pt x="54468" y="10271"/>
                  <a:pt x="82062" y="11723"/>
                </a:cubicBezTo>
                <a:cubicBezTo>
                  <a:pt x="321764" y="24339"/>
                  <a:pt x="365554" y="8445"/>
                  <a:pt x="539262" y="35169"/>
                </a:cubicBezTo>
                <a:cubicBezTo>
                  <a:pt x="558956" y="38199"/>
                  <a:pt x="578273" y="43328"/>
                  <a:pt x="597877" y="46892"/>
                </a:cubicBezTo>
                <a:cubicBezTo>
                  <a:pt x="722701" y="69587"/>
                  <a:pt x="614382" y="45157"/>
                  <a:pt x="762000" y="82062"/>
                </a:cubicBezTo>
                <a:lnTo>
                  <a:pt x="808893" y="93785"/>
                </a:lnTo>
                <a:cubicBezTo>
                  <a:pt x="877889" y="128283"/>
                  <a:pt x="839208" y="111706"/>
                  <a:pt x="926123" y="140677"/>
                </a:cubicBezTo>
                <a:lnTo>
                  <a:pt x="961293" y="152400"/>
                </a:lnTo>
                <a:cubicBezTo>
                  <a:pt x="973016" y="164123"/>
                  <a:pt x="983726" y="176955"/>
                  <a:pt x="996462" y="187569"/>
                </a:cubicBezTo>
                <a:cubicBezTo>
                  <a:pt x="1027228" y="213207"/>
                  <a:pt x="1032337" y="204142"/>
                  <a:pt x="1055077" y="234462"/>
                </a:cubicBezTo>
                <a:cubicBezTo>
                  <a:pt x="1071984" y="257005"/>
                  <a:pt x="1082043" y="284875"/>
                  <a:pt x="1101969" y="304800"/>
                </a:cubicBezTo>
                <a:cubicBezTo>
                  <a:pt x="1113692" y="316523"/>
                  <a:pt x="1126525" y="327233"/>
                  <a:pt x="1137139" y="339969"/>
                </a:cubicBezTo>
                <a:cubicBezTo>
                  <a:pt x="1146159" y="350793"/>
                  <a:pt x="1152396" y="363674"/>
                  <a:pt x="1160585" y="375139"/>
                </a:cubicBezTo>
                <a:cubicBezTo>
                  <a:pt x="1171941" y="391038"/>
                  <a:pt x="1184398" y="406132"/>
                  <a:pt x="1195754" y="422031"/>
                </a:cubicBezTo>
                <a:cubicBezTo>
                  <a:pt x="1203943" y="433496"/>
                  <a:pt x="1210180" y="446376"/>
                  <a:pt x="1219200" y="457200"/>
                </a:cubicBezTo>
                <a:cubicBezTo>
                  <a:pt x="1229814" y="469936"/>
                  <a:pt x="1244191" y="479282"/>
                  <a:pt x="1254369" y="492369"/>
                </a:cubicBezTo>
                <a:cubicBezTo>
                  <a:pt x="1271669" y="514612"/>
                  <a:pt x="1292351" y="535975"/>
                  <a:pt x="1301262" y="562708"/>
                </a:cubicBezTo>
                <a:cubicBezTo>
                  <a:pt x="1305170" y="574431"/>
                  <a:pt x="1306351" y="587452"/>
                  <a:pt x="1312985" y="597877"/>
                </a:cubicBezTo>
                <a:cubicBezTo>
                  <a:pt x="1333964" y="630845"/>
                  <a:pt x="1361647" y="659148"/>
                  <a:pt x="1383323" y="691662"/>
                </a:cubicBezTo>
                <a:cubicBezTo>
                  <a:pt x="1391138" y="703385"/>
                  <a:pt x="1401047" y="713956"/>
                  <a:pt x="1406769" y="726831"/>
                </a:cubicBezTo>
                <a:cubicBezTo>
                  <a:pt x="1416807" y="749415"/>
                  <a:pt x="1416507" y="776605"/>
                  <a:pt x="1430216" y="797169"/>
                </a:cubicBezTo>
                <a:cubicBezTo>
                  <a:pt x="1497413" y="897967"/>
                  <a:pt x="1416847" y="770431"/>
                  <a:pt x="1465385" y="867508"/>
                </a:cubicBezTo>
                <a:cubicBezTo>
                  <a:pt x="1471686" y="880110"/>
                  <a:pt x="1481016" y="890954"/>
                  <a:pt x="1488831" y="902677"/>
                </a:cubicBezTo>
                <a:cubicBezTo>
                  <a:pt x="1525478" y="1049266"/>
                  <a:pt x="1478641" y="867013"/>
                  <a:pt x="1512277" y="984739"/>
                </a:cubicBezTo>
                <a:cubicBezTo>
                  <a:pt x="1516703" y="1000231"/>
                  <a:pt x="1518343" y="1016545"/>
                  <a:pt x="1524000" y="1031631"/>
                </a:cubicBezTo>
                <a:cubicBezTo>
                  <a:pt x="1530136" y="1047994"/>
                  <a:pt x="1541310" y="1062160"/>
                  <a:pt x="1547446" y="1078523"/>
                </a:cubicBezTo>
                <a:cubicBezTo>
                  <a:pt x="1553103" y="1093609"/>
                  <a:pt x="1554743" y="1109923"/>
                  <a:pt x="1559169" y="1125415"/>
                </a:cubicBezTo>
                <a:cubicBezTo>
                  <a:pt x="1562564" y="1137297"/>
                  <a:pt x="1568114" y="1148544"/>
                  <a:pt x="1570893" y="1160585"/>
                </a:cubicBezTo>
                <a:cubicBezTo>
                  <a:pt x="1579854" y="1199415"/>
                  <a:pt x="1584674" y="1239154"/>
                  <a:pt x="1594339" y="1277815"/>
                </a:cubicBezTo>
                <a:cubicBezTo>
                  <a:pt x="1598247" y="1293446"/>
                  <a:pt x="1601636" y="1309216"/>
                  <a:pt x="1606062" y="1324708"/>
                </a:cubicBezTo>
                <a:cubicBezTo>
                  <a:pt x="1609457" y="1336590"/>
                  <a:pt x="1614788" y="1347889"/>
                  <a:pt x="1617785" y="1359877"/>
                </a:cubicBezTo>
                <a:cubicBezTo>
                  <a:pt x="1622618" y="1379207"/>
                  <a:pt x="1626232" y="1398838"/>
                  <a:pt x="1629508" y="1418492"/>
                </a:cubicBezTo>
                <a:cubicBezTo>
                  <a:pt x="1639434" y="1478049"/>
                  <a:pt x="1639140" y="1503911"/>
                  <a:pt x="1652954" y="1559169"/>
                </a:cubicBezTo>
                <a:cubicBezTo>
                  <a:pt x="1675299" y="1648550"/>
                  <a:pt x="1654473" y="1531598"/>
                  <a:pt x="1676400" y="1641231"/>
                </a:cubicBezTo>
                <a:cubicBezTo>
                  <a:pt x="1681062" y="1664539"/>
                  <a:pt x="1684215" y="1688123"/>
                  <a:pt x="1688123" y="1711569"/>
                </a:cubicBezTo>
                <a:cubicBezTo>
                  <a:pt x="1692031" y="1793631"/>
                  <a:pt x="1693993" y="1875808"/>
                  <a:pt x="1699846" y="1957754"/>
                </a:cubicBezTo>
                <a:cubicBezTo>
                  <a:pt x="1701815" y="1985315"/>
                  <a:pt x="1706626" y="2012629"/>
                  <a:pt x="1711569" y="2039815"/>
                </a:cubicBezTo>
                <a:cubicBezTo>
                  <a:pt x="1722413" y="2099454"/>
                  <a:pt x="1734017" y="2094870"/>
                  <a:pt x="1735016" y="2168769"/>
                </a:cubicBezTo>
                <a:cubicBezTo>
                  <a:pt x="1738554" y="2430560"/>
                  <a:pt x="1735016" y="2692400"/>
                  <a:pt x="1735016" y="2954215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8" grpId="0" animBg="1"/>
      <p:bldP spid="20" grpId="0" animBg="1"/>
      <p:bldP spid="27" grpId="0"/>
      <p:bldP spid="60" grpId="0" animBg="1"/>
      <p:bldP spid="62" grpId="0" animBg="1"/>
      <p:bldP spid="63" grpId="0" animBg="1"/>
      <p:bldP spid="174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C7EC3-FF3E-9338-E4F6-EDA207AA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38A5E-F3C6-4B20-1F4D-683091694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/>
              <a:t>the flexibility of lists also means they are inefficient to traverse</a:t>
            </a:r>
          </a:p>
          <a:p>
            <a:pPr lvl="1"/>
            <a:r>
              <a:rPr lang="en-US" dirty="0"/>
              <a:t>the nth function accesses a list at a specified index (starting at 0)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1C4C7-522E-CEC1-2A08-6D14C1C2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DA9D7C-2EA2-1A07-2D48-9EBD175E9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133600"/>
            <a:ext cx="3714750" cy="23206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499163E-B72C-A95B-CF20-9F11E2355985}"/>
              </a:ext>
            </a:extLst>
          </p:cNvPr>
          <p:cNvSpPr txBox="1">
            <a:spLocks/>
          </p:cNvSpPr>
          <p:nvPr/>
        </p:nvSpPr>
        <p:spPr bwMode="auto">
          <a:xfrm>
            <a:off x="685800" y="47244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/>
            <a:r>
              <a:rPr lang="en-US" kern="0" dirty="0"/>
              <a:t>must traverse the linked structure starting at the beginning</a:t>
            </a:r>
          </a:p>
          <a:p>
            <a:pPr lvl="1"/>
            <a:endParaRPr lang="en-US" kern="0" dirty="0"/>
          </a:p>
          <a:p>
            <a:pPr marL="457200" lvl="1" indent="0">
              <a:buNone/>
            </a:pP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my-nth [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index]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nil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(zero? index) (first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i="1" dirty="0">
                <a:solidFill>
                  <a:schemeClr val="tx2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i="1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(recur (rest </a:t>
            </a:r>
            <a:r>
              <a:rPr lang="en-US" sz="1800" dirty="0" err="1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arblist</a:t>
            </a:r>
            <a:r>
              <a:rPr lang="en-US" sz="1800" dirty="0">
                <a:solidFill>
                  <a:schemeClr val="tx2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(dec index))))</a:t>
            </a:r>
            <a:br>
              <a:rPr lang="en-US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lvl="1"/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06194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859A7-B594-E07D-4BAE-C05B74AA2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C5F85-AF14-7625-E00D-84D2B5EEB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Clojure introduced vectors for direct access via indexing</a:t>
            </a:r>
          </a:p>
          <a:p>
            <a:pPr lvl="1"/>
            <a:r>
              <a:rPr lang="en-US" dirty="0"/>
              <a:t>specify using [ ] instead of ( )</a:t>
            </a:r>
          </a:p>
          <a:p>
            <a:pPr lvl="1"/>
            <a:r>
              <a:rPr lang="en-US" dirty="0"/>
              <a:t>items are stored contiguously in memory, so constant time indexing</a:t>
            </a:r>
          </a:p>
          <a:p>
            <a:pPr lvl="1"/>
            <a:r>
              <a:rPr lang="en-US" dirty="0"/>
              <a:t>less flexible – can only add to the end (similar to Java </a:t>
            </a:r>
            <a:r>
              <a:rPr lang="en-US" dirty="0" err="1"/>
              <a:t>ArrayLists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9C6B0-9921-ADAA-65B1-DC57A02F6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B9ABAF-5E59-4147-B0F8-A7098CA13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435" y="2971800"/>
            <a:ext cx="3679643" cy="3581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E43A69-B469-61C1-E48C-354FD4B9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9552" y="2971800"/>
            <a:ext cx="1885454" cy="24384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B9D130-12B1-85FE-B99B-22C0C212526B}"/>
              </a:ext>
            </a:extLst>
          </p:cNvPr>
          <p:cNvSpPr txBox="1"/>
          <p:nvPr/>
        </p:nvSpPr>
        <p:spPr>
          <a:xfrm>
            <a:off x="7010400" y="2971800"/>
            <a:ext cx="220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note: rest &amp; cons work on vectors, but return lists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 err="1">
                <a:latin typeface="+mn-lt"/>
              </a:rPr>
              <a:t>conj</a:t>
            </a:r>
            <a:r>
              <a:rPr lang="en-US" sz="2000" dirty="0">
                <a:latin typeface="+mn-lt"/>
              </a:rPr>
              <a:t> can add to the end of a vector</a:t>
            </a:r>
          </a:p>
        </p:txBody>
      </p:sp>
    </p:spTree>
    <p:extLst>
      <p:ext uri="{BB962C8B-B14F-4D97-AF65-F5344CB8AC3E}">
        <p14:creationId xmlns:p14="http://schemas.microsoft.com/office/powerpoint/2010/main" val="304642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FA93F-0F5E-D415-1036-89CE8DBC8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2ADE1-46B8-2DE3-8623-D01987C0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r>
              <a:rPr lang="en-US" dirty="0"/>
              <a:t>Clojure also provides a set data structure</a:t>
            </a:r>
          </a:p>
          <a:p>
            <a:pPr lvl="1"/>
            <a:r>
              <a:rPr lang="en-US" dirty="0"/>
              <a:t>specify using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#{ }</a:t>
            </a:r>
          </a:p>
          <a:p>
            <a:pPr lvl="1"/>
            <a:r>
              <a:rPr lang="en-US" dirty="0"/>
              <a:t>sets are unordered (by default), cannot contain duplicates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clojure.set</a:t>
            </a:r>
            <a:r>
              <a:rPr lang="en-US" dirty="0"/>
              <a:t> library has functions for standard set manipulations</a:t>
            </a: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FA37EE-6D5A-658D-782E-AE56D654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779888-F01A-B44D-B503-67E3E44AB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137182"/>
            <a:ext cx="3063755" cy="35433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9EA9E3-4CD1-AF12-7199-D2C4FDB6F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137182"/>
            <a:ext cx="4600073" cy="18737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6554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6E9AF6-344F-FF45-B852-8965237297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Structuring 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nests can be listed, can define a list of "records"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 NAMES '(("Smith" "Pat" \Q)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("Jones" "Chris" \J)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("Walker" "Kelly" \T)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("Thompson" "Shelly" \P))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685800" y="3200400"/>
            <a:ext cx="8702675" cy="327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can easily access the record (</a:t>
            </a:r>
            <a:r>
              <a:rPr lang="en-US" dirty="0" err="1">
                <a:solidFill>
                  <a:schemeClr val="tx1"/>
                </a:solidFill>
                <a:latin typeface="Arial Narrow" charset="0"/>
              </a:rPr>
              <a:t>sublist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) for a particular entry</a:t>
            </a:r>
            <a:endParaRPr lang="en-US" sz="1800" dirty="0">
              <a:solidFill>
                <a:schemeClr val="tx1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800" dirty="0">
              <a:solidFill>
                <a:schemeClr val="tx1"/>
              </a:solidFill>
              <a:latin typeface="Courier New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my-get [records key]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(empty? records) nil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(= (first (first records)) key) (first records)</a:t>
            </a:r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i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(recur (rest records) key)))</a:t>
            </a: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(my-get NAMES "Jones")</a:t>
            </a:r>
          </a:p>
          <a:p>
            <a:pPr lvl="2">
              <a:lnSpc>
                <a:spcPct val="60000"/>
              </a:lnSpc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=&gt;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("Jones" "Chris" \J)</a:t>
            </a:r>
          </a:p>
          <a:p>
            <a:pPr marL="1147763" indent="-285750">
              <a:buFont typeface="Symbol" pitchFamily="2" charset="2"/>
              <a:buChar char="Þ"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(second (my-get NAMES "Walker"))</a:t>
            </a:r>
          </a:p>
          <a:p>
            <a:pPr marL="862013"/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=&gt; "Kelly"</a:t>
            </a:r>
          </a:p>
          <a:p>
            <a:pPr marL="862013"/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62013"/>
            <a:b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FAD23F-A7AD-0949-87BB-D47D34870E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Record lists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2286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another example, consider a restaurant menu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'((:bean-burger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(:large-soda 0.99)))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(second (my-get MENU :tofu-dog))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2.49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(second (my-get MENU :fries))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0.99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685800" y="5333876"/>
            <a:ext cx="8702675" cy="1066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defn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price [item]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(second (my-get MENU item)))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(price :fries)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=&gt; 0.99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utoUpdateAnimBg="0"/>
      <p:bldP spid="192517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2737</TotalTime>
  <Words>2444</Words>
  <Application>Microsoft Macintosh PowerPoint</Application>
  <PresentationFormat>Custom</PresentationFormat>
  <Paragraphs>342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ＭＳ Ｐゴシック</vt:lpstr>
      <vt:lpstr>Arial</vt:lpstr>
      <vt:lpstr>Arial Narrow</vt:lpstr>
      <vt:lpstr>Courier New</vt:lpstr>
      <vt:lpstr>Lucida Console</vt:lpstr>
      <vt:lpstr>Symbol</vt:lpstr>
      <vt:lpstr>Times New Roman</vt:lpstr>
      <vt:lpstr>Wingdings</vt:lpstr>
      <vt:lpstr>Blank Presentation</vt:lpstr>
      <vt:lpstr>VISIO</vt:lpstr>
      <vt:lpstr>CSC 533: Programming Languages  Spring 2025</vt:lpstr>
      <vt:lpstr>Clojure lists</vt:lpstr>
      <vt:lpstr>Memory management in Clojure</vt:lpstr>
      <vt:lpstr>Structure sharing</vt:lpstr>
      <vt:lpstr>List efficiency</vt:lpstr>
      <vt:lpstr>Vectors</vt:lpstr>
      <vt:lpstr>Sets</vt:lpstr>
      <vt:lpstr>Structuring data</vt:lpstr>
      <vt:lpstr>Record lists</vt:lpstr>
      <vt:lpstr>Menu example</vt:lpstr>
      <vt:lpstr>Maps</vt:lpstr>
      <vt:lpstr>Example: circle of friends</vt:lpstr>
      <vt:lpstr>Circle of friends (cont.)</vt:lpstr>
      <vt:lpstr>Let expression</vt:lpstr>
      <vt:lpstr>Slight problem</vt:lpstr>
      <vt:lpstr>Non-linear data structures</vt:lpstr>
      <vt:lpstr>Tree routines</vt:lpstr>
      <vt:lpstr>Tree size</vt:lpstr>
      <vt:lpstr>Tree height</vt:lpstr>
      <vt:lpstr>Tree searching</vt:lpstr>
      <vt:lpstr>Binary search trees</vt:lpstr>
      <vt:lpstr>In class exercises</vt:lpstr>
      <vt:lpstr>Example: dice simulations</vt:lpstr>
      <vt:lpstr>Example: craps simulation</vt:lpstr>
      <vt:lpstr>Example: craps with history list</vt:lpstr>
      <vt:lpstr>Example: craps with I/O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90</cp:revision>
  <cp:lastPrinted>2017-12-28T07:33:59Z</cp:lastPrinted>
  <dcterms:created xsi:type="dcterms:W3CDTF">2014-01-09T19:42:42Z</dcterms:created>
  <dcterms:modified xsi:type="dcterms:W3CDTF">2025-04-03T15:20:52Z</dcterms:modified>
</cp:coreProperties>
</file>