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86" r:id="rId3"/>
    <p:sldId id="295" r:id="rId4"/>
    <p:sldId id="309" r:id="rId5"/>
    <p:sldId id="297" r:id="rId6"/>
    <p:sldId id="288" r:id="rId7"/>
    <p:sldId id="302" r:id="rId8"/>
    <p:sldId id="304" r:id="rId9"/>
    <p:sldId id="313" r:id="rId10"/>
    <p:sldId id="314" r:id="rId11"/>
    <p:sldId id="315" r:id="rId12"/>
    <p:sldId id="316" r:id="rId13"/>
    <p:sldId id="317" r:id="rId14"/>
    <p:sldId id="350" r:id="rId15"/>
    <p:sldId id="318" r:id="rId16"/>
    <p:sldId id="319" r:id="rId17"/>
    <p:sldId id="324" r:id="rId18"/>
    <p:sldId id="349" r:id="rId19"/>
    <p:sldId id="328" r:id="rId20"/>
    <p:sldId id="330" r:id="rId21"/>
    <p:sldId id="331" r:id="rId22"/>
    <p:sldId id="332" r:id="rId23"/>
    <p:sldId id="338" r:id="rId24"/>
    <p:sldId id="341" r:id="rId25"/>
    <p:sldId id="346" r:id="rId26"/>
    <p:sldId id="347" r:id="rId27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286"/>
  </p:normalViewPr>
  <p:slideViewPr>
    <p:cSldViewPr>
      <p:cViewPr varScale="1">
        <p:scale>
          <a:sx n="109" d="100"/>
          <a:sy n="109" d="100"/>
        </p:scale>
        <p:origin x="808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531938" y="1200150"/>
            <a:ext cx="425132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162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DEB05E6-1AAD-ECBC-6100-94189E25A90B}"/>
              </a:ext>
            </a:extLst>
          </p:cNvPr>
          <p:cNvSpPr/>
          <p:nvPr userDrawn="1"/>
        </p:nvSpPr>
        <p:spPr bwMode="auto">
          <a:xfrm>
            <a:off x="8969375" y="-228600"/>
            <a:ext cx="806450" cy="838200"/>
          </a:xfrm>
          <a:prstGeom prst="ellipse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-111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43514F3-2E45-1D4F-0858-6D4CF1797FE4}"/>
              </a:ext>
            </a:extLst>
          </p:cNvPr>
          <p:cNvSpPr txBox="1"/>
          <p:nvPr userDrawn="1"/>
        </p:nvSpPr>
        <p:spPr>
          <a:xfrm>
            <a:off x="8839200" y="34007"/>
            <a:ext cx="762000" cy="423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>
                <a:solidFill>
                  <a:schemeClr val="bg1"/>
                </a:solidFill>
                <a:latin typeface="+mn-lt"/>
              </a:rPr>
              <a:t>CSC 533</a:t>
            </a:r>
          </a:p>
          <a:p>
            <a:pPr algn="r"/>
            <a:r>
              <a:rPr lang="en-US" sz="1000" dirty="0" err="1">
                <a:solidFill>
                  <a:schemeClr val="bg1"/>
                </a:solidFill>
                <a:latin typeface="+mn-lt"/>
              </a:rPr>
              <a:t>Spr</a:t>
            </a:r>
            <a:r>
              <a:rPr lang="en-US" sz="1000" dirty="0">
                <a:solidFill>
                  <a:schemeClr val="bg1"/>
                </a:solidFill>
                <a:latin typeface="+mn-lt"/>
              </a:rPr>
              <a:t> 24</a:t>
            </a:r>
            <a:endParaRPr lang="en-US" sz="11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9D07C75-BC5D-DC31-E1F9-88B8560C6E30}"/>
              </a:ext>
            </a:extLst>
          </p:cNvPr>
          <p:cNvSpPr/>
          <p:nvPr userDrawn="1"/>
        </p:nvSpPr>
        <p:spPr bwMode="auto">
          <a:xfrm>
            <a:off x="0" y="0"/>
            <a:ext cx="76200" cy="7315200"/>
          </a:xfrm>
          <a:prstGeom prst="rect">
            <a:avLst/>
          </a:prstGeom>
          <a:solidFill>
            <a:srgbClr val="3333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2024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evolution: C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C++  Java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top-down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C++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object-based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Java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object-oriented design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CD2549-AD88-C34C-8C6B-AFAD49BAB81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Added reliability features: pass by-reference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819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all parameter passing was by-value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but, could get the effect of by-reference via pointers</a:t>
            </a:r>
          </a:p>
          <a:p>
            <a:pPr lvl="1">
              <a:buFont typeface="Wingdings" charset="0"/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void reset(int num) {		void reset(int* num) { 	    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    num = 0;			    *num = 0;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}						}</a:t>
            </a:r>
            <a:endParaRPr lang="en-US" sz="1600" dirty="0">
              <a:latin typeface="Courier New" charset="0"/>
              <a:ea typeface="ＭＳ Ｐゴシック" charset="0"/>
              <a:sym typeface="Wingdings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int x = 9;				int x = 9;</a:t>
            </a:r>
          </a:p>
          <a:p>
            <a:pPr lvl="1">
              <a:lnSpc>
                <a:spcPct val="90000"/>
              </a:lnSpc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reset(x); 	// x still 0		reset(&amp;x);	// x is 0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4478976" y="2286000"/>
            <a:ext cx="16824" cy="1600200"/>
          </a:xfrm>
          <a:prstGeom prst="line">
            <a:avLst/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693718" y="44958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C++ introduced cleaner by-reference passing</a:t>
            </a:r>
            <a:endParaRPr lang="en-US" sz="8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void reset(int &amp; num) {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    num = 0;		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}			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6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int x = 9;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reset(x);	// x is 0</a:t>
            </a:r>
          </a:p>
          <a:p>
            <a:pPr marL="742950" lvl="1" indent="-285750">
              <a:spcBef>
                <a:spcPct val="20000"/>
              </a:spcBef>
            </a:pPr>
            <a:endParaRPr lang="en-US" sz="2000" dirty="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396250-043C-82E5-5AB1-D59E229B909B}"/>
              </a:ext>
            </a:extLst>
          </p:cNvPr>
          <p:cNvSpPr txBox="1"/>
          <p:nvPr/>
        </p:nvSpPr>
        <p:spPr>
          <a:xfrm>
            <a:off x="4800600" y="5151656"/>
            <a:ext cx="3892632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 Narrow" charset="0"/>
              </a:rPr>
              <a:t>pass by-value is default</a:t>
            </a:r>
          </a:p>
          <a:p>
            <a:pPr marL="342900" indent="-165100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makes a copy of input</a:t>
            </a:r>
          </a:p>
          <a:p>
            <a:pPr marL="342900" indent="-165100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safe (can't change input) but slow</a:t>
            </a:r>
          </a:p>
          <a:p>
            <a:pPr marL="11113"/>
            <a:r>
              <a:rPr lang="en-US" sz="2000" dirty="0">
                <a:latin typeface="Arial Narrow" charset="0"/>
              </a:rPr>
              <a:t>can specify by-reference using &amp;</a:t>
            </a:r>
          </a:p>
          <a:p>
            <a:pPr marL="354013" indent="-176213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passes pointer to input (must be l-value)</a:t>
            </a:r>
          </a:p>
          <a:p>
            <a:pPr marL="354013" indent="-176213">
              <a:buFont typeface="Arial" panose="020B0604020202020204" pitchFamily="34" charset="0"/>
              <a:buChar char="•"/>
            </a:pPr>
            <a:r>
              <a:rPr lang="en-US" sz="1800" dirty="0">
                <a:latin typeface="Arial Narrow" charset="0"/>
              </a:rPr>
              <a:t>unsafe but fast (only copy pointer)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3" grpId="0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E9CDD48-1857-E045-8832-7E62E2F9DCA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Added reliability features: constants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371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constants had to be defined as preprocessor directives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weakened type checking, made debugging more difficult</a:t>
            </a:r>
          </a:p>
          <a:p>
            <a:pPr lvl="1">
              <a:buFont typeface="Wingdings" charset="0"/>
              <a:buNone/>
            </a:pPr>
            <a:endParaRPr lang="en-US" sz="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latin typeface="Courier New" charset="0"/>
                <a:ea typeface="ＭＳ Ｐゴシック" charset="0"/>
              </a:rPr>
              <a:t>#define MAX_SIZE 100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685800" y="2971800"/>
            <a:ext cx="8702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C++ introduced the </a:t>
            </a:r>
            <a:r>
              <a:rPr lang="en-US" dirty="0">
                <a:solidFill>
                  <a:schemeClr val="accent2"/>
                </a:solidFill>
                <a:latin typeface="Courier New" charset="0"/>
              </a:rPr>
              <a:t>const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keyword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be applied to constant variables (similar to </a:t>
            </a:r>
            <a:r>
              <a:rPr lang="en-US" sz="2000" dirty="0">
                <a:latin typeface="Courier New" charset="0"/>
              </a:rPr>
              <a:t>final</a:t>
            </a:r>
            <a:r>
              <a:rPr lang="en-US" sz="2000" dirty="0">
                <a:latin typeface="Arial Narrow" charset="0"/>
              </a:rPr>
              <a:t> in Java)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the compiler will catch any attempt to reassign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800" dirty="0">
                <a:latin typeface="Courier New" charset="0"/>
              </a:rPr>
              <a:t>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1600" dirty="0">
                <a:latin typeface="Courier New" charset="0"/>
              </a:rPr>
              <a:t>		const int MAX_SIZE = 100;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can also be applied to by-reference parameters to ensure no changes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  <a:sym typeface="Wingdings" pitchFamily="2" charset="2"/>
              </a:rPr>
              <a:t> </a:t>
            </a:r>
            <a:r>
              <a:rPr lang="en-US" sz="2000" dirty="0">
                <a:latin typeface="Arial Narrow" charset="0"/>
              </a:rPr>
              <a:t>safe (since const) &amp; efficient (since by-reference)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void process(const </a:t>
            </a:r>
            <a:r>
              <a:rPr lang="en-US" sz="1600" dirty="0" err="1">
                <a:latin typeface="Courier New" charset="0"/>
              </a:rPr>
              <a:t>ReallyBigObject</a:t>
            </a:r>
            <a:r>
              <a:rPr lang="en-US" sz="1600" dirty="0">
                <a:latin typeface="Courier New" charset="0"/>
              </a:rPr>
              <a:t> &amp; obj) {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    . . 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27C1AF-9996-6D48-8396-DD287ACD7B0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reliability features</a:t>
            </a:r>
            <a:endParaRPr lang="en-US" sz="28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2438400"/>
          </a:xfrm>
        </p:spPr>
        <p:txBody>
          <a:bodyPr/>
          <a:lstStyle/>
          <a:p>
            <a:pPr>
              <a:tabLst>
                <a:tab pos="503713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there was no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type – had to rely on user-defined constants</a:t>
            </a:r>
          </a:p>
          <a:p>
            <a:pPr lvl="1">
              <a:tabLst>
                <a:tab pos="50371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C++ </a:t>
            </a:r>
            <a:r>
              <a:rPr lang="en-US" dirty="0">
                <a:latin typeface="Courier New" charset="0"/>
                <a:ea typeface="ＭＳ Ｐゴシック" charset="0"/>
              </a:rPr>
              <a:t>bool</a:t>
            </a:r>
            <a:r>
              <a:rPr lang="en-US" dirty="0">
                <a:latin typeface="Arial Narrow" charset="0"/>
                <a:ea typeface="ＭＳ Ｐゴシック" charset="0"/>
              </a:rPr>
              <a:t> type still implemented as an int, but provided some level of abstraction 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</a:rPr>
              <a:t>#define FALSE 0	bool flag = true;	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</a:rPr>
              <a:t>#define TRUE 1 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endParaRPr lang="en-US" sz="9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  <a:ea typeface="ＭＳ Ｐゴシック" charset="0"/>
              </a:rPr>
              <a:t>int flag = TRUE;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flag = 27    // legal	flag = 27    // illegal</a:t>
            </a: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685800" y="40386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there was no string type – had to use char arrays &amp; library functions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</a:t>
            </a:r>
            <a:r>
              <a:rPr lang="en-US" sz="2000" dirty="0">
                <a:latin typeface="Courier New" charset="0"/>
              </a:rPr>
              <a:t>string</a:t>
            </a:r>
            <a:r>
              <a:rPr lang="en-US" sz="2000" dirty="0">
                <a:latin typeface="Arial Narrow" charset="0"/>
              </a:rPr>
              <a:t> type encapsulated basic operations inside a class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latin typeface="Courier New" charset="0"/>
              </a:rPr>
              <a:t>char* word = "foo";	string word = "foo";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600" dirty="0" err="1">
                <a:latin typeface="Courier New" charset="0"/>
              </a:rPr>
              <a:t>printf</a:t>
            </a:r>
            <a:r>
              <a:rPr lang="en-US" sz="1600" dirty="0">
                <a:latin typeface="Courier New" charset="0"/>
              </a:rPr>
              <a:t>("%d", </a:t>
            </a:r>
            <a:r>
              <a:rPr lang="en-US" sz="1600" dirty="0" err="1">
                <a:latin typeface="Courier New" charset="0"/>
              </a:rPr>
              <a:t>strlen</a:t>
            </a:r>
            <a:r>
              <a:rPr lang="en-US" sz="1600" dirty="0">
                <a:latin typeface="Courier New" charset="0"/>
              </a:rPr>
              <a:t>(word));	</a:t>
            </a:r>
            <a:r>
              <a:rPr lang="en-US" sz="1600" dirty="0" err="1">
                <a:latin typeface="Courier New" charset="0"/>
              </a:rPr>
              <a:t>cout</a:t>
            </a:r>
            <a:r>
              <a:rPr lang="en-US" sz="1600" dirty="0">
                <a:latin typeface="Courier New" charset="0"/>
              </a:rPr>
              <a:t> &lt;&lt; </a:t>
            </a:r>
            <a:r>
              <a:rPr lang="en-US" sz="1600" dirty="0" err="1">
                <a:latin typeface="Courier New" charset="0"/>
              </a:rPr>
              <a:t>word.length</a:t>
            </a:r>
            <a:r>
              <a:rPr lang="en-US" sz="16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similarly, C++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type provided safe arrays with bounds checking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531F5D-38B9-7D4C-B24B-6ADE0D6B32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reliability features</a:t>
            </a:r>
            <a:endParaRPr lang="en-US" sz="28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685800" y="3657600"/>
            <a:ext cx="87026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all variable declarations had to be at the beginning of a block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declarations can appear anywhere, can combine with initialization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if (</a:t>
            </a:r>
            <a:r>
              <a:rPr lang="en-US" sz="1400" dirty="0" err="1">
                <a:latin typeface="Courier New" charset="0"/>
              </a:rPr>
              <a:t>inputOK</a:t>
            </a:r>
            <a:r>
              <a:rPr lang="en-US" sz="1400" dirty="0">
                <a:latin typeface="Courier New" charset="0"/>
              </a:rPr>
              <a:t>) {	if (</a:t>
            </a:r>
            <a:r>
              <a:rPr lang="en-US" sz="1400" dirty="0" err="1">
                <a:latin typeface="Courier New" charset="0"/>
              </a:rPr>
              <a:t>inputOK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int num1, num2;	  </a:t>
            </a:r>
            <a:r>
              <a:rPr lang="en-US" sz="1400" dirty="0" err="1">
                <a:latin typeface="Courier New" charset="0"/>
              </a:rPr>
              <a:t>displayInstructions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</a:t>
            </a:r>
            <a:r>
              <a:rPr lang="en-US" sz="1400" dirty="0" err="1">
                <a:latin typeface="Courier New" charset="0"/>
              </a:rPr>
              <a:t>displayInstructions</a:t>
            </a:r>
            <a:r>
              <a:rPr lang="en-US" sz="1400" dirty="0">
                <a:latin typeface="Courier New" charset="0"/>
              </a:rPr>
              <a:t>();	  int num1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num1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	  int num2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num2 = </a:t>
            </a:r>
            <a:r>
              <a:rPr lang="en-US" sz="1400" dirty="0" err="1">
                <a:latin typeface="Courier New" charset="0"/>
              </a:rPr>
              <a:t>getValue</a:t>
            </a:r>
            <a:r>
              <a:rPr lang="en-US" sz="1400" dirty="0">
                <a:latin typeface="Courier New" charset="0"/>
              </a:rPr>
              <a:t>();                       	  …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  …	}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}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685800" y="13716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memory was allocated &amp; deallocated using low-level system calls </a:t>
            </a:r>
          </a:p>
          <a:p>
            <a:pPr marL="742950" lvl="1" indent="-285750"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introduced </a:t>
            </a:r>
            <a:r>
              <a:rPr lang="en-US" sz="2000" dirty="0" err="1">
                <a:latin typeface="Arial Narrow" charset="0"/>
              </a:rPr>
              <a:t>typesafe</a:t>
            </a:r>
            <a:r>
              <a:rPr lang="en-US" sz="2000" dirty="0">
                <a:latin typeface="Arial Narrow" charset="0"/>
              </a:rPr>
              <a:t> operators for allocating &amp; deallocating memory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int* a = (int*)malloc(20*</a:t>
            </a:r>
            <a:r>
              <a:rPr lang="en-US" sz="1400" dirty="0" err="1">
                <a:latin typeface="Courier New" charset="0"/>
              </a:rPr>
              <a:t>sizeof</a:t>
            </a:r>
            <a:r>
              <a:rPr lang="en-US" sz="1400" dirty="0">
                <a:latin typeface="Courier New" charset="0"/>
              </a:rPr>
              <a:t>(int));	int* a = new int[20];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… 		…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latin typeface="Courier New" charset="0"/>
              </a:rPr>
              <a:t>free(a); 	delete[] a;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6F368-001B-73A7-2721-C2A51ECD3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genius of Bjarne </a:t>
            </a:r>
            <a:r>
              <a:rPr lang="en-US" dirty="0" err="1"/>
              <a:t>Stroustrup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C862B-5A71-B6B0-E657-8C4C5EDB6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71600"/>
            <a:ext cx="8153399" cy="5410200"/>
          </a:xfrm>
        </p:spPr>
        <p:txBody>
          <a:bodyPr/>
          <a:lstStyle/>
          <a:p>
            <a:pPr marL="0" indent="0"/>
            <a:r>
              <a:rPr lang="en-US" kern="1200" dirty="0">
                <a:latin typeface="Arial Narrow" charset="0"/>
                <a:ea typeface="ＭＳ Ｐゴシック" charset="0"/>
              </a:rPr>
              <a:t>Most C programmers in the early 1980s were wary of changing their mindset to object-oriented programming.</a:t>
            </a:r>
          </a:p>
          <a:p>
            <a:pPr marL="0" indent="0"/>
            <a:endParaRPr lang="en-US" kern="1200" dirty="0">
              <a:latin typeface="Arial Narrow" charset="0"/>
              <a:ea typeface="ＭＳ Ｐゴシック" charset="0"/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US" kern="1200" dirty="0">
                <a:latin typeface="Arial Narrow" charset="0"/>
                <a:ea typeface="ＭＳ Ｐゴシック" charset="0"/>
              </a:rPr>
              <a:t>The backward compatibility of C++ meant that companies building C compilers might as well generalize to C++ (two compilers in one!).</a:t>
            </a:r>
          </a:p>
          <a:p>
            <a:pPr marL="857250" lvl="1" indent="-457200">
              <a:buFont typeface="+mj-lt"/>
              <a:buAutoNum type="arabicPeriod"/>
            </a:pPr>
            <a:endParaRPr lang="en-US" kern="1200" dirty="0">
              <a:latin typeface="Arial Narrow" charset="0"/>
              <a:ea typeface="ＭＳ Ｐゴシック" charset="0"/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US" kern="1200" dirty="0">
                <a:latin typeface="Arial Narrow" charset="0"/>
                <a:ea typeface="ＭＳ Ｐゴシック" charset="0"/>
              </a:rPr>
              <a:t>C programmers could compile &amp; run their C code on C++ compilers, so no commitment on their part to using C++ compilers.</a:t>
            </a:r>
          </a:p>
          <a:p>
            <a:pPr marL="857250" lvl="1" indent="-457200">
              <a:buFont typeface="+mj-lt"/>
              <a:buAutoNum type="arabicPeriod"/>
            </a:pPr>
            <a:endParaRPr lang="en-US" kern="1200" dirty="0">
              <a:latin typeface="Arial Narrow" charset="0"/>
              <a:ea typeface="ＭＳ Ｐゴシック" charset="0"/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US" kern="1200" dirty="0">
                <a:latin typeface="Arial Narrow" charset="0"/>
                <a:ea typeface="ＭＳ Ｐゴシック" charset="0"/>
              </a:rPr>
              <a:t>Once they had the C++ compiler, they learned about the features that made coding simpler &amp; more reliable, so started using them in otherwise C code.</a:t>
            </a:r>
          </a:p>
          <a:p>
            <a:pPr marL="857250" lvl="1" indent="-457200">
              <a:buFont typeface="+mj-lt"/>
              <a:buAutoNum type="arabicPeriod"/>
            </a:pPr>
            <a:endParaRPr lang="en-US" kern="1200" dirty="0">
              <a:latin typeface="Arial Narrow" charset="0"/>
              <a:ea typeface="ＭＳ Ｐゴシック" charset="0"/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US" kern="1200" dirty="0">
                <a:latin typeface="Arial Narrow" charset="0"/>
                <a:ea typeface="ＭＳ Ｐゴシック" charset="0"/>
              </a:rPr>
              <a:t>Because of the compatibility of C and C++ code, they could start integrating C++ classes (e.g., String, vector) into existing projects.</a:t>
            </a:r>
          </a:p>
          <a:p>
            <a:pPr marL="857250" lvl="1" indent="-457200">
              <a:buFont typeface="+mj-lt"/>
              <a:buAutoNum type="arabicPeriod"/>
            </a:pPr>
            <a:endParaRPr lang="en-US" kern="1200" dirty="0">
              <a:latin typeface="Arial Narrow" charset="0"/>
              <a:ea typeface="ＭＳ Ｐゴシック" charset="0"/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US" kern="1200" dirty="0">
                <a:latin typeface="Arial Narrow" charset="0"/>
                <a:ea typeface="ＭＳ Ｐゴシック" charset="0"/>
              </a:rPr>
              <a:t>Once they used C++ classes, they became comfortable with the object-oriented approach and started to think &amp; code that way.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C020D-C435-B638-2900-FF5DFBA19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F841E9-7B7C-3547-A716-4FE757F8CCC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1026" name="Picture 2" descr="Dr evil">
            <a:extLst>
              <a:ext uri="{FF2B5EF4-FFF2-40B4-BE49-F238E27FC236}">
                <a16:creationId xmlns:a16="http://schemas.microsoft.com/office/drawing/2014/main" id="{C4061486-8501-749F-EB74-DDE306899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100" y="2387176"/>
            <a:ext cx="4013200" cy="448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230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5F35D2-839D-7141-8A00-C560AEE83A7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ADT's in C++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00" y="3279776"/>
            <a:ext cx="8702675" cy="3578224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C++ classes extend C structs, borrowing ideas from Simula 67 classes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data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fields</a:t>
            </a:r>
            <a:r>
              <a:rPr lang="en-US" dirty="0">
                <a:latin typeface="Arial Narrow" charset="0"/>
                <a:ea typeface="ＭＳ Ｐゴシック" charset="0"/>
              </a:rPr>
              <a:t>, operations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member functions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each instance of a C++ class gets its own set of fields (unless declared </a:t>
            </a:r>
            <a:r>
              <a:rPr lang="en-US" sz="1800" dirty="0">
                <a:latin typeface="Courier New" charset="0"/>
                <a:ea typeface="ＭＳ Ｐゴシック" charset="0"/>
              </a:rPr>
              <a:t>static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all instances share a single set of member functions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endParaRPr lang="en-US" sz="16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data fields/member functions can be: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public</a:t>
            </a:r>
            <a:r>
              <a:rPr lang="en-US" dirty="0">
                <a:latin typeface="Arial Narrow" charset="0"/>
                <a:ea typeface="ＭＳ Ｐゴシック" charset="0"/>
              </a:rPr>
              <a:t>	visible to all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	invisible (except to class instances)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protected</a:t>
            </a:r>
            <a:r>
              <a:rPr lang="en-US" dirty="0">
                <a:latin typeface="Arial Narrow" charset="0"/>
                <a:ea typeface="ＭＳ Ｐゴシック" charset="0"/>
              </a:rPr>
              <a:t>	invisible (except to class instances &amp; derived class instances)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can override protections by declaring another class to be a </a:t>
            </a:r>
            <a:r>
              <a:rPr lang="en-US" sz="1800" dirty="0">
                <a:latin typeface="Courier New" charset="0"/>
                <a:ea typeface="ＭＳ Ｐゴシック" charset="0"/>
              </a:rPr>
              <a:t>friend 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85800" y="1371600"/>
            <a:ext cx="870267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938" indent="7938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 structs could encapsulate data fields together in an object, but this is not enough to create fully functional data type (a.k.a. </a:t>
            </a: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abstract data type)</a:t>
            </a: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r>
              <a:rPr lang="en-US" sz="2000" dirty="0">
                <a:latin typeface="Arial Narrow" charset="0"/>
              </a:rPr>
              <a:t>need to be able to encapsulate data + operations (to cleanly localize modifications)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r>
              <a:rPr lang="en-US" sz="2000" dirty="0">
                <a:latin typeface="Arial Narrow" charset="0"/>
              </a:rPr>
              <a:t>also need to hide internal details, e.g., fields (for implementation-independence) 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endParaRPr lang="en-US" sz="1200" dirty="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6409A7-46A2-A04F-A546-6C3B64E667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classes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981200"/>
          </a:xfrm>
        </p:spPr>
        <p:txBody>
          <a:bodyPr/>
          <a:lstStyle/>
          <a:p>
            <a:pPr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C++classes followed the structure of C structs (i.e., records)</a:t>
            </a:r>
          </a:p>
          <a:p>
            <a:pPr lvl="1"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for backward compatibility, structs remained</a:t>
            </a:r>
          </a:p>
          <a:p>
            <a:pPr lvl="1"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but only difference:	in a struct, fields/functions are </a:t>
            </a:r>
            <a:r>
              <a:rPr lang="en-US" dirty="0">
                <a:latin typeface="Courier New" charset="0"/>
                <a:ea typeface="ＭＳ Ｐゴシック" charset="0"/>
              </a:rPr>
              <a:t>public</a:t>
            </a:r>
            <a:r>
              <a:rPr lang="en-US" dirty="0">
                <a:latin typeface="Arial Narrow" charset="0"/>
                <a:ea typeface="ＭＳ Ｐゴシック" charset="0"/>
              </a:rPr>
              <a:t> by default</a:t>
            </a:r>
          </a:p>
          <a:p>
            <a:pPr lvl="1">
              <a:buFont typeface="Wingdings" charset="0"/>
              <a:buNone/>
              <a:tabLst>
                <a:tab pos="2293938" algn="l"/>
              </a:tabLst>
            </a:pPr>
            <a:r>
              <a:rPr lang="en-US" dirty="0">
                <a:latin typeface="Arial Narrow" charset="0"/>
                <a:ea typeface="ＭＳ Ｐゴシック" charset="0"/>
              </a:rPr>
              <a:t>			in a class, fields/functions are </a:t>
            </a:r>
            <a:r>
              <a:rPr lang="en-US" dirty="0">
                <a:latin typeface="Courier Ne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 by default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990600" y="2819400"/>
            <a:ext cx="2743200" cy="16489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struct Point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x;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y;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Point </a:t>
            </a:r>
            <a:r>
              <a:rPr lang="en-US" sz="1400" dirty="0" err="1">
                <a:latin typeface="Courier New" charset="0"/>
              </a:rPr>
              <a:t>pt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pt.x</a:t>
            </a:r>
            <a:r>
              <a:rPr lang="en-US" sz="1400" dirty="0">
                <a:latin typeface="Courier New" charset="0"/>
              </a:rPr>
              <a:t> = 3;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pt.y</a:t>
            </a:r>
            <a:r>
              <a:rPr lang="en-US" sz="1400" dirty="0">
                <a:latin typeface="Courier New" charset="0"/>
              </a:rPr>
              <a:t> = 4;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4495800" y="2819400"/>
            <a:ext cx="4191000" cy="416960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class Point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Point(int </a:t>
            </a:r>
            <a:r>
              <a:rPr lang="en-US" sz="1400" dirty="0" err="1">
                <a:latin typeface="Courier New" charset="0"/>
              </a:rPr>
              <a:t>xCoord</a:t>
            </a:r>
            <a:r>
              <a:rPr lang="en-US" sz="1400" dirty="0">
                <a:latin typeface="Courier New" charset="0"/>
              </a:rPr>
              <a:t>, int </a:t>
            </a:r>
            <a:r>
              <a:rPr lang="en-US" sz="1400" dirty="0" err="1">
                <a:latin typeface="Courier New" charset="0"/>
              </a:rPr>
              <a:t>yCoord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x = </a:t>
            </a:r>
            <a:r>
              <a:rPr lang="en-US" sz="1400" dirty="0" err="1">
                <a:latin typeface="Courier New" charset="0"/>
              </a:rPr>
              <a:t>xCoord</a:t>
            </a:r>
            <a:r>
              <a:rPr lang="en-US" sz="1400" dirty="0">
                <a:latin typeface="Courier New" charset="0"/>
              </a:rPr>
              <a:t>;  y = </a:t>
            </a:r>
            <a:r>
              <a:rPr lang="en-US" sz="1400" dirty="0" err="1">
                <a:latin typeface="Courier New" charset="0"/>
              </a:rPr>
              <a:t>yCoord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</a:t>
            </a:r>
            <a:r>
              <a:rPr lang="en-US" sz="1400" dirty="0" err="1">
                <a:latin typeface="Courier New" charset="0"/>
              </a:rPr>
              <a:t>getX</a:t>
            </a:r>
            <a:r>
              <a:rPr lang="en-US" sz="1400" dirty="0">
                <a:latin typeface="Courier New" charset="0"/>
              </a:rPr>
              <a:t>() const { return x;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</a:t>
            </a:r>
            <a:r>
              <a:rPr lang="en-US" sz="1400" dirty="0" err="1">
                <a:latin typeface="Courier New" charset="0"/>
              </a:rPr>
              <a:t>getY</a:t>
            </a:r>
            <a:r>
              <a:rPr lang="en-US" sz="1400" dirty="0">
                <a:latin typeface="Courier New" charset="0"/>
              </a:rPr>
              <a:t>() const { return y; }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void display()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lang="en-US" sz="1400" dirty="0" err="1">
                <a:latin typeface="Courier New" charset="0"/>
              </a:rPr>
              <a:t>cout</a:t>
            </a:r>
            <a:r>
              <a:rPr lang="en-US" sz="1400" dirty="0">
                <a:latin typeface="Courier New" charset="0"/>
              </a:rPr>
              <a:t> &lt;&lt; "x: " &lt;&lt; x &lt;&lt; </a:t>
            </a:r>
            <a:r>
              <a:rPr lang="en-US" sz="1400" dirty="0" err="1">
                <a:latin typeface="Courier New" charset="0"/>
              </a:rPr>
              <a:t>endl</a:t>
            </a:r>
            <a:r>
              <a:rPr lang="en-US" sz="1400" dirty="0">
                <a:latin typeface="Courier New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  &lt;&lt; "y: " &lt;&lt; y &lt;&lt; </a:t>
            </a:r>
            <a:r>
              <a:rPr lang="en-US" sz="1400" dirty="0" err="1">
                <a:latin typeface="Courier New" charset="0"/>
              </a:rPr>
              <a:t>endl</a:t>
            </a:r>
            <a:r>
              <a:rPr lang="en-US" sz="1400" dirty="0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private: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x;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int y;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Point </a:t>
            </a:r>
            <a:r>
              <a:rPr lang="en-US" sz="1400" dirty="0" err="1">
                <a:latin typeface="Courier New" charset="0"/>
              </a:rPr>
              <a:t>pt</a:t>
            </a:r>
            <a:r>
              <a:rPr lang="en-US" sz="1400" dirty="0">
                <a:latin typeface="Courier New" charset="0"/>
              </a:rPr>
              <a:t>(3, 4);</a:t>
            </a: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pt.display</a:t>
            </a:r>
            <a:r>
              <a:rPr lang="en-US" sz="1400" dirty="0">
                <a:latin typeface="Courier New" charset="0"/>
              </a:rPr>
              <a:t>();</a:t>
            </a:r>
          </a:p>
        </p:txBody>
      </p:sp>
      <p:cxnSp>
        <p:nvCxnSpPr>
          <p:cNvPr id="36870" name="Straight Connector 2"/>
          <p:cNvCxnSpPr>
            <a:cxnSpLocks noChangeShapeType="1"/>
          </p:cNvCxnSpPr>
          <p:nvPr/>
        </p:nvCxnSpPr>
        <p:spPr bwMode="auto">
          <a:xfrm>
            <a:off x="990600" y="3733800"/>
            <a:ext cx="274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cxnSp>
        <p:nvCxnSpPr>
          <p:cNvPr id="36871" name="Straight Connector 8"/>
          <p:cNvCxnSpPr>
            <a:cxnSpLocks noChangeShapeType="1"/>
          </p:cNvCxnSpPr>
          <p:nvPr/>
        </p:nvCxnSpPr>
        <p:spPr bwMode="auto">
          <a:xfrm>
            <a:off x="4495800" y="6400800"/>
            <a:ext cx="419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AE40CED-B435-58C4-F962-45A1D230D940}"/>
              </a:ext>
            </a:extLst>
          </p:cNvPr>
          <p:cNvSpPr txBox="1"/>
          <p:nvPr/>
        </p:nvSpPr>
        <p:spPr>
          <a:xfrm>
            <a:off x="762000" y="5181600"/>
            <a:ext cx="3429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33"/>
                </a:solidFill>
                <a:latin typeface="+mj-lt"/>
              </a:rPr>
              <a:t>in addition to constructors, C++ classes could have destructors (called when the object's lifetime ends to free dynamic memory)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73C767B-F20F-8247-B303-630B455E6DB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Object-based vs. Object-oriented programming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OBP </a:t>
            </a:r>
            <a:r>
              <a:rPr lang="en-US" dirty="0">
                <a:latin typeface="Arial Narrow" charset="0"/>
                <a:ea typeface="ＭＳ Ｐゴシック" charset="0"/>
              </a:rPr>
              <a:t>solves problems by modeling real-world objects (using ADTs)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program is a collection of interacting objects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OBP is a natural approach, modular &amp; good for reuse </a:t>
            </a:r>
          </a:p>
          <a:p>
            <a:pPr lvl="2"/>
            <a:r>
              <a:rPr lang="en-US" sz="1800" dirty="0">
                <a:latin typeface="Arial Narrow" charset="0"/>
                <a:ea typeface="ＭＳ Ｐゴシック" charset="0"/>
              </a:rPr>
              <a:t>usually, functionality changes more often than the objects involved</a:t>
            </a:r>
          </a:p>
          <a:p>
            <a:pPr lvl="2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 dirty="0">
                <a:latin typeface="Arial Narrow" charset="0"/>
                <a:ea typeface="ＭＳ Ｐゴシック" charset="0"/>
              </a:rPr>
              <a:t>when designing a program, first focus on the data objects involved, understand and model their interactions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8BB78C5-7C33-404C-86E7-6AA09B3B6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38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OOP extends OBP by providing for inheritance &amp; polymorphism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can derive new classes from existing classes (which inherit data &amp; operations)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can write general purpose data structures/methods that work on class families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advantage: easier to reuse classes &amp; write general purpose, reusable code</a:t>
            </a:r>
          </a:p>
          <a:p>
            <a:pPr lvl="1">
              <a:buFont typeface="Wingdings" charset="0"/>
              <a:buNone/>
              <a:tabLst>
                <a:tab pos="1601788" algn="l"/>
              </a:tabLst>
            </a:pPr>
            <a:endParaRPr lang="en-US" sz="1400" kern="0" dirty="0">
              <a:latin typeface="Arial Narrow" charset="0"/>
              <a:ea typeface="ＭＳ Ｐゴシック" charset="0"/>
            </a:endParaRPr>
          </a:p>
          <a:p>
            <a:pPr lvl="1">
              <a:buNone/>
              <a:tabLst>
                <a:tab pos="1601788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when designing a program, first focus on the data objects involved and how existing classes can be leveraged or extended</a:t>
            </a:r>
          </a:p>
          <a:p>
            <a:pPr lvl="1">
              <a:buFont typeface="Wingdings" charset="0"/>
              <a:buNone/>
              <a:tabLst>
                <a:tab pos="1601788" algn="l"/>
              </a:tabLst>
            </a:pPr>
            <a:endParaRPr lang="en-US" kern="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4529F-1751-446C-5FD5-EFB1469A9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Inheritance in C++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6C760-6FBE-69B2-C886-1227B04E0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50" y="1676400"/>
            <a:ext cx="789305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class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: public Point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(int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xCoord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int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yCoord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string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ptColor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: Point(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xCoord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1200" dirty="0" err="1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yCoord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color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ptColor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3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getColor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return color;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6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void display()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Point::display();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cout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&lt;&lt; "color: " &lt;&lt; color &lt;&lt;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endl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3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color;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(0, 0, "red");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 x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cpt.getX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</a:p>
          <a:p>
            <a:pPr>
              <a:lnSpc>
                <a:spcPct val="9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cpt.display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</a:t>
            </a: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F3D0A1-CFBB-3976-A31F-4262C19B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BCD6E9-A51C-8542-9073-428E3A2BC54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7A9FB9AE-E6F8-3A3E-70B2-BE5E24A95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1269712"/>
            <a:ext cx="3886199" cy="5847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: operator specifies that </a:t>
            </a:r>
            <a:r>
              <a:rPr lang="en-US" sz="1600" dirty="0" err="1">
                <a:solidFill>
                  <a:schemeClr val="accent2"/>
                </a:solidFill>
                <a:latin typeface="Arial Narrow" charset="0"/>
              </a:rPr>
              <a:t>ColoredPoint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 is derived from Point, public fields stay public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13FBAA21-F318-1B67-6D54-584181B44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2438400"/>
            <a:ext cx="3886200" cy="830997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 err="1">
                <a:solidFill>
                  <a:schemeClr val="accent2"/>
                </a:solidFill>
                <a:latin typeface="Arial Narrow" charset="0"/>
              </a:rPr>
              <a:t>ColoredPoint</a:t>
            </a: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 constructor initializes its own data fields, but must call the Point constructor to initialize inherited data</a:t>
            </a:r>
          </a:p>
        </p:txBody>
      </p:sp>
      <p:sp>
        <p:nvSpPr>
          <p:cNvPr id="9" name="Text Box 9">
            <a:extLst>
              <a:ext uri="{FF2B5EF4-FFF2-40B4-BE49-F238E27FC236}">
                <a16:creationId xmlns:a16="http://schemas.microsoft.com/office/drawing/2014/main" id="{CD6858E3-F710-18B7-1FC5-AC5EE460AE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4267200"/>
            <a:ext cx="3831772" cy="830997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dirty="0">
                <a:solidFill>
                  <a:schemeClr val="accent2"/>
                </a:solidFill>
                <a:latin typeface="Arial Narrow" charset="0"/>
              </a:rPr>
              <a:t>Note: only new data fields and member functions are listed, all data/functions from Point are inherited</a:t>
            </a: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D84120BC-139D-23B8-DC5E-C0F65C961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0828" y="3453825"/>
            <a:ext cx="3886200" cy="5847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Arial Narrow" charset="0"/>
              </a:rPr>
              <a:t>can override a function from the parent class, but still access using the scope resolution operator ::</a:t>
            </a:r>
          </a:p>
        </p:txBody>
      </p:sp>
      <p:sp>
        <p:nvSpPr>
          <p:cNvPr id="13" name="Line 12">
            <a:extLst>
              <a:ext uri="{FF2B5EF4-FFF2-40B4-BE49-F238E27FC236}">
                <a16:creationId xmlns:a16="http://schemas.microsoft.com/office/drawing/2014/main" id="{48343BC7-9D3B-FE17-795B-D026D2B1E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350" y="5257800"/>
            <a:ext cx="7162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543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49E214-150C-7A45-806B-DBC8E70023D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IS_A relationship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important relationship that makes inheritance work: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an instance of a derived class is considered to be an instance of the parent class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a </a:t>
            </a:r>
            <a:r>
              <a:rPr lang="en-US" sz="1800" dirty="0" err="1">
                <a:latin typeface="Courier New" charset="0"/>
              </a:rPr>
              <a:t>ColoredPoint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>
                <a:latin typeface="Courier New" charset="0"/>
              </a:rPr>
              <a:t>Point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an </a:t>
            </a:r>
            <a:r>
              <a:rPr lang="en-US" sz="1800" dirty="0" err="1">
                <a:latin typeface="Courier New" charset="0"/>
              </a:rPr>
              <a:t>ifstream</a:t>
            </a:r>
            <a:r>
              <a:rPr lang="en-US" sz="2000" dirty="0">
                <a:latin typeface="Arial Narrow" charset="0"/>
              </a:rPr>
              <a:t> 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 err="1">
                <a:latin typeface="Courier New" charset="0"/>
              </a:rPr>
              <a:t>istream</a:t>
            </a:r>
            <a:r>
              <a:rPr lang="en-US" sz="2000" dirty="0">
                <a:latin typeface="Arial Narrow" charset="0"/>
              </a:rPr>
              <a:t> 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>
                <a:latin typeface="Courier New" charset="0"/>
              </a:rPr>
              <a:t>iostream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8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thus, a pointer to a parent object can point to a derived object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Point * </a:t>
            </a:r>
            <a:r>
              <a:rPr lang="en-US" sz="1400" dirty="0" err="1">
                <a:latin typeface="Courier New" charset="0"/>
              </a:rPr>
              <a:t>ptr</a:t>
            </a:r>
            <a:r>
              <a:rPr lang="en-US" sz="1400" dirty="0">
                <a:latin typeface="Courier New" charset="0"/>
              </a:rPr>
              <a:t> =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latin typeface="Courier New" charset="0"/>
              </a:rPr>
              <a:t>    new </a:t>
            </a:r>
            <a:r>
              <a:rPr lang="en-US" sz="1400" dirty="0" err="1">
                <a:latin typeface="Courier New" charset="0"/>
              </a:rPr>
              <a:t>ColoredPoint</a:t>
            </a:r>
            <a:r>
              <a:rPr lang="en-US" sz="1400" dirty="0">
                <a:latin typeface="Courier New" charset="0"/>
              </a:rPr>
              <a:t>(0, 0, "red");</a:t>
            </a:r>
            <a:endParaRPr lang="en-US" sz="1600" dirty="0">
              <a:latin typeface="Courier New" charset="0"/>
            </a:endParaRPr>
          </a:p>
        </p:txBody>
      </p:sp>
      <p:sp>
        <p:nvSpPr>
          <p:cNvPr id="280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8702675" cy="2590800"/>
          </a:xfrm>
          <a:noFill/>
        </p:spPr>
        <p:txBody>
          <a:bodyPr/>
          <a:lstStyle/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by-reference parameters are really just pointers to objects, this means you can write generic functions that work for a family of objects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void Foo(Point &amp; p) {	// can call with a Point or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ColoredPoint</a:t>
            </a:r>
            <a:endParaRPr lang="en-US" sz="1400" dirty="0"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. . .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p.display</a:t>
            </a:r>
            <a:r>
              <a:rPr lang="en-US" sz="1400" dirty="0">
                <a:latin typeface="Courier New" charset="0"/>
                <a:ea typeface="ＭＳ Ｐゴシック" charset="0"/>
              </a:rPr>
              <a:t>();		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// BUT calls Point::display either way???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. . .	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  <a:r>
              <a:rPr lang="en-US" sz="1600" dirty="0">
                <a:latin typeface="Courier New" charset="0"/>
                <a:ea typeface="ＭＳ Ｐゴシック" charset="0"/>
              </a:rPr>
              <a:t>	</a:t>
            </a:r>
            <a:r>
              <a:rPr lang="en-US" sz="2400" dirty="0">
                <a:latin typeface="Arial Narrow" charset="0"/>
                <a:ea typeface="ＭＳ Ｐゴシック" charset="0"/>
              </a:rPr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78BCFE-60A0-4740-B9DE-BD31CE3A64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C: early history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799" y="1219200"/>
            <a:ext cx="8651875" cy="57150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 was developed by Dennis Ritchie at Bell Labs in 1972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designed as an in-house language for implementing UNIX</a:t>
            </a:r>
          </a:p>
          <a:p>
            <a:pPr marL="1085850" lvl="2" indent="-339725"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UNIX was first implemented by Ritchie &amp; Ken Thompson in assembly</a:t>
            </a:r>
          </a:p>
          <a:p>
            <a:pPr marL="1085850" lvl="2" indent="-339725"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when porting to a different computer, they wanted to use a high-level language, but no high-level language provided the needed low-level access</a:t>
            </a:r>
          </a:p>
          <a:p>
            <a:pPr marL="1090613" lvl="2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Ritchie designed &amp; implemented C, UNIX kernel was rewritten in C in 1973</a:t>
            </a:r>
          </a:p>
          <a:p>
            <a:pPr marL="838200" lvl="1" indent="-381000"/>
            <a:endParaRPr lang="en-US" dirty="0">
              <a:latin typeface="Arial Narrow" charset="0"/>
              <a:ea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design goals</a:t>
            </a:r>
          </a:p>
          <a:p>
            <a:pPr marL="919162" lvl="1" indent="-457200">
              <a:buFont typeface="+mj-lt"/>
              <a:buAutoNum type="arabicPeriod"/>
              <a:tabLst>
                <a:tab pos="1933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support both systems and applications programming</a:t>
            </a:r>
          </a:p>
          <a:p>
            <a:pPr marL="919163" lvl="1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provide low-level operations but also high-level abstractions</a:t>
            </a:r>
          </a:p>
          <a:p>
            <a:pPr marL="919163" lvl="1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be close to the machine but also portable; be efficient but also readable</a:t>
            </a:r>
          </a:p>
          <a:p>
            <a:pPr marL="857250" lvl="1" indent="-395288">
              <a:tabLst>
                <a:tab pos="1933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became popular for systems-oriented applications and general problem solving (especially under UNIX)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first standardized in 1989 (ANSI C or C89) and again in 1999 (C99)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76B8589-880B-6548-8540-5419B3F23D2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Dynamic member function binding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by default, C++ uses the static binding of member function calls to classes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done this way to be backward compatible with C, also is more efficient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but for the IS_A relationship to work, they must be bound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dynamically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C++, must explicitly declare member function in the </a:t>
            </a:r>
            <a:r>
              <a:rPr lang="en-US" b="1" dirty="0">
                <a:latin typeface="Arial Narrow" charset="0"/>
                <a:ea typeface="ＭＳ Ｐゴシック" charset="0"/>
                <a:cs typeface="ＭＳ Ｐゴシック" charset="0"/>
              </a:rPr>
              <a:t>parent class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be "virtual"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669925" y="3048000"/>
            <a:ext cx="5014913" cy="3962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class Point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. . .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>
                <a:solidFill>
                  <a:schemeClr val="tx2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virtual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void display() {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</a:t>
            </a:r>
            <a:r>
              <a:rPr lang="en-US" sz="1200" dirty="0" err="1">
                <a:latin typeface="Courier New" charset="0"/>
              </a:rPr>
              <a:t>cout</a:t>
            </a:r>
            <a:r>
              <a:rPr lang="en-US" sz="1200" dirty="0">
                <a:latin typeface="Courier New" charset="0"/>
              </a:rPr>
              <a:t> &lt;&lt; "x: " &lt;&lt; x &lt;&lt; </a:t>
            </a:r>
            <a:r>
              <a:rPr lang="en-US" sz="1200" dirty="0" err="1">
                <a:latin typeface="Courier New" charset="0"/>
              </a:rPr>
              <a:t>endl</a:t>
            </a:r>
            <a:r>
              <a:rPr lang="en-US" sz="1200" dirty="0">
                <a:latin typeface="Courier New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     &lt;&lt; "y: " &lt;&lt; y &lt;&lt; </a:t>
            </a:r>
            <a:r>
              <a:rPr lang="en-US" sz="1200" dirty="0" err="1">
                <a:latin typeface="Courier New" charset="0"/>
              </a:rPr>
              <a:t>endl</a:t>
            </a:r>
            <a:r>
              <a:rPr lang="en-US" sz="1200" dirty="0">
                <a:latin typeface="Courier New" charset="0"/>
              </a:rPr>
              <a:t>;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3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3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. . .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};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void Foo(Point &amp; p) {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. . .	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p.display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();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. . .				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Point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Point(0,0); 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Foo(</a:t>
            </a:r>
            <a:r>
              <a:rPr lang="en-US" sz="1200" dirty="0" err="1">
                <a:latin typeface="Courier New" charset="0"/>
              </a:rPr>
              <a:t>pt</a:t>
            </a:r>
            <a:r>
              <a:rPr lang="en-US" sz="1200" dirty="0">
                <a:latin typeface="Courier New" charset="0"/>
              </a:rPr>
              <a:t>);		// calls Point::display</a:t>
            </a: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			</a:t>
            </a:r>
          </a:p>
          <a:p>
            <a:pPr>
              <a:lnSpc>
                <a:spcPct val="9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(1,2,"green");</a:t>
            </a:r>
            <a:endParaRPr lang="en-US" sz="12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Foo(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cpt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		// calls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ColoredPoint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::display</a:t>
            </a:r>
            <a:endParaRPr lang="en-US" sz="2000" dirty="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Line 6">
            <a:extLst>
              <a:ext uri="{FF2B5EF4-FFF2-40B4-BE49-F238E27FC236}">
                <a16:creationId xmlns:a16="http://schemas.microsoft.com/office/drawing/2014/main" id="{3E7CC8B2-652D-3148-C9A5-D17CF2E5AE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5943600"/>
            <a:ext cx="4999038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5807075" y="3675752"/>
            <a:ext cx="3581400" cy="28931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 dirty="0">
                <a:latin typeface="Arial Narrow" charset="0"/>
              </a:rPr>
              <a:t>this is a serious drawback:</a:t>
            </a:r>
            <a:r>
              <a:rPr lang="en-US" sz="1800" dirty="0">
                <a:latin typeface="Arial Narrow" charset="0"/>
              </a:rPr>
              <a:t>  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when you design/implement a class, have to plan ahead for inheritance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or, retroactively go back and modify the parent class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 dirty="0">
                <a:solidFill>
                  <a:schemeClr val="accent2"/>
                </a:solidFill>
                <a:latin typeface="Arial Narrow" charset="0"/>
              </a:rPr>
              <a:t>note: Java performs dynamic method binding automatically</a:t>
            </a:r>
          </a:p>
        </p:txBody>
      </p:sp>
      <p:sp>
        <p:nvSpPr>
          <p:cNvPr id="2" name="Line 6">
            <a:extLst>
              <a:ext uri="{FF2B5EF4-FFF2-40B4-BE49-F238E27FC236}">
                <a16:creationId xmlns:a16="http://schemas.microsoft.com/office/drawing/2014/main" id="{6B065C1D-AB15-F1F8-038F-4A7A3EFA7A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800600"/>
            <a:ext cx="4999038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3A8C4E-956E-5544-A264-D3DC9F298A3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virtual member functions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4307" y="1148049"/>
            <a:ext cx="8702675" cy="914400"/>
          </a:xfrm>
        </p:spPr>
        <p:txBody>
          <a:bodyPr/>
          <a:lstStyle/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with static function binding, the address of the corresponding code is substituted for the call</a:t>
            </a:r>
          </a:p>
          <a:p>
            <a:r>
              <a:rPr lang="en-US" sz="2000" dirty="0">
                <a:latin typeface="Arial Narrow" charset="0"/>
                <a:ea typeface="ＭＳ Ｐゴシック" charset="0"/>
                <a:cs typeface="ＭＳ Ｐゴシック" charset="0"/>
              </a:rPr>
              <a:t>with dynamic function binding, an extra pointer field must be allocated within the object</a:t>
            </a:r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 flipH="1">
            <a:off x="908643" y="3899356"/>
            <a:ext cx="12932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" charset="0"/>
              </a:rPr>
              <a:t>pt</a:t>
            </a:r>
            <a:endParaRPr lang="en-US" sz="1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3641725" y="6408738"/>
            <a:ext cx="7921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code segment</a:t>
            </a:r>
            <a:endParaRPr lang="en-US"/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3549650" y="2838450"/>
            <a:ext cx="1011238" cy="3481388"/>
          </a:xfrm>
          <a:prstGeom prst="rect">
            <a:avLst/>
          </a:prstGeom>
          <a:solidFill>
            <a:srgbClr val="FFFFFF"/>
          </a:solidFill>
          <a:ln w="15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4024313" y="271145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4024313" y="297656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1" name="Rectangle 19"/>
          <p:cNvSpPr>
            <a:spLocks noChangeArrowheads="1"/>
          </p:cNvSpPr>
          <p:nvPr/>
        </p:nvSpPr>
        <p:spPr bwMode="auto">
          <a:xfrm>
            <a:off x="4024313" y="324326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3891770" y="3779067"/>
            <a:ext cx="32541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Arial" charset="0"/>
              </a:rPr>
              <a:t>Point </a:t>
            </a:r>
          </a:p>
          <a:p>
            <a:r>
              <a:rPr lang="en-US" sz="1000" dirty="0">
                <a:solidFill>
                  <a:srgbClr val="000000"/>
                </a:solidFill>
                <a:latin typeface="Arial" charset="0"/>
              </a:rPr>
              <a:t>code</a:t>
            </a:r>
            <a:endParaRPr lang="en-US" dirty="0"/>
          </a:p>
        </p:txBody>
      </p:sp>
      <p:sp>
        <p:nvSpPr>
          <p:cNvPr id="49173" name="Rectangle 21"/>
          <p:cNvSpPr>
            <a:spLocks noChangeArrowheads="1"/>
          </p:cNvSpPr>
          <p:nvPr/>
        </p:nvSpPr>
        <p:spPr bwMode="auto">
          <a:xfrm>
            <a:off x="4024313" y="41275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4" name="Rectangle 22"/>
          <p:cNvSpPr>
            <a:spLocks noChangeArrowheads="1"/>
          </p:cNvSpPr>
          <p:nvPr/>
        </p:nvSpPr>
        <p:spPr bwMode="auto">
          <a:xfrm>
            <a:off x="4024313" y="439261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5" name="Rectangle 23"/>
          <p:cNvSpPr>
            <a:spLocks noChangeArrowheads="1"/>
          </p:cNvSpPr>
          <p:nvPr/>
        </p:nvSpPr>
        <p:spPr bwMode="auto">
          <a:xfrm>
            <a:off x="4024313" y="4657725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3667125" y="5076825"/>
            <a:ext cx="7373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000" dirty="0" err="1">
                <a:solidFill>
                  <a:srgbClr val="000000"/>
                </a:solidFill>
                <a:latin typeface="Arial" charset="0"/>
              </a:rPr>
              <a:t>ColoredPoint</a:t>
            </a:r>
            <a:endParaRPr lang="en-US" sz="1000" dirty="0">
              <a:solidFill>
                <a:srgbClr val="000000"/>
              </a:solidFill>
              <a:latin typeface="Arial" charset="0"/>
            </a:endParaRPr>
          </a:p>
          <a:p>
            <a:pPr algn="ctr"/>
            <a:r>
              <a:rPr lang="en-US" sz="1000" dirty="0">
                <a:solidFill>
                  <a:srgbClr val="000000"/>
                </a:solidFill>
                <a:latin typeface="Arial" charset="0"/>
              </a:rPr>
              <a:t> code</a:t>
            </a:r>
            <a:endParaRPr lang="en-US" dirty="0"/>
          </a:p>
        </p:txBody>
      </p:sp>
      <p:sp>
        <p:nvSpPr>
          <p:cNvPr id="49177" name="Rectangle 25"/>
          <p:cNvSpPr>
            <a:spLocks noChangeArrowheads="1"/>
          </p:cNvSpPr>
          <p:nvPr/>
        </p:nvSpPr>
        <p:spPr bwMode="auto">
          <a:xfrm>
            <a:off x="4024313" y="5386388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8" name="Rectangle 26"/>
          <p:cNvSpPr>
            <a:spLocks noChangeArrowheads="1"/>
          </p:cNvSpPr>
          <p:nvPr/>
        </p:nvSpPr>
        <p:spPr bwMode="auto">
          <a:xfrm>
            <a:off x="4024313" y="56515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4024313" y="59182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80" name="Line 28"/>
          <p:cNvSpPr>
            <a:spLocks noChangeShapeType="1"/>
          </p:cNvSpPr>
          <p:nvPr/>
        </p:nvSpPr>
        <p:spPr bwMode="auto">
          <a:xfrm>
            <a:off x="3549650" y="3667125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29"/>
          <p:cNvSpPr>
            <a:spLocks noChangeShapeType="1"/>
          </p:cNvSpPr>
          <p:nvPr/>
        </p:nvSpPr>
        <p:spPr bwMode="auto">
          <a:xfrm>
            <a:off x="3549650" y="4248150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30"/>
          <p:cNvSpPr>
            <a:spLocks noChangeShapeType="1"/>
          </p:cNvSpPr>
          <p:nvPr/>
        </p:nvSpPr>
        <p:spPr bwMode="auto">
          <a:xfrm>
            <a:off x="3549650" y="4994275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31"/>
          <p:cNvSpPr>
            <a:spLocks noChangeShapeType="1"/>
          </p:cNvSpPr>
          <p:nvPr/>
        </p:nvSpPr>
        <p:spPr bwMode="auto">
          <a:xfrm>
            <a:off x="3549650" y="5486400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Rectangle 52"/>
          <p:cNvSpPr>
            <a:spLocks noChangeArrowheads="1"/>
          </p:cNvSpPr>
          <p:nvPr/>
        </p:nvSpPr>
        <p:spPr bwMode="auto">
          <a:xfrm>
            <a:off x="4724400" y="2667000"/>
            <a:ext cx="4648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the pointer stores the address of the corresponding code for that class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when a virtual member function is called, the corresponding pointer in that object is dereferenced to find the correct version of the code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Note: each call to a virtual function implies one level of indirection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à"/>
            </a:pPr>
            <a:r>
              <a:rPr lang="en-US" sz="20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static binding more efficient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06BBD376-43A7-DD73-A8DA-0FF0233D7C39}"/>
              </a:ext>
            </a:extLst>
          </p:cNvPr>
          <p:cNvCxnSpPr>
            <a:cxnSpLocks/>
          </p:cNvCxnSpPr>
          <p:nvPr/>
        </p:nvCxnSpPr>
        <p:spPr bwMode="auto">
          <a:xfrm>
            <a:off x="2031605" y="3124200"/>
            <a:ext cx="1432916" cy="5969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BD4F9FD6-9EFB-3BD6-C927-4A1034BC2212}"/>
              </a:ext>
            </a:extLst>
          </p:cNvPr>
          <p:cNvCxnSpPr>
            <a:cxnSpLocks/>
          </p:cNvCxnSpPr>
          <p:nvPr/>
        </p:nvCxnSpPr>
        <p:spPr bwMode="auto">
          <a:xfrm>
            <a:off x="2041527" y="3438137"/>
            <a:ext cx="1432916" cy="4897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1AC813B-BD28-FC13-6983-326B31D03BE3}"/>
              </a:ext>
            </a:extLst>
          </p:cNvPr>
          <p:cNvCxnSpPr>
            <a:cxnSpLocks/>
          </p:cNvCxnSpPr>
          <p:nvPr/>
        </p:nvCxnSpPr>
        <p:spPr bwMode="auto">
          <a:xfrm>
            <a:off x="2041527" y="3779067"/>
            <a:ext cx="1498201" cy="34683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2DBA50D-153E-B968-30AD-5EF0AA2DF626}"/>
              </a:ext>
            </a:extLst>
          </p:cNvPr>
          <p:cNvGraphicFramePr>
            <a:graphicFrameLocks noGrp="1"/>
          </p:cNvGraphicFramePr>
          <p:nvPr/>
        </p:nvGraphicFramePr>
        <p:xfrm>
          <a:off x="908646" y="2246302"/>
          <a:ext cx="1293218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218">
                  <a:extLst>
                    <a:ext uri="{9D8B030D-6E8A-4147-A177-3AD203B41FA5}">
                      <a16:colId xmlns:a16="http://schemas.microsoft.com/office/drawing/2014/main" val="3044389370"/>
                    </a:ext>
                  </a:extLst>
                </a:gridCol>
              </a:tblGrid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x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062149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525669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getX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414691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getY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549212"/>
                  </a:ext>
                </a:extLst>
              </a:tr>
              <a:tr h="30655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display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533775"/>
                  </a:ext>
                </a:extLst>
              </a:tr>
            </a:tbl>
          </a:graphicData>
        </a:graphic>
      </p:graphicFrame>
      <p:sp>
        <p:nvSpPr>
          <p:cNvPr id="22" name="Rectangle 14">
            <a:extLst>
              <a:ext uri="{FF2B5EF4-FFF2-40B4-BE49-F238E27FC236}">
                <a16:creationId xmlns:a16="http://schemas.microsoft.com/office/drawing/2014/main" id="{2991994F-F3ED-EF84-AA05-B6AEA249274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05705" y="6794956"/>
            <a:ext cx="129321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400" dirty="0" err="1">
                <a:solidFill>
                  <a:srgbClr val="000000"/>
                </a:solidFill>
                <a:latin typeface="Arial" charset="0"/>
              </a:rPr>
              <a:t>cpt</a:t>
            </a:r>
            <a:endParaRPr lang="en-US" sz="1000" dirty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5E4F298-9847-68EB-2849-623ADE5C6B40}"/>
              </a:ext>
            </a:extLst>
          </p:cNvPr>
          <p:cNvCxnSpPr>
            <a:cxnSpLocks/>
          </p:cNvCxnSpPr>
          <p:nvPr/>
        </p:nvCxnSpPr>
        <p:spPr bwMode="auto">
          <a:xfrm flipV="1">
            <a:off x="2031605" y="3779067"/>
            <a:ext cx="1508123" cy="147368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39A78FD-AE83-3D42-C3E4-B6C51F088F3F}"/>
              </a:ext>
            </a:extLst>
          </p:cNvPr>
          <p:cNvCxnSpPr>
            <a:cxnSpLocks/>
          </p:cNvCxnSpPr>
          <p:nvPr/>
        </p:nvCxnSpPr>
        <p:spPr bwMode="auto">
          <a:xfrm flipV="1">
            <a:off x="2038589" y="4086844"/>
            <a:ext cx="1445776" cy="15679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62A3E12-507D-BE46-96E4-B1B42114F25D}"/>
              </a:ext>
            </a:extLst>
          </p:cNvPr>
          <p:cNvCxnSpPr>
            <a:cxnSpLocks/>
          </p:cNvCxnSpPr>
          <p:nvPr/>
        </p:nvCxnSpPr>
        <p:spPr bwMode="auto">
          <a:xfrm flipV="1">
            <a:off x="2038589" y="5230713"/>
            <a:ext cx="1435854" cy="765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graphicFrame>
        <p:nvGraphicFramePr>
          <p:cNvPr id="26" name="Table 9">
            <a:extLst>
              <a:ext uri="{FF2B5EF4-FFF2-40B4-BE49-F238E27FC236}">
                <a16:creationId xmlns:a16="http://schemas.microsoft.com/office/drawing/2014/main" id="{32779E57-DF35-E1E8-76CB-B814DFA6A9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085672"/>
              </p:ext>
            </p:extLst>
          </p:nvPr>
        </p:nvGraphicFramePr>
        <p:xfrm>
          <a:off x="905705" y="4439745"/>
          <a:ext cx="1293218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3218">
                  <a:extLst>
                    <a:ext uri="{9D8B030D-6E8A-4147-A177-3AD203B41FA5}">
                      <a16:colId xmlns:a16="http://schemas.microsoft.com/office/drawing/2014/main" val="3044389370"/>
                    </a:ext>
                  </a:extLst>
                </a:gridCol>
              </a:tblGrid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x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2062149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y =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525669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getX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4414691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getY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6549212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display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0533775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color = "green"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1598707"/>
                  </a:ext>
                </a:extLst>
              </a:tr>
              <a:tr h="333141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err="1">
                          <a:solidFill>
                            <a:schemeClr val="tx1"/>
                          </a:solidFill>
                        </a:rPr>
                        <a:t>getColor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940385"/>
                  </a:ext>
                </a:extLst>
              </a:tr>
            </a:tbl>
          </a:graphicData>
        </a:graphic>
      </p:graphicFrame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A70BCE1-D4C9-EB8F-46E3-D85F45202674}"/>
              </a:ext>
            </a:extLst>
          </p:cNvPr>
          <p:cNvCxnSpPr>
            <a:cxnSpLocks/>
          </p:cNvCxnSpPr>
          <p:nvPr/>
        </p:nvCxnSpPr>
        <p:spPr bwMode="auto">
          <a:xfrm flipV="1">
            <a:off x="2071232" y="5412709"/>
            <a:ext cx="1413133" cy="1221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169EE9-A041-DA4A-86F3-62C08568CE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199"/>
            <a:ext cx="8702675" cy="2701925"/>
          </a:xfrm>
          <a:noFill/>
        </p:spPr>
        <p:txBody>
          <a:bodyPr/>
          <a:lstStyle/>
          <a:p>
            <a:pPr marL="288925" indent="-28892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Java was developed at Sun Microsystems, 1995</a:t>
            </a: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originally designed for small, embedded systems in electronic appliances</a:t>
            </a: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initial attempts used C++, but frustration at limitations/pitfalls</a:t>
            </a:r>
          </a:p>
          <a:p>
            <a:pPr marL="692150" lvl="1" indent="-173038"/>
            <a:endParaRPr lang="en-US" sz="1100" dirty="0">
              <a:latin typeface="Arial Narrow" charset="0"/>
              <a:ea typeface="ＭＳ Ｐゴシック" charset="0"/>
            </a:endParaRPr>
          </a:p>
          <a:p>
            <a:pPr marL="692150" lvl="1" indent="-173038">
              <a:buFont typeface="Wingdings" charset="0"/>
              <a:buNone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recall:  C++ = C + OOP features ; backward compatibility required many bad features</a:t>
            </a:r>
          </a:p>
          <a:p>
            <a:pPr marL="1295400" lvl="2" indent="-381000"/>
            <a:endParaRPr lang="en-US" sz="1100" dirty="0">
              <a:latin typeface="Arial Narrow" charset="0"/>
              <a:ea typeface="ＭＳ Ｐゴシック" charset="0"/>
            </a:endParaRP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Java was NOT backward compatible, could remove old-fashioned &amp; unsafe features</a:t>
            </a:r>
          </a:p>
          <a:p>
            <a:pPr marL="1092200" lvl="2" indent="-173038"/>
            <a:r>
              <a:rPr lang="en-US" dirty="0">
                <a:latin typeface="Arial Narrow" charset="0"/>
                <a:ea typeface="ＭＳ Ｐゴシック" charset="0"/>
              </a:rPr>
              <a:t>e.g., variable-sized types, </a:t>
            </a:r>
            <a:r>
              <a:rPr lang="en-US" dirty="0" err="1">
                <a:latin typeface="Arial Narrow" charset="0"/>
                <a:ea typeface="ＭＳ Ｐゴシック" charset="0"/>
              </a:rPr>
              <a:t>goto</a:t>
            </a:r>
            <a:r>
              <a:rPr lang="en-US" dirty="0">
                <a:latin typeface="Arial Narrow" charset="0"/>
                <a:ea typeface="ＭＳ Ｐゴシック" charset="0"/>
              </a:rPr>
              <a:t>, address-of, struct, virtual</a:t>
            </a:r>
          </a:p>
          <a:p>
            <a:pPr marL="895350" lvl="1" indent="-381000">
              <a:buFont typeface="Arial" panose="020B0604020202020204" pitchFamily="34" charset="0"/>
              <a:buChar char="•"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69925" y="3962400"/>
            <a:ext cx="8702675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8925" indent="-288925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desired features (from the Java white paper):</a:t>
            </a: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simple - object-oriented	- portable - architecture-neutral - high-performance</a:t>
            </a: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secure - network-savvy - multi-threaded</a:t>
            </a:r>
            <a:endParaRPr lang="en-US" sz="1100" dirty="0">
              <a:latin typeface="Arial Narrow" charset="0"/>
            </a:endParaRPr>
          </a:p>
          <a:p>
            <a:pPr marL="692150" lvl="1" indent="-173038">
              <a:spcBef>
                <a:spcPct val="20000"/>
              </a:spcBef>
            </a:pPr>
            <a:endParaRPr lang="en-US" sz="1050" dirty="0">
              <a:solidFill>
                <a:srgbClr val="FF0033"/>
              </a:solidFill>
              <a:latin typeface="Arial Narrow" charset="0"/>
            </a:endParaRP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some of these seem contradictory, required novel approaches</a:t>
            </a:r>
          </a:p>
          <a:p>
            <a:pPr marL="1149350" lvl="2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e.g., two step execution model: </a:t>
            </a:r>
          </a:p>
          <a:p>
            <a:pPr marL="1720850" lvl="3" indent="-344488">
              <a:spcBef>
                <a:spcPct val="20000"/>
              </a:spcBef>
              <a:buFont typeface="+mj-lt"/>
              <a:buAutoNum type="arabicPeriod"/>
            </a:pPr>
            <a:r>
              <a:rPr lang="en-US" sz="1800" dirty="0">
                <a:latin typeface="Arial Narrow" charset="0"/>
              </a:rPr>
              <a:t>compile source code into Java byte code (.class files)</a:t>
            </a:r>
          </a:p>
          <a:p>
            <a:pPr marL="1720850" lvl="3" indent="-344488">
              <a:spcBef>
                <a:spcPct val="20000"/>
              </a:spcBef>
              <a:buFont typeface="+mj-lt"/>
              <a:buAutoNum type="arabicPeriod"/>
            </a:pPr>
            <a:r>
              <a:rPr lang="en-US" sz="1800" dirty="0">
                <a:latin typeface="Arial Narrow" charset="0"/>
              </a:rPr>
              <a:t>interpret byte code on Java Virtual Machine (JVM)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DFFA93-8CC2-7942-AAC9-EB14B37DE4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ADTs in Java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4419600" cy="20574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Java classes look very similar to C++ classes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member functions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methods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field/method has its own visibility </a:t>
            </a:r>
            <a:r>
              <a:rPr lang="en-US" dirty="0" err="1">
                <a:latin typeface="Arial Narrow" charset="0"/>
                <a:ea typeface="ＭＳ Ｐゴシック" charset="0"/>
              </a:rPr>
              <a:t>specifier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recall: objects are heap-dynamic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4794662" y="228600"/>
            <a:ext cx="4492831" cy="38862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public class Point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private int x;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private int y;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private String color;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Point(int </a:t>
            </a:r>
            <a:r>
              <a:rPr lang="en-US" sz="1200" dirty="0" err="1">
                <a:latin typeface="Courier New" charset="0"/>
              </a:rPr>
              <a:t>xCoord</a:t>
            </a:r>
            <a:r>
              <a:rPr lang="en-US" sz="1200" dirty="0">
                <a:latin typeface="Courier New" charset="0"/>
              </a:rPr>
              <a:t>, int </a:t>
            </a:r>
            <a:r>
              <a:rPr lang="en-US" sz="1200" dirty="0" err="1">
                <a:latin typeface="Courier New" charset="0"/>
              </a:rPr>
              <a:t>yCoord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this.x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xCoord</a:t>
            </a:r>
            <a:r>
              <a:rPr lang="en-US" sz="1200" dirty="0">
                <a:latin typeface="Courier New" charset="0"/>
              </a:rPr>
              <a:t>;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this.y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yCoord</a:t>
            </a:r>
            <a:r>
              <a:rPr lang="en-US" sz="1200" dirty="0">
                <a:latin typeface="Courier New" charset="0"/>
              </a:rPr>
              <a:t>;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int </a:t>
            </a:r>
            <a:r>
              <a:rPr lang="en-US" sz="1200" dirty="0" err="1">
                <a:latin typeface="Courier New" charset="0"/>
              </a:rPr>
              <a:t>getX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this.x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int </a:t>
            </a:r>
            <a:r>
              <a:rPr lang="en-US" sz="1200" dirty="0" err="1">
                <a:latin typeface="Courier New" charset="0"/>
              </a:rPr>
              <a:t>getY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this.y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String </a:t>
            </a:r>
            <a:r>
              <a:rPr lang="en-US" sz="1200" dirty="0" err="1">
                <a:latin typeface="Courier New" charset="0"/>
              </a:rPr>
              <a:t>toString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"x: " + </a:t>
            </a:r>
            <a:r>
              <a:rPr lang="en-US" sz="1200" dirty="0" err="1">
                <a:latin typeface="Courier New" charset="0"/>
              </a:rPr>
              <a:t>this.x</a:t>
            </a:r>
            <a:r>
              <a:rPr lang="en-US" sz="1200" dirty="0">
                <a:latin typeface="Courier New" charset="0"/>
              </a:rPr>
              <a:t> +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     "\</a:t>
            </a:r>
            <a:r>
              <a:rPr lang="en-US" sz="1200" dirty="0" err="1">
                <a:latin typeface="Courier New" charset="0"/>
              </a:rPr>
              <a:t>ny</a:t>
            </a:r>
            <a:r>
              <a:rPr lang="en-US" sz="1200" dirty="0">
                <a:latin typeface="Courier New" charset="0"/>
              </a:rPr>
              <a:t>: " + </a:t>
            </a:r>
            <a:r>
              <a:rPr lang="en-US" sz="1200" dirty="0" err="1">
                <a:latin typeface="Courier New" charset="0"/>
              </a:rPr>
              <a:t>this.y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CD20759C-46F6-FE89-3D55-4ED4506FF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267200"/>
            <a:ext cx="4492831" cy="2981201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public class </a:t>
            </a:r>
            <a:r>
              <a:rPr lang="en-US" sz="1200" dirty="0" err="1">
                <a:latin typeface="Courier New" charset="0"/>
              </a:rPr>
              <a:t>ColoredPoint</a:t>
            </a:r>
            <a:r>
              <a:rPr lang="en-US" sz="1200" dirty="0">
                <a:latin typeface="Courier New" charset="0"/>
              </a:rPr>
              <a:t> extends Point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private String color;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</a:t>
            </a:r>
            <a:r>
              <a:rPr lang="en-US" sz="1200" dirty="0" err="1">
                <a:latin typeface="Courier New" charset="0"/>
              </a:rPr>
              <a:t>ColoredPoint</a:t>
            </a:r>
            <a:r>
              <a:rPr lang="en-US" sz="1200" dirty="0">
                <a:latin typeface="Courier New" charset="0"/>
              </a:rPr>
              <a:t>(int </a:t>
            </a:r>
            <a:r>
              <a:rPr lang="en-US" sz="1200" dirty="0" err="1">
                <a:latin typeface="Courier New" charset="0"/>
              </a:rPr>
              <a:t>xCoord</a:t>
            </a:r>
            <a:r>
              <a:rPr lang="en-US" sz="1200" dirty="0">
                <a:latin typeface="Courier New" charset="0"/>
              </a:rPr>
              <a:t>, int </a:t>
            </a:r>
            <a:r>
              <a:rPr lang="en-US" sz="1200" dirty="0" err="1">
                <a:latin typeface="Courier New" charset="0"/>
              </a:rPr>
              <a:t>yCoord</a:t>
            </a:r>
            <a:r>
              <a:rPr lang="en-US" sz="1200" dirty="0">
                <a:latin typeface="Courier New" charset="0"/>
              </a:rPr>
              <a:t>,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              String </a:t>
            </a:r>
            <a:r>
              <a:rPr lang="en-US" sz="1200" dirty="0" err="1">
                <a:latin typeface="Courier New" charset="0"/>
              </a:rPr>
              <a:t>ptColor</a:t>
            </a:r>
            <a:r>
              <a:rPr lang="en-US" sz="1200" dirty="0">
                <a:latin typeface="Courier New" charset="0"/>
              </a:rPr>
              <a:t>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super(</a:t>
            </a:r>
            <a:r>
              <a:rPr lang="en-US" sz="1200" dirty="0" err="1">
                <a:latin typeface="Courier New" charset="0"/>
              </a:rPr>
              <a:t>xCoord</a:t>
            </a:r>
            <a:r>
              <a:rPr lang="en-US" sz="1200" dirty="0">
                <a:latin typeface="Courier New" charset="0"/>
              </a:rPr>
              <a:t>, </a:t>
            </a:r>
            <a:r>
              <a:rPr lang="en-US" sz="1200" dirty="0" err="1">
                <a:latin typeface="Courier New" charset="0"/>
              </a:rPr>
              <a:t>yCoord</a:t>
            </a:r>
            <a:r>
              <a:rPr lang="en-US" sz="1200" dirty="0">
                <a:latin typeface="Courier New" charset="0"/>
              </a:rPr>
              <a:t>);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</a:t>
            </a:r>
            <a:r>
              <a:rPr lang="en-US" sz="1200" dirty="0" err="1">
                <a:latin typeface="Courier New" charset="0"/>
              </a:rPr>
              <a:t>this.color</a:t>
            </a:r>
            <a:r>
              <a:rPr lang="en-US" sz="1200" dirty="0">
                <a:latin typeface="Courier New" charset="0"/>
              </a:rPr>
              <a:t> = </a:t>
            </a:r>
            <a:r>
              <a:rPr lang="en-US" sz="1200" dirty="0" err="1">
                <a:latin typeface="Courier New" charset="0"/>
              </a:rPr>
              <a:t>ptColor</a:t>
            </a:r>
            <a:r>
              <a:rPr lang="en-US" sz="1200" dirty="0">
                <a:latin typeface="Courier New" charset="0"/>
              </a:rPr>
              <a:t>;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String </a:t>
            </a:r>
            <a:r>
              <a:rPr lang="en-US" sz="1200" dirty="0" err="1">
                <a:latin typeface="Courier New" charset="0"/>
              </a:rPr>
              <a:t>getColor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this.color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endParaRPr lang="en-US" sz="1200" dirty="0">
              <a:latin typeface="Courier New" charset="0"/>
            </a:endParaRP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public String </a:t>
            </a:r>
            <a:r>
              <a:rPr lang="en-US" sz="1200" dirty="0" err="1">
                <a:latin typeface="Courier New" charset="0"/>
              </a:rPr>
              <a:t>toString</a:t>
            </a:r>
            <a:r>
              <a:rPr lang="en-US" sz="1200" dirty="0">
                <a:latin typeface="Courier New" charset="0"/>
              </a:rPr>
              <a:t>() {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return </a:t>
            </a:r>
            <a:r>
              <a:rPr lang="en-US" sz="1200" dirty="0" err="1">
                <a:latin typeface="Courier New" charset="0"/>
              </a:rPr>
              <a:t>super.toString</a:t>
            </a:r>
            <a:r>
              <a:rPr lang="en-US" sz="1200" dirty="0">
                <a:latin typeface="Courier New" charset="0"/>
              </a:rPr>
              <a:t>() + 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           "\</a:t>
            </a:r>
            <a:r>
              <a:rPr lang="en-US" sz="1200" dirty="0" err="1">
                <a:latin typeface="Courier New" charset="0"/>
              </a:rPr>
              <a:t>ncolor</a:t>
            </a:r>
            <a:r>
              <a:rPr lang="en-US" sz="1200" dirty="0">
                <a:latin typeface="Courier New" charset="0"/>
              </a:rPr>
              <a:t>: " + </a:t>
            </a:r>
            <a:r>
              <a:rPr lang="en-US" sz="1200" dirty="0" err="1">
                <a:latin typeface="Courier New" charset="0"/>
              </a:rPr>
              <a:t>this.color</a:t>
            </a:r>
            <a:r>
              <a:rPr lang="en-US" sz="1200" dirty="0">
                <a:latin typeface="Courier New" charset="0"/>
              </a:rPr>
              <a:t>;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  }</a:t>
            </a:r>
          </a:p>
          <a:p>
            <a:pPr marL="342900" indent="-342900">
              <a:lnSpc>
                <a:spcPct val="90000"/>
              </a:lnSpc>
            </a:pPr>
            <a:r>
              <a:rPr lang="en-US" sz="1200" dirty="0">
                <a:latin typeface="Courier New" charset="0"/>
              </a:rPr>
              <a:t>}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latin typeface="Courier New" charset="0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E9BA536-81EE-4D9E-20B8-AC5EF5CDE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267200"/>
            <a:ext cx="4419600" cy="2667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indent="4763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inheritance by </a:t>
            </a:r>
            <a:r>
              <a:rPr lang="en-US" i="1" kern="0" dirty="0">
                <a:latin typeface="Arial Narrow" charset="0"/>
                <a:ea typeface="ＭＳ Ｐゴシック" charset="0"/>
                <a:cs typeface="ＭＳ Ｐゴシック" charset="0"/>
              </a:rPr>
              <a:t>extending</a:t>
            </a: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 a class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can add fields/methods, override methods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can even remove methods (but bad idea)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Java uses super to access the parent constructor or methods</a:t>
            </a:r>
          </a:p>
          <a:p>
            <a:pPr marL="330200" lvl="1" indent="-211138">
              <a:lnSpc>
                <a:spcPct val="90000"/>
              </a:lnSpc>
            </a:pPr>
            <a:endParaRPr lang="en-US" kern="0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r>
              <a:rPr lang="en-US" kern="0" dirty="0">
                <a:latin typeface="Arial Narrow" charset="0"/>
                <a:ea typeface="ＭＳ Ｐゴシック" charset="0"/>
              </a:rPr>
              <a:t>all methods are bound dynamically, so IS_A works automatically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B64FA5-DF46-E044-9E2B-3488F35A9F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Variations on inheritance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abstract class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class in which some methods are specified but not implemented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provide some concrete fields &amp; methods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the keyword "abstract" identifies methods that must be implemented by a derived class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e.g., the </a:t>
            </a:r>
            <a:r>
              <a:rPr lang="en-US" sz="1800" dirty="0"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Statement</a:t>
            </a:r>
            <a:r>
              <a:rPr lang="en-US" dirty="0">
                <a:latin typeface="Arial Narrow" charset="0"/>
                <a:ea typeface="ＭＳ Ｐゴシック" charset="0"/>
              </a:rPr>
              <a:t> class from HW2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887A27-B475-75AD-8063-9A7118295BA4}"/>
              </a:ext>
            </a:extLst>
          </p:cNvPr>
          <p:cNvSpPr txBox="1"/>
          <p:nvPr/>
        </p:nvSpPr>
        <p:spPr>
          <a:xfrm>
            <a:off x="674077" y="3657600"/>
            <a:ext cx="8534400" cy="347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an </a:t>
            </a:r>
            <a:r>
              <a:rPr lang="en-US" i="1" dirty="0">
                <a:solidFill>
                  <a:schemeClr val="accent2"/>
                </a:solidFill>
                <a:latin typeface="Arial Narrow" charset="0"/>
              </a:rPr>
              <a:t>interface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specifies a list of methods that must be implemented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 derived class is said to "implement" the interface if it meets those specs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e.g., the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DataValue</a:t>
            </a:r>
            <a:r>
              <a:rPr lang="en-US" sz="2000" dirty="0">
                <a:latin typeface="Arial Narrow" charset="0"/>
              </a:rPr>
              <a:t> class from HW2</a:t>
            </a:r>
          </a:p>
          <a:p>
            <a:pPr lvl="2"/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public interface List&lt;E&gt; {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add(E obj);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void add(index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, E obj);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latin typeface="Courier New" charset="0"/>
                <a:ea typeface="ＭＳ Ｐゴシック" charset="0"/>
              </a:rPr>
              <a:t> contains (E obj);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E get(index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int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indexOf</a:t>
            </a:r>
            <a:r>
              <a:rPr lang="en-US" sz="1400" dirty="0">
                <a:latin typeface="Courier New" charset="0"/>
                <a:ea typeface="ＭＳ Ｐゴシック" charset="0"/>
              </a:rPr>
              <a:t>(E obj);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E set(index </a:t>
            </a:r>
            <a:r>
              <a:rPr lang="en-US" sz="1400" dirty="0" err="1"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latin typeface="Courier New" charset="0"/>
                <a:ea typeface="ＭＳ Ｐゴシック" charset="0"/>
              </a:rPr>
              <a:t>, E obj);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int size();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    . . .</a:t>
            </a:r>
          </a:p>
          <a:p>
            <a:pPr lvl="2"/>
            <a:r>
              <a:rPr lang="en-US" sz="1400" dirty="0">
                <a:latin typeface="Courier New" charset="0"/>
                <a:ea typeface="ＭＳ Ｐゴシック" charset="0"/>
              </a:rPr>
              <a:t>}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A926C4B2-6601-CDA3-F988-4680711BA7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953000"/>
            <a:ext cx="3276600" cy="17811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</a:rPr>
              <a:t>an interface is equivalent to an abstract class with only abstract methods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</a:rPr>
              <a:t>note: can't specify any fields, nor any private methods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9187F4-1620-7046-82E3-5937179CE4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Multiple interfaces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 class can implement more than one interface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ArrayList&lt;E&gt; implements List&lt;E&gt;, Collection&lt;E&gt;, Iterable&lt;E&gt;, …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but can extend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at most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one parent class - 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WHY?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4740" name="Rectangle 4"/>
          <p:cNvSpPr>
            <a:spLocks noChangeArrowheads="1"/>
          </p:cNvSpPr>
          <p:nvPr/>
        </p:nvSpPr>
        <p:spPr bwMode="auto">
          <a:xfrm>
            <a:off x="5105400" y="2819400"/>
            <a:ext cx="4267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suppose a Hybrid class is defined that implements two interfaces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Hybrid must implement the union of the listed methods – OK!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62000" y="2895600"/>
            <a:ext cx="4191000" cy="1143000"/>
            <a:chOff x="1248" y="2112"/>
            <a:chExt cx="2640" cy="720"/>
          </a:xfrm>
        </p:grpSpPr>
        <p:sp>
          <p:nvSpPr>
            <p:cNvPr id="64519" name="Text Box 6"/>
            <p:cNvSpPr txBox="1">
              <a:spLocks noChangeArrowheads="1"/>
            </p:cNvSpPr>
            <p:nvPr/>
          </p:nvSpPr>
          <p:spPr bwMode="auto">
            <a:xfrm>
              <a:off x="2854" y="2112"/>
              <a:ext cx="103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/>
                <a:t>Staff</a:t>
              </a:r>
            </a:p>
          </p:txBody>
        </p:sp>
        <p:sp>
          <p:nvSpPr>
            <p:cNvPr id="64520" name="Text Box 7"/>
            <p:cNvSpPr txBox="1">
              <a:spLocks noChangeArrowheads="1"/>
            </p:cNvSpPr>
            <p:nvPr/>
          </p:nvSpPr>
          <p:spPr bwMode="auto">
            <a:xfrm>
              <a:off x="1248" y="2112"/>
              <a:ext cx="103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Faculty</a:t>
              </a:r>
            </a:p>
          </p:txBody>
        </p:sp>
        <p:sp>
          <p:nvSpPr>
            <p:cNvPr id="64521" name="Text Box 8"/>
            <p:cNvSpPr txBox="1">
              <a:spLocks noChangeArrowheads="1"/>
            </p:cNvSpPr>
            <p:nvPr/>
          </p:nvSpPr>
          <p:spPr bwMode="auto">
            <a:xfrm>
              <a:off x="2219" y="2574"/>
              <a:ext cx="79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 dirty="0"/>
                <a:t>Hybrid</a:t>
              </a:r>
            </a:p>
          </p:txBody>
        </p:sp>
        <p:cxnSp>
          <p:nvCxnSpPr>
            <p:cNvPr id="64522" name="AutoShape 9"/>
            <p:cNvCxnSpPr>
              <a:cxnSpLocks noChangeShapeType="1"/>
              <a:stCxn id="64520" idx="2"/>
              <a:endCxn id="64521" idx="0"/>
            </p:cNvCxnSpPr>
            <p:nvPr/>
          </p:nvCxnSpPr>
          <p:spPr bwMode="auto">
            <a:xfrm>
              <a:off x="1765" y="2370"/>
              <a:ext cx="851" cy="2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523" name="AutoShape 10"/>
            <p:cNvCxnSpPr>
              <a:cxnSpLocks noChangeShapeType="1"/>
              <a:stCxn id="64519" idx="2"/>
              <a:endCxn id="64521" idx="0"/>
            </p:cNvCxnSpPr>
            <p:nvPr/>
          </p:nvCxnSpPr>
          <p:spPr bwMode="auto">
            <a:xfrm flipH="1">
              <a:off x="2616" y="2370"/>
              <a:ext cx="755" cy="2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44750" name="Rectangle 14"/>
          <p:cNvSpPr>
            <a:spLocks noChangeArrowheads="1"/>
          </p:cNvSpPr>
          <p:nvPr/>
        </p:nvSpPr>
        <p:spPr bwMode="auto">
          <a:xfrm>
            <a:off x="685800" y="45720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but if inheritance were used, conflicts could occur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what if both parent classes had fields or methods with the same names?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e.g., would </a:t>
            </a:r>
            <a:r>
              <a:rPr lang="en-US" sz="1600" dirty="0" err="1">
                <a:latin typeface="Courier New" charset="0"/>
              </a:rPr>
              <a:t>super.getBenefits</a:t>
            </a:r>
            <a:r>
              <a:rPr lang="en-US" sz="1600" dirty="0">
                <a:latin typeface="Courier New" charset="0"/>
              </a:rPr>
              <a:t>()</a:t>
            </a:r>
            <a:r>
              <a:rPr lang="en-US" sz="2000" dirty="0">
                <a:latin typeface="Arial Narrow" charset="0"/>
              </a:rPr>
              <a:t> call the </a:t>
            </a:r>
            <a:r>
              <a:rPr lang="en-US" sz="1600" dirty="0">
                <a:latin typeface="Courier New" charset="0"/>
              </a:rPr>
              <a:t>Faculty</a:t>
            </a:r>
            <a:r>
              <a:rPr lang="en-US" sz="2000" dirty="0">
                <a:latin typeface="Arial Narrow" charset="0"/>
              </a:rPr>
              <a:t> or the </a:t>
            </a:r>
            <a:r>
              <a:rPr lang="en-US" sz="1600" dirty="0">
                <a:latin typeface="Courier New" charset="0"/>
              </a:rPr>
              <a:t>Staff</a:t>
            </a:r>
            <a:r>
              <a:rPr lang="en-US" sz="2000" dirty="0">
                <a:latin typeface="Arial Narrow" charset="0"/>
              </a:rPr>
              <a:t> version?</a:t>
            </a:r>
          </a:p>
          <a:p>
            <a:pPr marL="342900" indent="-342900">
              <a:spcBef>
                <a:spcPct val="20000"/>
              </a:spcBef>
            </a:pPr>
            <a:endParaRPr lang="en-US" sz="900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C++ allows for multiple inheritance but user must disambiguate using ::  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Java simply disallows it as being too tricky &amp; not worth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0" grpId="0"/>
      <p:bldP spid="24475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B94EA9-5144-F846-8301-E84E4CB71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Non-OO programming in Java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752600"/>
            <a:ext cx="5867400" cy="41148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Simple program that prints a table of temperatures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@author     Dave Reed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public class Temperatures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public static void main(String[]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args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 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printHeading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for (double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0.0;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&lt;= 100.0;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+= 5.0)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 "\t\t" +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private static void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printHeading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("Fahr\t\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tCelsius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("----\t\t-------");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private static 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(double temp)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return 5.0*(temp-32.0)/9.0;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}</a:t>
            </a:r>
          </a:p>
        </p:txBody>
      </p:sp>
      <p:sp>
        <p:nvSpPr>
          <p:cNvPr id="65540" name="Rectangle 13"/>
          <p:cNvSpPr>
            <a:spLocks noChangeArrowheads="1"/>
          </p:cNvSpPr>
          <p:nvPr/>
        </p:nvSpPr>
        <p:spPr bwMode="auto">
          <a:xfrm>
            <a:off x="457200" y="1524000"/>
            <a:ext cx="2895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despite its claims as a pure OOP language, you can write non-OO code same as C++</a:t>
            </a: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static methods can call other static methods</a:t>
            </a:r>
          </a:p>
          <a:p>
            <a:pPr marL="131762" lvl="1">
              <a:spcBef>
                <a:spcPct val="10000"/>
              </a:spcBef>
              <a:tabLst>
                <a:tab pos="231775" algn="l"/>
              </a:tabLst>
            </a:pPr>
            <a:endParaRPr lang="en-US" sz="2000" dirty="0">
              <a:latin typeface="Arial Narrow" charset="0"/>
              <a:sym typeface="Wingdings" charset="0"/>
            </a:endParaRPr>
          </a:p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  <a:sym typeface="Wingdings" charset="0"/>
              </a:rPr>
              <a:t>in general, OO design leads to more reliable &amp; maintainable code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6227ED9-D6B1-3BE0-C578-859EE06B7CC2}"/>
              </a:ext>
            </a:extLst>
          </p:cNvPr>
          <p:cNvSpPr txBox="1"/>
          <p:nvPr/>
        </p:nvSpPr>
        <p:spPr>
          <a:xfrm>
            <a:off x="800100" y="6019800"/>
            <a:ext cx="8077200" cy="707886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+mj-lt"/>
              </a:rPr>
              <a:t>Java 8 (2014) added many functional features to the language</a:t>
            </a:r>
          </a:p>
          <a:p>
            <a:pPr marL="465138" lvl="1" indent="-220663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+mj-lt"/>
              </a:rPr>
              <a:t> rather than study those, we will next explore a fully functional language: Clojure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7DF28C7-5853-E047-B614-448C5C7D21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Program structure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181100" y="2738818"/>
            <a:ext cx="7239000" cy="440120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r>
              <a:rPr sz="1400" noProof="1">
                <a:latin typeface="Courier New" charset="0"/>
              </a:rPr>
              <a:t>#include &lt;string.h&gt;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o</a:t>
            </a:r>
            <a:r>
              <a:rPr sz="1400" noProof="1">
                <a:latin typeface="Courier New" charset="0"/>
              </a:rPr>
              <a:t>ldMacVerse(char*, char*);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lang="en-US" sz="1400" dirty="0">
                <a:latin typeface="Courier New" charset="0"/>
              </a:rPr>
              <a:t>    o</a:t>
            </a:r>
            <a:r>
              <a:rPr sz="1400" noProof="1">
                <a:latin typeface="Courier New" charset="0"/>
              </a:rPr>
              <a:t>ldMacVerse("cow", "moo");</a:t>
            </a:r>
            <a:endParaRPr lang="en-US" sz="1400" noProof="1">
              <a:latin typeface="Courier New" charset="0"/>
            </a:endParaRPr>
          </a:p>
          <a:p>
            <a:r>
              <a:rPr lang="en-US" sz="1400" noProof="1">
                <a:latin typeface="Courier New" charset="0"/>
              </a:rPr>
              <a:t>    oldMacVerse("pig", "oink");</a:t>
            </a:r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o</a:t>
            </a:r>
            <a:r>
              <a:rPr sz="1400" noProof="1">
                <a:latin typeface="Courier New" charset="0"/>
              </a:rPr>
              <a:t>ldMacVerse(char* animal, char* sound)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printf("Old MacDonald had a farm, E-I-E-I-O.\n");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printf("And on that farm he had a %s, E-I-E-I-O.\n", animal);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printf("With a %s-%s here, and a %s-%s there,\n",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sound, sound, sound, sound);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  here a %s, there a %s, everywhere a %s-%s.\n",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sound, sound, sound, sound);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printf("Old MacDonald had a farm, E-I-E-I-O.\n");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  <p:sp>
        <p:nvSpPr>
          <p:cNvPr id="18436" name="Rectangle 3"/>
          <p:cNvSpPr txBox="1">
            <a:spLocks noChangeArrowheads="1"/>
          </p:cNvSpPr>
          <p:nvPr/>
        </p:nvSpPr>
        <p:spPr bwMode="auto">
          <a:xfrm>
            <a:off x="685800" y="1066800"/>
            <a:ext cx="8610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838200" indent="-3810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 C program is a collection of functions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libraries of useful functions can be placed in files and loaded using </a:t>
            </a:r>
            <a:r>
              <a:rPr lang="en-US" sz="2000" dirty="0">
                <a:latin typeface="Courier New" charset="0"/>
              </a:rPr>
              <a:t>#include</a:t>
            </a:r>
            <a:endParaRPr lang="en-US" sz="2000" dirty="0">
              <a:latin typeface="Arial Narrow" charset="0"/>
            </a:endParaRP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to be executable, a program must have a </a:t>
            </a:r>
            <a:r>
              <a:rPr lang="en-US" sz="2000" dirty="0">
                <a:latin typeface="Courier New" charset="0"/>
              </a:rPr>
              <a:t>main</a:t>
            </a:r>
            <a:r>
              <a:rPr lang="en-US" sz="2000" dirty="0">
                <a:latin typeface="Arial Narrow" charset="0"/>
              </a:rPr>
              <a:t> function</a:t>
            </a:r>
            <a:endParaRPr lang="en-US" sz="2000" dirty="0">
              <a:latin typeface="Courier New" charset="0"/>
            </a:endParaRP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functions must call upward, or else place prototype above to warn the compiler</a:t>
            </a:r>
            <a:endParaRPr lang="en-US" sz="20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Variables &amp; bindings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primitive types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short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long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only guaranteed that 2 bytes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short</a:t>
            </a:r>
            <a:r>
              <a:rPr lang="en-US" dirty="0">
                <a:latin typeface="Arial Narrow" charset="0"/>
                <a:ea typeface="ＭＳ Ｐゴシック" charset="0"/>
              </a:rPr>
              <a:t>)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)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long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can specify integers in octal &amp; hexadecimal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;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can declare to be unsigned</a:t>
            </a:r>
          </a:p>
          <a:p>
            <a:pPr lvl="1"/>
            <a:r>
              <a:rPr lang="en-US" dirty="0">
                <a:latin typeface="Courier New" charset="0"/>
                <a:cs typeface="Courier New" charset="0"/>
              </a:rPr>
              <a:t>float</a:t>
            </a:r>
            <a:r>
              <a:rPr lang="en-US" dirty="0">
                <a:latin typeface="Arial Narrow" charset="0"/>
              </a:rPr>
              <a:t>,</a:t>
            </a:r>
            <a:r>
              <a:rPr lang="en-US" dirty="0">
                <a:latin typeface="Courier New" charset="0"/>
                <a:cs typeface="Courier New" charset="0"/>
              </a:rPr>
              <a:t> double</a:t>
            </a:r>
            <a:r>
              <a:rPr lang="en-US" dirty="0">
                <a:latin typeface="Arial Narrow" charset="0"/>
              </a:rPr>
              <a:t>, </a:t>
            </a:r>
            <a:r>
              <a:rPr lang="en-US" dirty="0">
                <a:latin typeface="Courier New" charset="0"/>
                <a:cs typeface="Courier New" charset="0"/>
              </a:rPr>
              <a:t>long double</a:t>
            </a:r>
            <a:endParaRPr lang="en-US" dirty="0">
              <a:latin typeface="Arial Narrow" charset="0"/>
            </a:endParaRPr>
          </a:p>
          <a:p>
            <a:pPr lvl="1"/>
            <a:r>
              <a:rPr lang="en-US" dirty="0">
                <a:latin typeface="Courier New" charset="0"/>
                <a:cs typeface="Courier New" charset="0"/>
              </a:rPr>
              <a:t>char</a:t>
            </a:r>
            <a:r>
              <a:rPr lang="en-US" dirty="0">
                <a:latin typeface="Arial Narrow" charset="0"/>
              </a:rPr>
              <a:t>  represents characters using ASCII codes (1 byte) – really another </a:t>
            </a:r>
            <a:r>
              <a:rPr lang="en-US" dirty="0" err="1">
                <a:latin typeface="Arial Narrow" charset="0"/>
              </a:rPr>
              <a:t>int</a:t>
            </a:r>
            <a:r>
              <a:rPr lang="en-US" dirty="0">
                <a:latin typeface="Arial Narrow" charset="0"/>
              </a:rPr>
              <a:t> type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D6FF41-9211-9A48-8E08-1C1ECF59DA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85800" y="37338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types are bound statically	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all variable declarations must occur at the start of a block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somewhat strongly typed, but loopholes exist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memory is bound…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statically for global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stack-dynamically for local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heap-dynamically for </a:t>
            </a:r>
            <a:r>
              <a:rPr lang="en-US" dirty="0" err="1">
                <a:latin typeface="Arial Narrow" charset="0"/>
                <a:ea typeface="ＭＳ Ｐゴシック" charset="0"/>
              </a:rPr>
              <a:t>malloc</a:t>
            </a:r>
            <a:r>
              <a:rPr lang="en-US" dirty="0">
                <a:latin typeface="Arial Narrow" charset="0"/>
                <a:ea typeface="ＭＳ Ｐゴシック" charset="0"/>
              </a:rPr>
              <a:t>/free</a:t>
            </a:r>
            <a:endParaRPr lang="en-US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AE662B5-98FD-EA46-829F-0A356202C1E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Input &amp; control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37058"/>
            <a:ext cx="3048000" cy="56388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 Boolean type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approximate using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precompiler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directives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strings are char arrays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view as char[] or char* 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same control structures as C++/Java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if/else, switch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while, do-while, for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break, continue</a:t>
            </a: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also has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goto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to support old-school programming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810000" y="161925"/>
            <a:ext cx="5562600" cy="688419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#include &lt;string.h&gt;</a:t>
            </a:r>
          </a:p>
          <a:p>
            <a:pPr>
              <a:lnSpc>
                <a:spcPct val="90000"/>
              </a:lnSpc>
            </a:pPr>
            <a:endParaRPr lang="en-US" sz="1400" noProof="1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#define BOOLEAN int</a:t>
            </a: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#define TRUE 1</a:t>
            </a: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#define FALSE 0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isPalindrome</a:t>
            </a:r>
            <a:r>
              <a:rPr lang="en-US" sz="1400" dirty="0">
                <a:latin typeface="Courier New" charset="0"/>
              </a:rPr>
              <a:t>(char*);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c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har input[20];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a word: ");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scanf("%s", &amp;input);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if (isPalindrome(input))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a palindrome\n", input);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else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NOT a palindrome\n", input);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BOOLEAN</a:t>
            </a:r>
            <a:r>
              <a:rPr sz="1400" noProof="1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</a:t>
            </a:r>
            <a:r>
              <a:rPr sz="1400" noProof="1">
                <a:latin typeface="Courier New" charset="0"/>
              </a:rPr>
              <a:t>sPalindrome(</a:t>
            </a:r>
            <a:r>
              <a:rPr sz="1400" noProof="1">
                <a:solidFill>
                  <a:srgbClr val="FF0000"/>
                </a:solidFill>
                <a:latin typeface="Courier New" charset="0"/>
              </a:rPr>
              <a:t>char* word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 len = strlen(word);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0; i &lt; len/2; i++)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word[i] != word[len-i-1]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return </a:t>
            </a: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FALSE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</a:t>
            </a:r>
            <a:r>
              <a:rPr lang="en-US" sz="1400" noProof="1">
                <a:solidFill>
                  <a:srgbClr val="0070C0"/>
                </a:solidFill>
                <a:latin typeface="Courier New" charset="0"/>
              </a:rPr>
              <a:t>TRUE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FB438A-1CD2-BD41-A8BA-3C4535CC6E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Function parameters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3886200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all parameter passing is by-value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 can achieve by-reference by passing addresses (pointers)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get the address of the variable using &amp;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pass the address to the function as parameter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then dereference the address using *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648200" y="533400"/>
            <a:ext cx="4724400" cy="655564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etValues(int*, int*);</a:t>
            </a: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p</a:t>
            </a:r>
            <a:r>
              <a:rPr lang="en-US" sz="1400" noProof="1">
                <a:latin typeface="Courier New" charset="0"/>
              </a:rPr>
              <a:t>order</a:t>
            </a:r>
            <a:r>
              <a:rPr sz="1400" noProof="1">
                <a:latin typeface="Courier New" charset="0"/>
              </a:rPr>
              <a:t>(int*, int*);</a:t>
            </a: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isplay(int, int);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x, y;</a:t>
            </a:r>
            <a:endParaRPr lang="en-US" sz="1400" noProof="1">
              <a:latin typeface="Courier New" charset="0"/>
            </a:endParaRP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printf("Enter two numbers: ");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scanf("%d%d", &amp;x, &amp;y);</a:t>
            </a:r>
          </a:p>
          <a:p>
            <a:endParaRPr lang="en-US"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order</a:t>
            </a:r>
            <a:r>
              <a:rPr sz="1400" noProof="1">
                <a:latin typeface="Courier New" charset="0"/>
              </a:rPr>
              <a:t>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&amp;x, &amp;y</a:t>
            </a:r>
            <a:r>
              <a:rPr sz="1400" noProof="1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x, y</a:t>
            </a:r>
            <a:r>
              <a:rPr sz="1400" noProof="1">
                <a:latin typeface="Courier New" charset="0"/>
              </a:rPr>
              <a:t>);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p</a:t>
            </a:r>
            <a:r>
              <a:rPr sz="1400" noProof="1">
                <a:latin typeface="Courier New" charset="0"/>
              </a:rPr>
              <a:t>rocess(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int* a, int*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if (*a &gt; *b) {</a:t>
            </a:r>
          </a:p>
          <a:p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int temp = *a;</a:t>
            </a:r>
          </a:p>
          <a:p>
            <a:r>
              <a:rPr sz="1400" noProof="1">
                <a:latin typeface="Courier New" charset="0"/>
              </a:rPr>
              <a:t>	*a = *b;</a:t>
            </a:r>
          </a:p>
          <a:p>
            <a:r>
              <a:rPr sz="1400" noProof="1">
                <a:latin typeface="Courier New" charset="0"/>
              </a:rPr>
              <a:t>	*b = temp;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a, int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printf("%d + %d = %d\n", a, b, (a+b));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223C32B-62EF-4B48-8DF5-F90881FB99F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3886200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by default, array allocation is:</a:t>
            </a:r>
          </a:p>
          <a:p>
            <a:pPr marL="523875" lvl="1" indent="-279400"/>
            <a:r>
              <a:rPr lang="en-US" dirty="0">
                <a:latin typeface="Arial Narrow" charset="0"/>
                <a:ea typeface="ＭＳ Ｐゴシック" charset="0"/>
              </a:rPr>
              <a:t>static (allocated on stack at compile time), if global</a:t>
            </a:r>
          </a:p>
          <a:p>
            <a:pPr marL="523875" lvl="1" indent="-279400"/>
            <a:r>
              <a:rPr lang="en-US" dirty="0">
                <a:latin typeface="Arial Narrow" charset="0"/>
                <a:ea typeface="ＭＳ Ｐゴシック" charset="0"/>
              </a:rPr>
              <a:t>fixed stack-dynamic (size fixed at compile time, memory allocated on stack during run time), if local</a:t>
            </a: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1113" indent="0"/>
            <a:r>
              <a:rPr lang="en-US" dirty="0">
                <a:latin typeface="Arial Narrow" charset="0"/>
                <a:ea typeface="ＭＳ Ｐゴシック" charset="0"/>
              </a:rPr>
              <a:t>can allocate dynamic memory (from the heap) using </a:t>
            </a:r>
            <a:r>
              <a:rPr lang="en-US" dirty="0">
                <a:latin typeface="Courier New" charset="0"/>
                <a:ea typeface="ＭＳ Ｐゴシック" charset="0"/>
              </a:rPr>
              <a:t>malloc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523875" lvl="1" indent="-279400"/>
            <a:r>
              <a:rPr lang="en-US" dirty="0">
                <a:latin typeface="Arial Narrow" charset="0"/>
                <a:ea typeface="ＭＳ Ｐゴシック" charset="0"/>
              </a:rPr>
              <a:t>when done, must explicitly deallocate memory using </a:t>
            </a:r>
            <a:r>
              <a:rPr lang="en-US" dirty="0">
                <a:latin typeface="Courier New" charset="0"/>
                <a:ea typeface="ＭＳ Ｐゴシック" charset="0"/>
              </a:rPr>
              <a:t>free</a:t>
            </a:r>
          </a:p>
          <a:p>
            <a:pPr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arrays had no built-in bounds checking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Wingdings" pitchFamily="2" charset="2"/>
            </a:endParaRPr>
          </a:p>
          <a:p>
            <a:pPr marL="523875" lvl="1" indent="-279400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program would have to keep track of how many values stored, pass that around with the array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191000" y="510210"/>
            <a:ext cx="5257800" cy="665259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#define MAX_SIZE 20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</a:t>
            </a:r>
            <a:r>
              <a:rPr lang="en-US" sz="1400" noProof="1">
                <a:latin typeface="Courier New" charset="0"/>
              </a:rPr>
              <a:t>min</a:t>
            </a:r>
            <a:r>
              <a:rPr sz="1400" noProof="1">
                <a:latin typeface="Courier New" charset="0"/>
              </a:rPr>
              <a:t>(int[], int);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main() {</a:t>
            </a:r>
            <a:endParaRPr lang="en-US"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noProof="1">
                <a:latin typeface="Courier New" charset="0"/>
              </a:rPr>
              <a:t>    int i, num, </a:t>
            </a:r>
            <a:r>
              <a:rPr lang="en-US" sz="1400" noProof="1">
                <a:solidFill>
                  <a:schemeClr val="accent1">
                    <a:lumMod val="50000"/>
                  </a:schemeClr>
                </a:solidFill>
                <a:latin typeface="Courier New" charset="0"/>
              </a:rPr>
              <a:t>count</a:t>
            </a:r>
            <a:r>
              <a:rPr lang="en-US" sz="1400" noProof="1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noProof="1">
                <a:latin typeface="Courier New" charset="0"/>
              </a:rPr>
              <a:t>    </a:t>
            </a:r>
            <a:r>
              <a:rPr lang="en-US" sz="1400" noProof="1">
                <a:solidFill>
                  <a:srgbClr val="3333CC"/>
                </a:solidFill>
                <a:latin typeface="Courier New" charset="0"/>
              </a:rPr>
              <a:t>int statArr[MAX_SIZE];</a:t>
            </a:r>
          </a:p>
          <a:p>
            <a:pPr>
              <a:lnSpc>
                <a:spcPct val="80000"/>
              </a:lnSpc>
            </a:pPr>
            <a:r>
              <a:rPr lang="en-US" sz="1400" noProof="1">
                <a:solidFill>
                  <a:srgbClr val="FF0033"/>
                </a:solidFill>
                <a:latin typeface="Courier New" charset="0"/>
              </a:rPr>
              <a:t>    int* dynArr;</a:t>
            </a:r>
          </a:p>
          <a:p>
            <a:pPr>
              <a:lnSpc>
                <a:spcPct val="80000"/>
              </a:lnSpc>
            </a:pPr>
            <a:endParaRPr lang="en-US"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printf("How many numbers? ");</a:t>
            </a:r>
          </a:p>
          <a:p>
            <a:pPr>
              <a:lnSpc>
                <a:spcPct val="80000"/>
              </a:lnSpc>
            </a:pPr>
            <a:r>
              <a:rPr lang="en-US" sz="1400" noProof="1">
                <a:latin typeface="Courier New" charset="0"/>
              </a:rPr>
              <a:t>    scanf("%d", </a:t>
            </a:r>
            <a:r>
              <a:rPr lang="en-US" sz="1400" noProof="1">
                <a:solidFill>
                  <a:schemeClr val="accent1">
                    <a:lumMod val="50000"/>
                  </a:schemeClr>
                </a:solidFill>
                <a:latin typeface="Courier New" charset="0"/>
              </a:rPr>
              <a:t>&amp;count</a:t>
            </a:r>
            <a:r>
              <a:rPr lang="en-US" sz="1400" noProof="1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endParaRPr lang="en-US"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noProof="1">
                <a:solidFill>
                  <a:schemeClr val="tx2"/>
                </a:solidFill>
                <a:latin typeface="Courier New" charset="0"/>
              </a:rPr>
              <a:t>    dynArr = (int*)malloc(count * sizeof(int));</a:t>
            </a:r>
            <a:r>
              <a:rPr lang="en-US" sz="1400" noProof="1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noProof="1">
                <a:latin typeface="Courier New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400" noProof="1">
                <a:latin typeface="Courier New" charset="0"/>
              </a:rPr>
              <a:t>    for (i = 0; i &lt; </a:t>
            </a:r>
            <a:r>
              <a:rPr lang="en-US" sz="1400" noProof="1">
                <a:solidFill>
                  <a:schemeClr val="accent1">
                    <a:lumMod val="50000"/>
                  </a:schemeClr>
                </a:solidFill>
                <a:latin typeface="Courier New" charset="0"/>
              </a:rPr>
              <a:t>count</a:t>
            </a:r>
            <a:r>
              <a:rPr lang="en-US" sz="1400" noProof="1">
                <a:latin typeface="Courier New" charset="0"/>
              </a:rPr>
              <a:t>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    </a:t>
            </a:r>
            <a:r>
              <a:rPr lang="en-US" sz="1400" noProof="1">
                <a:solidFill>
                  <a:srgbClr val="3333CC"/>
                </a:solidFill>
                <a:latin typeface="Courier New" charset="0"/>
              </a:rPr>
              <a:t>statArr[i] = 2*i;</a:t>
            </a:r>
          </a:p>
          <a:p>
            <a:pPr>
              <a:lnSpc>
                <a:spcPct val="80000"/>
              </a:lnSpc>
            </a:pPr>
            <a:r>
              <a:rPr lang="en-US" sz="1400" noProof="1">
                <a:solidFill>
                  <a:srgbClr val="FF0033"/>
                </a:solidFill>
                <a:latin typeface="Courier New" charset="0"/>
              </a:rPr>
              <a:t>        dynArr[i] = 3*i;</a:t>
            </a:r>
            <a:endParaRPr lang="en-US"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noProof="1">
                <a:latin typeface="Courier New" charset="0"/>
              </a:rPr>
              <a:t>    printf("Min1 = %d\n", min(</a:t>
            </a:r>
            <a:r>
              <a:rPr lang="en-US" sz="1400" noProof="1">
                <a:solidFill>
                  <a:srgbClr val="3333CC"/>
                </a:solidFill>
                <a:latin typeface="Courier New" charset="0"/>
              </a:rPr>
              <a:t>statArr</a:t>
            </a:r>
            <a:r>
              <a:rPr lang="en-US" sz="1400" noProof="1">
                <a:latin typeface="Courier New" charset="0"/>
              </a:rPr>
              <a:t>, </a:t>
            </a:r>
            <a:r>
              <a:rPr lang="en-US" sz="1400" noProof="1">
                <a:solidFill>
                  <a:schemeClr val="accent1">
                    <a:lumMod val="50000"/>
                  </a:schemeClr>
                </a:solidFill>
                <a:latin typeface="Courier New" charset="0"/>
              </a:rPr>
              <a:t>count</a:t>
            </a:r>
            <a:r>
              <a:rPr lang="en-US" sz="1400" noProof="1">
                <a:latin typeface="Courier New" charset="0"/>
              </a:rPr>
              <a:t>));</a:t>
            </a:r>
          </a:p>
          <a:p>
            <a:pPr>
              <a:lnSpc>
                <a:spcPct val="80000"/>
              </a:lnSpc>
            </a:pPr>
            <a:r>
              <a:rPr lang="en-US" sz="1400" noProof="1">
                <a:latin typeface="Courier New" charset="0"/>
              </a:rPr>
              <a:t>    printf("Min1 = %d\n", min(</a:t>
            </a:r>
            <a:r>
              <a:rPr lang="en-US" sz="1400" noProof="1">
                <a:solidFill>
                  <a:srgbClr val="FF0033"/>
                </a:solidFill>
                <a:latin typeface="Courier New" charset="0"/>
              </a:rPr>
              <a:t>dynArr</a:t>
            </a:r>
            <a:r>
              <a:rPr lang="en-US" sz="1400" noProof="1">
                <a:latin typeface="Courier New" charset="0"/>
              </a:rPr>
              <a:t>, </a:t>
            </a:r>
            <a:r>
              <a:rPr lang="en-US" sz="1400" noProof="1">
                <a:solidFill>
                  <a:schemeClr val="accent1">
                    <a:lumMod val="50000"/>
                  </a:schemeClr>
                </a:solidFill>
                <a:latin typeface="Courier New" charset="0"/>
              </a:rPr>
              <a:t>count</a:t>
            </a:r>
            <a:r>
              <a:rPr lang="en-US" sz="1400" noProof="1">
                <a:latin typeface="Courier New" charset="0"/>
              </a:rPr>
              <a:t>));</a:t>
            </a:r>
          </a:p>
          <a:p>
            <a:pPr>
              <a:lnSpc>
                <a:spcPct val="80000"/>
              </a:lnSpc>
            </a:pPr>
            <a:endParaRPr lang="en-US"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noProof="1">
                <a:latin typeface="Courier New" charset="0"/>
              </a:rPr>
              <a:t>   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f</a:t>
            </a:r>
            <a:r>
              <a:rPr lang="en-US" sz="1400" noProof="1">
                <a:solidFill>
                  <a:srgbClr val="FF0033"/>
                </a:solidFill>
                <a:latin typeface="Courier New" charset="0"/>
              </a:rPr>
              <a:t>ree(numbers);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endParaRPr sz="1400" noProof="1">
              <a:solidFill>
                <a:schemeClr val="accent1">
                  <a:lumMod val="50000"/>
                </a:schemeClr>
              </a:solidFill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</a:t>
            </a:r>
            <a:r>
              <a:rPr lang="en-US" sz="1400" noProof="1">
                <a:latin typeface="Courier New" charset="0"/>
              </a:rPr>
              <a:t>min</a:t>
            </a:r>
            <a:r>
              <a:rPr sz="1400" noProof="1">
                <a:latin typeface="Courier New" charset="0"/>
              </a:rPr>
              <a:t>(int nums[], </a:t>
            </a:r>
            <a:r>
              <a:rPr sz="1400" noProof="1">
                <a:solidFill>
                  <a:schemeClr val="accent1">
                    <a:lumMod val="50000"/>
                  </a:schemeClr>
                </a:solidFill>
                <a:latin typeface="Courier New" charset="0"/>
              </a:rPr>
              <a:t>int cnt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</a:t>
            </a:r>
            <a:r>
              <a:rPr lang="en-US" sz="1400" noProof="1">
                <a:latin typeface="Courier New" charset="0"/>
              </a:rPr>
              <a:t>i, </a:t>
            </a:r>
            <a:r>
              <a:rPr sz="1400" noProof="1">
                <a:latin typeface="Courier New" charset="0"/>
              </a:rPr>
              <a:t>small = nums[0];</a:t>
            </a:r>
          </a:p>
          <a:p>
            <a:pPr>
              <a:lnSpc>
                <a:spcPct val="80000"/>
              </a:lnSpc>
            </a:pPr>
            <a:endParaRPr lang="en-US"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noProof="1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1; i &lt; </a:t>
            </a:r>
            <a:r>
              <a:rPr sz="1400" noProof="1">
                <a:solidFill>
                  <a:schemeClr val="accent1">
                    <a:lumMod val="50000"/>
                  </a:schemeClr>
                </a:solidFill>
                <a:latin typeface="Courier New" charset="0"/>
              </a:rPr>
              <a:t>cnt</a:t>
            </a:r>
            <a:r>
              <a:rPr sz="1400" noProof="1">
                <a:latin typeface="Courier New" charset="0"/>
              </a:rPr>
              <a:t>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(nums[i] &lt; small)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small = nums[i];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small;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3FF1-26F3-CC43-A985-5C47F48D9C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Data structures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3886200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define new, composite data types using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struct { … } 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defines a new structure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typedef … NAME;  </a:t>
            </a:r>
            <a:r>
              <a:rPr lang="en-US" dirty="0">
                <a:latin typeface="Arial Narrow" charset="0"/>
                <a:ea typeface="ＭＳ Ｐゴシック" charset="0"/>
              </a:rPr>
              <a:t>attaches a type name to the struct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by default, struct instances are stored on the stack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pass by value, a copy of the entire struct is made</a:t>
            </a: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a struct is NOT a class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there is no information hiding (i.e., no </a:t>
            </a:r>
            <a:r>
              <a:rPr lang="en-US" dirty="0">
                <a:latin typeface="Courier Ne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there are no methods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572000" y="609600"/>
            <a:ext cx="4724400" cy="65556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r>
              <a:rPr sz="1400" noProof="1">
                <a:latin typeface="Courier New" charset="0"/>
              </a:rPr>
              <a:t>#include &lt;math.h&gt;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solidFill>
                  <a:schemeClr val="tx2"/>
                </a:solidFill>
                <a:latin typeface="Courier New" charset="0"/>
              </a:rPr>
              <a:t>typedef struct {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x;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y;</a:t>
            </a:r>
          </a:p>
          <a:p>
            <a:r>
              <a:rPr sz="1400" noProof="1">
                <a:solidFill>
                  <a:schemeClr val="tx2"/>
                </a:solidFill>
                <a:latin typeface="Courier New" charset="0"/>
              </a:rPr>
              <a:t>} Point;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double distance(Point, Point);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sz="1400" noProof="1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Point pt1;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Point pt2;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pt1.x = 0;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pt1.y = 0;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pt2.x = 3;</a:t>
            </a:r>
          </a:p>
          <a:p>
            <a:r>
              <a:rPr lang="en-US" sz="1400" dirty="0">
                <a:solidFill>
                  <a:srgbClr val="0000FF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pt2.y = 4;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printf("Distance = %f\n",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distance(pt1, pt2));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double distance(Point p1, Point p2)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sqrt(pow(p1.x - p2.x, 2.0) +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     </a:t>
            </a:r>
            <a:r>
              <a:rPr sz="1400" noProof="1">
                <a:latin typeface="Courier New" charset="0"/>
              </a:rPr>
              <a:t>pow(p1.y - p2.y, 2.0));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701EEE-8422-084A-8357-7EA8647C4A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design</a:t>
            </a: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C++ was developed by Bjarne Stroustrup at Bell Labs in 1984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C++ is a superset of C, with language features added to support OOP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endParaRPr lang="en-US" sz="900">
              <a:latin typeface="Arial Narrow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design goals: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support object-oriented programming (i.e., classes &amp; inheritance)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retain the high performance of C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provide a smooth transition into OOP for procedural programmers</a:t>
            </a:r>
          </a:p>
        </p:txBody>
      </p:sp>
      <p:sp>
        <p:nvSpPr>
          <p:cNvPr id="2232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8702675" cy="2514600"/>
          </a:xfrm>
          <a:noFill/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backward compatibility with C was key to the initial success of C++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could continue to use existing C code; learn and add new features incrementally</a:t>
            </a:r>
          </a:p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however, backward compatibility had far-reaching ramifications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C++ did add many features to improve reliability &amp; support OOP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but, couldn't remove undesirable features</a:t>
            </a:r>
          </a:p>
          <a:p>
            <a:pPr marL="1295400" lvl="2" indent="-38100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it is a large, complex, and sometimes redundant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8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1975</TotalTime>
  <Words>4394</Words>
  <Application>Microsoft Macintosh PowerPoint</Application>
  <PresentationFormat>Custom</PresentationFormat>
  <Paragraphs>680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Arial Narrow</vt:lpstr>
      <vt:lpstr>Courier New</vt:lpstr>
      <vt:lpstr>Times New Roman</vt:lpstr>
      <vt:lpstr>Wingdings</vt:lpstr>
      <vt:lpstr>Blank Presentation</vt:lpstr>
      <vt:lpstr>CSC 533: Programming Languages  Spring 2024</vt:lpstr>
      <vt:lpstr>C: early history</vt:lpstr>
      <vt:lpstr>Program structure</vt:lpstr>
      <vt:lpstr>Variables &amp; bindings</vt:lpstr>
      <vt:lpstr>Input &amp; control</vt:lpstr>
      <vt:lpstr>Function parameters</vt:lpstr>
      <vt:lpstr>Arrays</vt:lpstr>
      <vt:lpstr>Data structures</vt:lpstr>
      <vt:lpstr>C++ design</vt:lpstr>
      <vt:lpstr>Added reliability features: pass by-reference</vt:lpstr>
      <vt:lpstr>Added reliability features: constants</vt:lpstr>
      <vt:lpstr>Other reliability features</vt:lpstr>
      <vt:lpstr>Other reliability features</vt:lpstr>
      <vt:lpstr>The genius of Bjarne Stroustrup</vt:lpstr>
      <vt:lpstr>ADT's in C++</vt:lpstr>
      <vt:lpstr>C++ classes</vt:lpstr>
      <vt:lpstr>Object-based vs. Object-oriented programming</vt:lpstr>
      <vt:lpstr>Inheritance in C++ </vt:lpstr>
      <vt:lpstr>IS_A relationship</vt:lpstr>
      <vt:lpstr>Dynamic member function binding</vt:lpstr>
      <vt:lpstr>Implementing virtual member functions</vt:lpstr>
      <vt:lpstr>Java</vt:lpstr>
      <vt:lpstr>ADTs in Java</vt:lpstr>
      <vt:lpstr>Variations on inheritance</vt:lpstr>
      <vt:lpstr>Multiple interfaces</vt:lpstr>
      <vt:lpstr>Non-OO programming in Java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75</cp:revision>
  <cp:lastPrinted>2017-12-28T07:33:59Z</cp:lastPrinted>
  <dcterms:created xsi:type="dcterms:W3CDTF">2014-01-09T19:42:42Z</dcterms:created>
  <dcterms:modified xsi:type="dcterms:W3CDTF">2025-02-22T22:45:34Z</dcterms:modified>
</cp:coreProperties>
</file>