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6" r:id="rId3"/>
    <p:sldId id="287" r:id="rId4"/>
    <p:sldId id="291" r:id="rId5"/>
    <p:sldId id="348" r:id="rId6"/>
    <p:sldId id="288" r:id="rId7"/>
    <p:sldId id="289" r:id="rId8"/>
    <p:sldId id="258" r:id="rId9"/>
    <p:sldId id="290" r:id="rId10"/>
    <p:sldId id="349" r:id="rId11"/>
    <p:sldId id="351" r:id="rId12"/>
    <p:sldId id="350" r:id="rId13"/>
    <p:sldId id="324" r:id="rId14"/>
    <p:sldId id="328" r:id="rId15"/>
    <p:sldId id="329" r:id="rId16"/>
    <p:sldId id="330" r:id="rId17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286"/>
  </p:normalViewPr>
  <p:slideViewPr>
    <p:cSldViewPr>
      <p:cViewPr varScale="1">
        <p:scale>
          <a:sx n="109" d="100"/>
          <a:sy n="109" d="100"/>
        </p:scale>
        <p:origin x="1648" y="184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B2EA96D-62A5-EA47-A1E4-4F3DE8A6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2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7F8E2E8-BEA5-3A4F-969C-2C5480D0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8B6A-5CFC-A040-A68E-8F58BFAF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E1BC-6D18-F140-8BAB-B10CBE3F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45C47-48C3-C245-B3AA-003734DA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41E9-7B7C-3547-A716-4FE757F8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4779-E161-2047-83EF-25A4A0A01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ABDA-F111-784C-929B-4D5ADE8B5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7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6836B-39B6-AD4A-A45D-D5B32A24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F75E-E157-504B-8D0B-27198A93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3C4F-991F-C14F-A6B3-3CCD9611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972D-5344-0744-950B-B262178B1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2050-A479-B048-B868-7D7CDDE2F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6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CF65705-7CBE-9B41-B6A0-A9E16645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EB05E6-1AAD-ECBC-6100-94189E25A90B}"/>
              </a:ext>
            </a:extLst>
          </p:cNvPr>
          <p:cNvSpPr/>
          <p:nvPr userDrawn="1"/>
        </p:nvSpPr>
        <p:spPr bwMode="auto">
          <a:xfrm>
            <a:off x="8969375" y="-2286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514F3-2E45-1D4F-0858-6D4CF1797FE4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  <a:latin typeface="+mn-lt"/>
              </a:rPr>
              <a:t>CSC 533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</a:rPr>
              <a:t>Spr 25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07C75-BC5D-DC31-E1F9-88B8560C6E30}"/>
              </a:ext>
            </a:extLst>
          </p:cNvPr>
          <p:cNvSpPr/>
          <p:nvPr userDrawn="1"/>
        </p:nvSpPr>
        <p:spPr bwMode="auto">
          <a:xfrm>
            <a:off x="0" y="0"/>
            <a:ext cx="76200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manning.com/books/the-joy-of-clojure-second-edi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ryclojure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E3FB89-624D-D74B-9D3A-A6636A55FF6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427038"/>
            <a:ext cx="8159750" cy="2011362"/>
          </a:xfrm>
          <a:noFill/>
        </p:spPr>
        <p:txBody>
          <a:bodyPr/>
          <a:lstStyle/>
          <a:p>
            <a:pPr algn="ctr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CSC 533: Programming Languages</a:t>
            </a:r>
            <a:b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</a:br>
            <a:b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Spring 2025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971800"/>
            <a:ext cx="7162800" cy="3581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Functional programming</a:t>
            </a:r>
          </a:p>
          <a:p>
            <a:pPr>
              <a:lnSpc>
                <a:spcPct val="90000"/>
              </a:lnSpc>
            </a:pPr>
            <a:endParaRPr lang="en-US" sz="1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functional vs. imperative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functional programming principles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functional features in Java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LISP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history and basic design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Clojure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modern updates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installing IntelliJ &amp; Cursive</a:t>
            </a:r>
          </a:p>
          <a:p>
            <a:pPr lvl="2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6BEA-E3E7-14DD-6B18-7F2E11F8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Clojure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32285-D444-027A-570B-79F7C67D5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828800"/>
          </a:xfrm>
        </p:spPr>
        <p:txBody>
          <a:bodyPr/>
          <a:lstStyle/>
          <a:p>
            <a:r>
              <a:rPr lang="en-US" dirty="0"/>
              <a:t>Clojure is a modern variant of LISP</a:t>
            </a:r>
          </a:p>
          <a:p>
            <a:pPr lvl="1"/>
            <a:r>
              <a:rPr lang="en-US" dirty="0"/>
              <a:t>developed by Rich Hickey in 2005</a:t>
            </a:r>
          </a:p>
          <a:p>
            <a:pPr lvl="1"/>
            <a:r>
              <a:rPr lang="en-US" dirty="0"/>
              <a:t>very LISP-like, with some updates to relate to more modern expectations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concepts underlying the Clojure philosophy, from </a:t>
            </a:r>
            <a:r>
              <a:rPr lang="en-US" i="1" dirty="0">
                <a:hlinkClick r:id="rId2"/>
              </a:rPr>
              <a:t>The Joy of Clojure (2</a:t>
            </a:r>
            <a:r>
              <a:rPr lang="en-US" i="1" baseline="30000" dirty="0">
                <a:hlinkClick r:id="rId2"/>
              </a:rPr>
              <a:t>nd</a:t>
            </a:r>
            <a:r>
              <a:rPr lang="en-US" i="1" dirty="0">
                <a:hlinkClick r:id="rId2"/>
              </a:rPr>
              <a:t> ed.)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BC3FD-5A83-41B0-7BC4-769062BD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FF6486-CE0A-3613-C96A-88E73138E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373616"/>
            <a:ext cx="4114800" cy="35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56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E742A-9380-E631-1FD3-2D399C0EE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F83D-0383-9CE6-A689-5DFCA2CF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Clojure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5DCE8-BD44-F2E1-6D4F-C3CF71AB3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dynamic typing (like LISP)</a:t>
            </a:r>
          </a:p>
          <a:p>
            <a:pPr lvl="1"/>
            <a:r>
              <a:rPr lang="en-US" dirty="0"/>
              <a:t>dynamic memory management (like LISP)</a:t>
            </a:r>
          </a:p>
          <a:p>
            <a:pPr lvl="1"/>
            <a:r>
              <a:rPr lang="en-US" dirty="0"/>
              <a:t>static scoping (unlike LISP)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whereas LISP was interpreted (and slow), Clojure uses a hybrid approach</a:t>
            </a:r>
          </a:p>
          <a:p>
            <a:pPr lvl="2"/>
            <a:r>
              <a:rPr lang="en-US" dirty="0"/>
              <a:t>code is compiled into Java Byte Code, then interpreted</a:t>
            </a:r>
          </a:p>
          <a:p>
            <a:pPr lvl="1"/>
            <a:r>
              <a:rPr lang="en-US" dirty="0"/>
              <a:t>takes advantage of wide popularity &amp; availability of Java</a:t>
            </a:r>
          </a:p>
          <a:p>
            <a:pPr lvl="1"/>
            <a:r>
              <a:rPr lang="en-US" dirty="0"/>
              <a:t>utilizes Java's garbage collection, support for concurrency, data types, …</a:t>
            </a:r>
          </a:p>
          <a:p>
            <a:pPr lvl="1"/>
            <a:r>
              <a:rPr lang="en-US" dirty="0"/>
              <a:t>this approach also makes it easy to integrate Clojure and Java code</a:t>
            </a:r>
          </a:p>
          <a:p>
            <a:pPr lvl="2"/>
            <a:r>
              <a:rPr lang="en-US" dirty="0"/>
              <a:t>can import Java classes, create objects and call methods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added modern features</a:t>
            </a:r>
          </a:p>
          <a:p>
            <a:pPr lvl="2"/>
            <a:r>
              <a:rPr lang="en-US" dirty="0"/>
              <a:t>additional built-in data structures: arrays, sets, maps (based on Java)</a:t>
            </a:r>
          </a:p>
          <a:p>
            <a:pPr lvl="2"/>
            <a:r>
              <a:rPr lang="en-US" dirty="0"/>
              <a:t>support for exception handling, concurrency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21ED4-EB9F-0B77-E641-B5ACD1DD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9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2566-9F4A-F5B6-FC09-B7939F39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Clojure tutorial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7F0F-E49E-55BC-3982-88EDB956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3F223E6-85D3-E605-6E22-CA3F81EE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47800"/>
            <a:ext cx="7772400" cy="533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3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F0D4-5DF1-DBFB-3D48-09089059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IntelliJ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D880C-4556-CAE0-B186-63AFD7EB6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066800"/>
          </a:xfrm>
        </p:spPr>
        <p:txBody>
          <a:bodyPr/>
          <a:lstStyle/>
          <a:p>
            <a:r>
              <a:rPr lang="en-US" dirty="0"/>
              <a:t>download and install IntelliJ IDEA Community (free) edition</a:t>
            </a:r>
          </a:p>
          <a:p>
            <a:pPr lvl="1"/>
            <a:r>
              <a:rPr lang="en-US" dirty="0"/>
              <a:t>scroll down from top of page (or else you get the commercial edition)</a:t>
            </a:r>
          </a:p>
          <a:p>
            <a:pPr lvl="1"/>
            <a:r>
              <a:rPr lang="en-US" dirty="0"/>
              <a:t>if on a Mac, be sure to select the correct CPU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36D9E-B6F8-C2EA-460D-3F96003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AFD4C-8C0F-DAD3-9AD0-0DE6F37C8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330299"/>
            <a:ext cx="7772400" cy="49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3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89876-5AAF-4201-95EF-CB9DCACA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A045-F3CE-B0F5-51CD-4F458DE0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the Cursive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08D35-06E7-4FA7-ECC1-64E53D31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066800"/>
          </a:xfrm>
        </p:spPr>
        <p:txBody>
          <a:bodyPr/>
          <a:lstStyle/>
          <a:p>
            <a:r>
              <a:rPr lang="en-US" dirty="0"/>
              <a:t>start up IntelliJ IDEA</a:t>
            </a:r>
          </a:p>
          <a:p>
            <a:pPr lvl="1"/>
            <a:r>
              <a:rPr lang="en-US" dirty="0"/>
              <a:t>select Plugins from the left, and type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clojure</a:t>
            </a:r>
            <a:r>
              <a:rPr lang="en-US" dirty="0"/>
              <a:t> in the search box</a:t>
            </a:r>
          </a:p>
          <a:p>
            <a:pPr lvl="1"/>
            <a:r>
              <a:rPr lang="en-US" dirty="0"/>
              <a:t>click on and install Cursive, the Clojure editor and REPL</a:t>
            </a:r>
          </a:p>
          <a:p>
            <a:pPr lvl="1"/>
            <a:r>
              <a:rPr lang="en-US" dirty="0"/>
              <a:t>restart the IDE when done installing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572A4-152A-2B59-23A4-5A0AA792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0FE10-39A1-FAFA-FD05-BA6D6DFE1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37" y="2725654"/>
            <a:ext cx="5630400" cy="44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8B593-35B4-9F0F-FC2B-DA46EFC10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B216-44D5-9107-B5E0-579C078D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Clojure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EE73-F3DB-1300-954F-09B3690A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 dirty="0"/>
              <a:t>select New Project </a:t>
            </a:r>
            <a:r>
              <a:rPr lang="en-US" dirty="0">
                <a:sym typeface="Wingdings" pitchFamily="2" charset="2"/>
              </a:rPr>
              <a:t> Clojure  Leiningen</a:t>
            </a:r>
            <a:endParaRPr lang="en-US" dirty="0"/>
          </a:p>
          <a:p>
            <a:pPr lvl="1"/>
            <a:r>
              <a:rPr lang="en-US" dirty="0"/>
              <a:t>specify the project name (e.g.,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csc533</a:t>
            </a:r>
            <a:r>
              <a:rPr lang="en-US" dirty="0"/>
              <a:t>) and folder – no capital letters</a:t>
            </a:r>
          </a:p>
          <a:p>
            <a:pPr lvl="1"/>
            <a:r>
              <a:rPr lang="en-US" dirty="0"/>
              <a:t>right click 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project.clj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select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Run 'REPL for csc533'</a:t>
            </a:r>
          </a:p>
          <a:p>
            <a:pPr lvl="1"/>
            <a:r>
              <a:rPr lang="en-US" dirty="0"/>
              <a:t>creates a REPL pane on the right, enter expressions </a:t>
            </a:r>
            <a:r>
              <a:rPr lang="en-US"/>
              <a:t>to evaluate at </a:t>
            </a:r>
            <a:r>
              <a:rPr lang="en-US" dirty="0"/>
              <a:t>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CDA89-F694-C4BF-3D0D-FC591CDE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C491A-9398-2216-7EED-DD5BAF118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37" y="2479972"/>
            <a:ext cx="7772400" cy="48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50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05913-0EA7-B438-2205-53B0E1AB5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6B16-AACF-D016-B133-0A3C3838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04DBC-84DC-E3C2-4F77-D241A582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828800"/>
          </a:xfrm>
        </p:spPr>
        <p:txBody>
          <a:bodyPr/>
          <a:lstStyle/>
          <a:p>
            <a:r>
              <a:rPr lang="en-US" dirty="0"/>
              <a:t>select the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/>
              <a:t> folder on the left</a:t>
            </a:r>
          </a:p>
          <a:p>
            <a:pPr lvl="1"/>
            <a:r>
              <a:rPr lang="en-US" dirty="0"/>
              <a:t>right-click and select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File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save the file with a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clj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extension</a:t>
            </a:r>
          </a:p>
          <a:p>
            <a:pPr lvl="1"/>
            <a:r>
              <a:rPr lang="en-US" dirty="0"/>
              <a:t>enter function definitions in the editor window</a:t>
            </a:r>
          </a:p>
          <a:p>
            <a:pPr lvl="1"/>
            <a:r>
              <a:rPr lang="en-US" dirty="0"/>
              <a:t>to load, right-click in the window and select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REPL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Load File in REPL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5AC71-1770-06DE-AFEB-A3F77BA3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D8A4B-4461-3AFC-E481-1F78584EF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3340425"/>
            <a:ext cx="5791200" cy="3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8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78BCFE-60A0-4740-B9DE-BD31CE3A64E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Functional programming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219200"/>
            <a:ext cx="8651875" cy="2286000"/>
          </a:xfrm>
        </p:spPr>
        <p:txBody>
          <a:bodyPr/>
          <a:lstStyle/>
          <a:p>
            <a:pPr marL="457200" indent="-45720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imperative languages are modeled on the von Neumann architecture</a:t>
            </a:r>
          </a:p>
          <a:p>
            <a:pPr marL="857250" lvl="1" indent="-45720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program is a sequence of statements that alter its state</a:t>
            </a:r>
          </a:p>
          <a:p>
            <a:pPr marL="857250" lvl="1" indent="-45720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key features: variable assignments, conditionals, loops, functions</a:t>
            </a:r>
          </a:p>
          <a:p>
            <a:pPr marL="857250" lvl="1" indent="-45720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857250" lvl="1" indent="-45720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OOP is a specialization that emphasizes modularity &amp; reusability</a:t>
            </a:r>
          </a:p>
          <a:p>
            <a:pPr marL="1257300" lvl="2" indent="-220663">
              <a:buFont typeface="Arial" panose="020B0604020202020204" pitchFamily="34" charset="0"/>
              <a:buChar char="•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each object maintains its own state (fields) and modifies via methods</a:t>
            </a:r>
          </a:p>
          <a:p>
            <a:pPr marL="1257300" lvl="2" indent="-220663">
              <a:buFont typeface="Arial" panose="020B0604020202020204" pitchFamily="34" charset="0"/>
              <a:buChar char="•"/>
            </a:pPr>
            <a:r>
              <a:rPr lang="en-US" dirty="0">
                <a:latin typeface="Arial Narrow" charset="0"/>
                <a:ea typeface="ＭＳ Ｐゴシック" charset="0"/>
              </a:rPr>
              <a:t>can utilize inheritance and polymorphism to ease development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17B708E-E7BD-0F85-AB8B-A0B2FF1E8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8" y="3962400"/>
            <a:ext cx="8651875" cy="205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functional programming represents a very different approach</a:t>
            </a:r>
          </a:p>
          <a:p>
            <a:pPr marL="838200" lvl="1" indent="-381000"/>
            <a:r>
              <a:rPr lang="en-US" kern="0" dirty="0">
                <a:latin typeface="Arial Narrow" charset="0"/>
                <a:ea typeface="ＭＳ Ｐゴシック" charset="0"/>
              </a:rPr>
              <a:t>a program is a collection of functions with no internal state</a:t>
            </a:r>
          </a:p>
          <a:p>
            <a:pPr marL="838200" lvl="1" indent="-381000"/>
            <a:r>
              <a:rPr lang="en-US" kern="0" dirty="0">
                <a:latin typeface="Arial Narrow" charset="0"/>
                <a:ea typeface="ＭＳ Ｐゴシック" charset="0"/>
              </a:rPr>
              <a:t>computation occurs not by executing a sequence of statements, but by composing functions to transform data into its desired form</a:t>
            </a:r>
          </a:p>
          <a:p>
            <a:pPr marL="457200" lvl="1" indent="0">
              <a:buFont typeface="Wingdings" charset="0"/>
              <a:buNone/>
            </a:pPr>
            <a:endParaRPr lang="en-US" kern="0" dirty="0">
              <a:latin typeface="Arial Narrow" charset="0"/>
              <a:ea typeface="ＭＳ Ｐゴシック" charset="0"/>
            </a:endParaRPr>
          </a:p>
          <a:p>
            <a:pPr marL="457200" lvl="1" indent="0">
              <a:buFont typeface="Wingdings" charset="0"/>
              <a:buNone/>
            </a:pPr>
            <a:r>
              <a:rPr lang="en-US" u="sng" kern="0" dirty="0">
                <a:latin typeface="Arial Narrow" charset="0"/>
                <a:ea typeface="ＭＳ Ｐゴシック" charset="0"/>
              </a:rPr>
              <a:t>Procedural approach		</a:t>
            </a:r>
            <a:r>
              <a:rPr lang="en-US" kern="0" dirty="0">
                <a:latin typeface="Arial Narrow" charset="0"/>
                <a:ea typeface="ＭＳ Ｐゴシック" charset="0"/>
              </a:rPr>
              <a:t>	</a:t>
            </a:r>
            <a:r>
              <a:rPr lang="en-US" u="sng" kern="0" dirty="0">
                <a:latin typeface="Arial Narrow" charset="0"/>
                <a:ea typeface="ＭＳ Ｐゴシック" charset="0"/>
              </a:rPr>
              <a:t>Functional approach	</a:t>
            </a:r>
          </a:p>
          <a:p>
            <a:pPr marL="914400" lvl="1" indent="-457200">
              <a:buFont typeface="Wingdings" charset="0"/>
              <a:buAutoNum type="arabicPeriod"/>
            </a:pPr>
            <a:r>
              <a:rPr lang="en-US" kern="0" dirty="0">
                <a:latin typeface="Arial Narrow" charset="0"/>
                <a:ea typeface="ＭＳ Ｐゴシック" charset="0"/>
              </a:rPr>
              <a:t>get list of grades</a:t>
            </a:r>
          </a:p>
          <a:p>
            <a:pPr marL="914400" lvl="1" indent="-457200">
              <a:buFont typeface="Wingdings" charset="0"/>
              <a:buAutoNum type="arabicPeriod"/>
            </a:pPr>
            <a:r>
              <a:rPr lang="en-US" kern="0" dirty="0">
                <a:latin typeface="Arial Narrow" charset="0"/>
                <a:ea typeface="ＭＳ Ｐゴシック" charset="0"/>
              </a:rPr>
              <a:t>sort in increasing order		(get-last (sort (get-grades)))</a:t>
            </a:r>
          </a:p>
          <a:p>
            <a:pPr marL="914400" lvl="1" indent="-457200">
              <a:buFont typeface="Wingdings" charset="0"/>
              <a:buAutoNum type="arabicPeriod"/>
            </a:pPr>
            <a:r>
              <a:rPr lang="en-US" kern="0" dirty="0">
                <a:latin typeface="Arial Narrow" charset="0"/>
                <a:ea typeface="ＭＳ Ｐゴシック" charset="0"/>
              </a:rPr>
              <a:t>get last entry in list</a:t>
            </a:r>
          </a:p>
          <a:p>
            <a:pPr marL="914400" lvl="1" indent="-457200">
              <a:buFont typeface="Wingdings" charset="0"/>
              <a:buAutoNum type="arabicPeriod"/>
            </a:pPr>
            <a:endParaRPr lang="en-US" kern="0" dirty="0"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577B-FE57-6A61-4905-797786A9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505A-CE5C-1CD4-0E8C-993B2F52C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principles that define functional programming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  <a:p>
            <a:pPr marL="862013" lvl="1" indent="-455613">
              <a:buFont typeface="+mj-lt"/>
              <a:buAutoNum type="arabicPeriod"/>
            </a:pPr>
            <a:r>
              <a:rPr lang="en-US" dirty="0">
                <a:latin typeface="+mn-lt"/>
              </a:rPr>
              <a:t>pure functions</a:t>
            </a:r>
          </a:p>
          <a:p>
            <a:pPr marL="1257300" lvl="2" indent="-279400">
              <a:buFont typeface="Arial" panose="020B0604020202020204" pitchFamily="34" charset="0"/>
              <a:buChar char="•"/>
            </a:pPr>
            <a:r>
              <a:rPr lang="en-US" sz="1800" dirty="0"/>
              <a:t>functions should return a value based solely on the inputs, with no side-effects</a:t>
            </a:r>
          </a:p>
          <a:p>
            <a:pPr marL="1257300" lvl="2" indent="-2794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first-class functions</a:t>
            </a:r>
          </a:p>
          <a:p>
            <a:pPr marL="1257300" lvl="2" indent="-220663">
              <a:buFont typeface="Arial" panose="020B0604020202020204" pitchFamily="34" charset="0"/>
              <a:buChar char="•"/>
            </a:pPr>
            <a:r>
              <a:rPr lang="en-US" sz="1800" dirty="0"/>
              <a:t>functions are allowed to support all operations available to other entities</a:t>
            </a:r>
          </a:p>
          <a:p>
            <a:pPr marL="1493837" lvl="3" indent="0">
              <a:buNone/>
            </a:pPr>
            <a:r>
              <a:rPr lang="en-US" sz="1800" dirty="0">
                <a:latin typeface="+mn-lt"/>
              </a:rPr>
              <a:t>e.g., assigning to variables, passing as inputs to functions, returning as outputs of functions</a:t>
            </a:r>
          </a:p>
          <a:p>
            <a:pPr marL="1493837" lvl="3" indent="0">
              <a:buNone/>
            </a:pPr>
            <a:endParaRPr lang="en-US" sz="1800" dirty="0">
              <a:latin typeface="+mn-lt"/>
            </a:endParaRPr>
          </a:p>
          <a:p>
            <a:pPr marL="862013" lvl="1" indent="-455613">
              <a:buFont typeface="+mj-lt"/>
              <a:buAutoNum type="arabicPeriod"/>
            </a:pPr>
            <a:r>
              <a:rPr lang="en-US" dirty="0">
                <a:latin typeface="+mn-lt"/>
              </a:rPr>
              <a:t>immutability</a:t>
            </a:r>
          </a:p>
          <a:p>
            <a:pPr marL="1257300" lvl="2" indent="-279400">
              <a:buFont typeface="Arial" panose="020B0604020202020204" pitchFamily="34" charset="0"/>
              <a:buChar char="•"/>
            </a:pPr>
            <a:r>
              <a:rPr lang="en-US" sz="1800" dirty="0"/>
              <a:t>an entity cannot be modified after it is instantiated</a:t>
            </a:r>
          </a:p>
          <a:p>
            <a:pPr marL="1435100" lvl="3" indent="0">
              <a:buNone/>
            </a:pPr>
            <a:r>
              <a:rPr lang="en-US" sz="1800" dirty="0">
                <a:latin typeface="+mn-lt"/>
              </a:rPr>
              <a:t>e.g., variables can't be reassigned, data structures can't be changed</a:t>
            </a:r>
          </a:p>
          <a:p>
            <a:pPr marL="1435100" lvl="3" indent="0">
              <a:buNone/>
            </a:pPr>
            <a:endParaRPr lang="en-US" sz="1800" dirty="0">
              <a:latin typeface="+mn-lt"/>
            </a:endParaRPr>
          </a:p>
          <a:p>
            <a:pPr marL="862013" lvl="1" indent="-455613">
              <a:buFont typeface="+mj-lt"/>
              <a:buAutoNum type="arabicPeriod"/>
            </a:pPr>
            <a:r>
              <a:rPr lang="en-US" dirty="0">
                <a:latin typeface="+mn-lt"/>
              </a:rPr>
              <a:t>referential transparency</a:t>
            </a:r>
          </a:p>
          <a:p>
            <a:pPr marL="1257300" lvl="2" indent="-279400">
              <a:buFont typeface="Arial" panose="020B0604020202020204" pitchFamily="34" charset="0"/>
              <a:buChar char="•"/>
            </a:pPr>
            <a:r>
              <a:rPr lang="en-US" sz="1800" dirty="0"/>
              <a:t>replacing an expression with its corresponding value should have no impact on the program's behavior</a:t>
            </a:r>
          </a:p>
          <a:p>
            <a:pPr marL="1435100" lvl="3" indent="0">
              <a:buNone/>
            </a:pPr>
            <a:endParaRPr lang="en-US" sz="1800" dirty="0">
              <a:latin typeface="+mn-lt"/>
            </a:endParaRPr>
          </a:p>
          <a:p>
            <a:pPr marL="1257300" lvl="2" indent="-2794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862013" lvl="1" indent="-455613">
              <a:buFont typeface="+mj-lt"/>
              <a:buAutoNum type="arabicPeriod"/>
            </a:pPr>
            <a:endParaRPr lang="en-US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EDF49-6C27-8767-F5E6-9421924B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94E5-2C30-B5BC-F2F2-090CDE92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programming in imperative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DA260-D8A3-8168-CA3E-A27265AD8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possible (but not necessarily easy) to program in a functional style using imperative languages</a:t>
            </a:r>
          </a:p>
          <a:p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Funky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static void main(String[]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double[] numbers = { 1, 3, 10, 8 };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(square(sum(numbers)));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static double square(double x)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x * x;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static double sum(double[]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double sum = 0.0;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(double n 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sum;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CE60F-8FD2-6DA9-0DF2-B57C1416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4C1F6-19BA-3F8E-0885-D7E4843C313A}"/>
              </a:ext>
            </a:extLst>
          </p:cNvPr>
          <p:cNvSpPr txBox="1"/>
          <p:nvPr/>
        </p:nvSpPr>
        <p:spPr>
          <a:xfrm>
            <a:off x="3886200" y="5994737"/>
            <a:ext cx="48768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functions not first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variables not immutable (nor are most objects)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definitely not referential transparency</a:t>
            </a:r>
          </a:p>
        </p:txBody>
      </p:sp>
    </p:spTree>
    <p:extLst>
      <p:ext uri="{BB962C8B-B14F-4D97-AF65-F5344CB8AC3E}">
        <p14:creationId xmlns:p14="http://schemas.microsoft.com/office/powerpoint/2010/main" val="22588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B94EA9-5144-F846-8301-E84E4CB71E1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Functional programming in Java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429000"/>
            <a:ext cx="8001000" cy="2362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sumAbove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 = 0;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for (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 n :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    if (n &gt; 50)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sumAbove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 += n;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sz="1400" dirty="0">
              <a:solidFill>
                <a:schemeClr val="tx1"/>
              </a:solidFill>
              <a:latin typeface="Courier New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-------------------------------------------------------------------------</a:t>
            </a:r>
          </a:p>
          <a:p>
            <a:pPr>
              <a:lnSpc>
                <a:spcPct val="80000"/>
              </a:lnSpc>
            </a:pPr>
            <a:endParaRPr lang="en-US" sz="1400" dirty="0">
              <a:solidFill>
                <a:schemeClr val="tx1"/>
              </a:solidFill>
              <a:latin typeface="Courier New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sumAbove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nums.stream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Times New Roman" charset="0"/>
              </a:rPr>
              <a:t>().filter(n -&gt; n &gt; 50).reduce(0, Integer::sum);</a:t>
            </a:r>
          </a:p>
          <a:p>
            <a:pPr>
              <a:lnSpc>
                <a:spcPct val="80000"/>
              </a:lnSpc>
            </a:pPr>
            <a:endParaRPr lang="en-US" sz="1400" dirty="0">
              <a:solidFill>
                <a:schemeClr val="tx1"/>
              </a:solidFill>
              <a:latin typeface="Courier Ne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5540" name="Rectangle 13"/>
          <p:cNvSpPr>
            <a:spLocks noChangeArrowheads="1"/>
          </p:cNvSpPr>
          <p:nvPr/>
        </p:nvSpPr>
        <p:spPr bwMode="auto">
          <a:xfrm>
            <a:off x="457200" y="1524000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9525" indent="7938">
              <a:spcBef>
                <a:spcPct val="10000"/>
              </a:spcBef>
              <a:tabLst>
                <a:tab pos="231775" algn="l"/>
              </a:tabLst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Java 8 (2014) introduced many functional programming constructs</a:t>
            </a:r>
          </a:p>
          <a:p>
            <a:pPr marL="866775" lvl="2" indent="-277813">
              <a:spcBef>
                <a:spcPct val="10000"/>
              </a:spcBef>
              <a:buFont typeface="Wingdings" charset="0"/>
              <a:buChar char="§"/>
              <a:tabLst>
                <a:tab pos="231775" algn="l"/>
              </a:tabLst>
            </a:pPr>
            <a:r>
              <a:rPr lang="en-US" sz="2000" dirty="0">
                <a:latin typeface="Arial Narrow" charset="0"/>
                <a:sym typeface="Wingdings" charset="0"/>
              </a:rPr>
              <a:t>lambda expressions (unnamed functions)</a:t>
            </a:r>
          </a:p>
          <a:p>
            <a:pPr marL="866775" lvl="2" indent="-277813">
              <a:spcBef>
                <a:spcPct val="10000"/>
              </a:spcBef>
              <a:buFont typeface="Wingdings" charset="0"/>
              <a:buChar char="§"/>
              <a:tabLst>
                <a:tab pos="231775" algn="l"/>
              </a:tabLst>
            </a:pPr>
            <a:r>
              <a:rPr lang="en-US" sz="2000" dirty="0">
                <a:latin typeface="Arial Narrow" charset="0"/>
                <a:sym typeface="Wingdings" charset="0"/>
              </a:rPr>
              <a:t>first-class functions</a:t>
            </a:r>
          </a:p>
          <a:p>
            <a:pPr marL="866775" lvl="2" indent="-277813">
              <a:spcBef>
                <a:spcPct val="10000"/>
              </a:spcBef>
              <a:buFont typeface="Wingdings" charset="0"/>
              <a:buChar char="§"/>
              <a:tabLst>
                <a:tab pos="231775" algn="l"/>
              </a:tabLst>
            </a:pPr>
            <a:r>
              <a:rPr lang="en-US" sz="2000" dirty="0">
                <a:latin typeface="Arial Narrow" charset="0"/>
                <a:sym typeface="Wingdings" charset="0"/>
              </a:rPr>
              <a:t>streams with filter, map, reduce, </a:t>
            </a:r>
            <a:r>
              <a:rPr lang="is-IS" sz="2000" dirty="0">
                <a:latin typeface="Arial Narrow" charset="0"/>
                <a:sym typeface="Wingdings" charset="0"/>
              </a:rPr>
              <a:t>…</a:t>
            </a:r>
          </a:p>
          <a:p>
            <a:pPr marL="866775" lvl="2" indent="-277813">
              <a:spcBef>
                <a:spcPct val="10000"/>
              </a:spcBef>
              <a:buFont typeface="Wingdings" charset="0"/>
              <a:buChar char="§"/>
              <a:tabLst>
                <a:tab pos="231775" algn="l"/>
              </a:tabLst>
            </a:pPr>
            <a:endParaRPr lang="is-IS" sz="2000" dirty="0">
              <a:latin typeface="Arial Narrow" charset="0"/>
              <a:sym typeface="Wingdings" charset="0"/>
            </a:endParaRPr>
          </a:p>
          <a:p>
            <a:pPr marL="866775" lvl="2" indent="-277813">
              <a:spcBef>
                <a:spcPct val="10000"/>
              </a:spcBef>
              <a:buFont typeface="Wingdings" charset="0"/>
              <a:buChar char="§"/>
              <a:tabLst>
                <a:tab pos="231775" algn="l"/>
              </a:tabLst>
            </a:pPr>
            <a:endParaRPr lang="is-IS" sz="2000" dirty="0">
              <a:latin typeface="Arial Narrow" charset="0"/>
              <a:sym typeface="Wingdings" charset="0"/>
            </a:endParaRPr>
          </a:p>
          <a:p>
            <a:pPr marL="866775" lvl="2" indent="-277813">
              <a:spcBef>
                <a:spcPct val="10000"/>
              </a:spcBef>
              <a:buFont typeface="Wingdings" charset="0"/>
              <a:buChar char="§"/>
              <a:tabLst>
                <a:tab pos="231775" algn="l"/>
              </a:tabLst>
            </a:pPr>
            <a:endParaRPr lang="is-IS" sz="2000" dirty="0">
              <a:latin typeface="Arial Narrow" charset="0"/>
              <a:sym typeface="Wingdings" charset="0"/>
            </a:endParaRPr>
          </a:p>
          <a:p>
            <a:pPr marL="866775" lvl="2" indent="-277813">
              <a:spcBef>
                <a:spcPct val="10000"/>
              </a:spcBef>
              <a:buFont typeface="Wingdings" charset="0"/>
              <a:buChar char="§"/>
              <a:tabLst>
                <a:tab pos="231775" algn="l"/>
              </a:tabLst>
            </a:pPr>
            <a:endParaRPr lang="is-IS" sz="2000" dirty="0">
              <a:latin typeface="Arial Narrow" charset="0"/>
              <a:sym typeface="Wingdings" charset="0"/>
            </a:endParaRPr>
          </a:p>
          <a:p>
            <a:pPr marL="866775" lvl="2" indent="-277813">
              <a:spcBef>
                <a:spcPct val="10000"/>
              </a:spcBef>
              <a:buFont typeface="Wingdings" charset="0"/>
              <a:buChar char="§"/>
              <a:tabLst>
                <a:tab pos="231775" algn="l"/>
              </a:tabLst>
            </a:pPr>
            <a:endParaRPr lang="is-IS" sz="2000" dirty="0">
              <a:latin typeface="Arial Narrow" charset="0"/>
              <a:sym typeface="Wingdings" charset="0"/>
            </a:endParaRPr>
          </a:p>
          <a:p>
            <a:pPr marL="866775" lvl="2" indent="-277813">
              <a:spcBef>
                <a:spcPct val="10000"/>
              </a:spcBef>
              <a:buFont typeface="Wingdings" charset="0"/>
              <a:buChar char="§"/>
              <a:tabLst>
                <a:tab pos="231775" algn="l"/>
              </a:tabLst>
            </a:pPr>
            <a:endParaRPr lang="is-IS" sz="2000" dirty="0">
              <a:latin typeface="Arial Narrow" charset="0"/>
              <a:sym typeface="Wingdings" charset="0"/>
            </a:endParaRPr>
          </a:p>
          <a:p>
            <a:pPr marL="866775" lvl="2" indent="-277813">
              <a:spcBef>
                <a:spcPct val="10000"/>
              </a:spcBef>
              <a:buFont typeface="Wingdings" charset="0"/>
              <a:buChar char="§"/>
              <a:tabLst>
                <a:tab pos="231775" algn="l"/>
              </a:tabLst>
            </a:pPr>
            <a:endParaRPr lang="is-IS" sz="2000" dirty="0">
              <a:latin typeface="Arial Narrow" charset="0"/>
              <a:sym typeface="Wingdings" charset="0"/>
            </a:endParaRPr>
          </a:p>
          <a:p>
            <a:pPr marL="866775" lvl="2" indent="-277813">
              <a:spcBef>
                <a:spcPct val="10000"/>
              </a:spcBef>
              <a:buFont typeface="Wingdings" charset="0"/>
              <a:buChar char="§"/>
              <a:tabLst>
                <a:tab pos="231775" algn="l"/>
              </a:tabLst>
            </a:pPr>
            <a:endParaRPr lang="is-IS" sz="2000" dirty="0">
              <a:latin typeface="Arial Narrow" charset="0"/>
              <a:sym typeface="Wingdings" charset="0"/>
            </a:endParaRPr>
          </a:p>
          <a:p>
            <a:pPr marL="866775" lvl="2" indent="-277813">
              <a:spcBef>
                <a:spcPct val="10000"/>
              </a:spcBef>
              <a:buFont typeface="Wingdings" charset="0"/>
              <a:buChar char="§"/>
              <a:tabLst>
                <a:tab pos="231775" algn="l"/>
              </a:tabLst>
            </a:pPr>
            <a:endParaRPr lang="is-IS" sz="2000" dirty="0">
              <a:latin typeface="Arial Narrow" charset="0"/>
              <a:sym typeface="Wingdings" charset="0"/>
            </a:endParaRPr>
          </a:p>
          <a:p>
            <a:pPr marL="131762" lvl="1">
              <a:spcBef>
                <a:spcPct val="10000"/>
              </a:spcBef>
              <a:tabLst>
                <a:tab pos="231775" algn="l"/>
              </a:tabLst>
            </a:pPr>
            <a:endParaRPr lang="is-IS" sz="2000" b="1" dirty="0">
              <a:solidFill>
                <a:srgbClr val="FF0000"/>
              </a:solidFill>
              <a:latin typeface="+mn-lt"/>
              <a:sym typeface="Wingdings" charset="0"/>
            </a:endParaRPr>
          </a:p>
          <a:p>
            <a:pPr marL="131762" lvl="1">
              <a:spcBef>
                <a:spcPct val="10000"/>
              </a:spcBef>
              <a:tabLst>
                <a:tab pos="231775" algn="l"/>
              </a:tabLst>
            </a:pPr>
            <a:r>
              <a:rPr lang="is-IS" sz="2000" dirty="0">
                <a:solidFill>
                  <a:srgbClr val="FF0000"/>
                </a:solidFill>
                <a:latin typeface="+mn-lt"/>
                <a:sym typeface="Wingdings" charset="0"/>
              </a:rPr>
              <a:t>to really understand the function approach, you need to learn a functional language</a:t>
            </a:r>
            <a:endParaRPr lang="en-US" sz="2000" dirty="0">
              <a:solidFill>
                <a:srgbClr val="FF0000"/>
              </a:solidFill>
              <a:latin typeface="+mn-lt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8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FDD1D2-7AAE-244E-A83E-72009BCFD5B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6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LISP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702675" cy="2438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2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nd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high-level language developed was LISP (List Processing Language)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while FORTRAN was well-suited to scientific computing, not so much for AI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Artificial Intelligence was driving a number of initiatives in 50's, and required a language closer to human reasoning </a:t>
            </a:r>
            <a:r>
              <a:rPr lang="en-US" dirty="0">
                <a:latin typeface="Arial Narrow" charset="0"/>
                <a:ea typeface="ＭＳ Ｐゴシック" charset="0"/>
              </a:rPr>
              <a:t>symbolic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>
                <a:latin typeface="Arial Narrow" charset="0"/>
                <a:ea typeface="ＭＳ Ｐゴシック" charset="0"/>
              </a:rPr>
              <a:t>(dynamic) list-oriented vs. array-oriented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>
                <a:latin typeface="Arial Narrow" charset="0"/>
                <a:ea typeface="ＭＳ Ｐゴシック" charset="0"/>
              </a:rPr>
              <a:t>transparent memory management vs. programmer-controlled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>
                <a:latin typeface="Arial Narrow" charset="0"/>
                <a:ea typeface="ＭＳ Ｐゴシック" charset="0"/>
              </a:rPr>
              <a:t>functional vs. imperative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685800" y="42672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LISP was developed by John McCarthy at MIT in 1958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Wingdings" charset="0"/>
              <a:buChar char="§"/>
            </a:pPr>
            <a:r>
              <a:rPr lang="en-US" sz="2000" dirty="0">
                <a:solidFill>
                  <a:schemeClr val="tx1"/>
                </a:solidFill>
                <a:latin typeface="Arial Narrow" charset="0"/>
              </a:rPr>
              <a:t>instantly popular as the language for AI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Wingdings" charset="0"/>
              <a:buChar char="§"/>
            </a:pPr>
            <a:r>
              <a:rPr lang="en-US" sz="2000" dirty="0">
                <a:solidFill>
                  <a:schemeClr val="tx1"/>
                </a:solidFill>
                <a:latin typeface="Arial Narrow" charset="0"/>
              </a:rPr>
              <a:t>functional approach produced a separation from the underlying architecture that made it less efficient (and usually interpreted)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over the years, many variants have been developed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Arial Narrow" charset="0"/>
              </a:rPr>
              <a:t>e.g., Scheme (1975), Common Lisp (1984), Racket (1994), Clojure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C820F-BE0F-0CBB-3AEF-947EA9EE3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>
            <a:extLst>
              <a:ext uri="{FF2B5EF4-FFF2-40B4-BE49-F238E27FC236}">
                <a16:creationId xmlns:a16="http://schemas.microsoft.com/office/drawing/2014/main" id="{DBB7FC23-13BA-52D7-6396-D7067431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650645-6389-DA4C-809D-6F8C8475D31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7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88DAC06-ADFE-185F-3748-AFF6CBC1D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LISP design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10CEA7C-8E57-EEB1-A09E-D43AB0C11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2667000"/>
          </a:xfrm>
        </p:spPr>
        <p:txBody>
          <a:bodyPr/>
          <a:lstStyle/>
          <a:p>
            <a:pPr marL="457200" indent="-457200">
              <a:tabLst>
                <a:tab pos="3319463" algn="l"/>
              </a:tabLst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LISP is very simple and orthogonal</a:t>
            </a:r>
          </a:p>
          <a:p>
            <a:pPr marL="838200" lvl="1" indent="-381000">
              <a:tabLst>
                <a:tab pos="3319463" algn="l"/>
              </a:tabLst>
            </a:pPr>
            <a:r>
              <a:rPr lang="en-US" dirty="0">
                <a:latin typeface="Arial Narrow" charset="0"/>
                <a:ea typeface="ＭＳ Ｐゴシック" charset="0"/>
              </a:rPr>
              <a:t>only 2 kinds of data objects</a:t>
            </a:r>
          </a:p>
          <a:p>
            <a:pPr marL="838200" lvl="1" indent="-381000">
              <a:tabLst>
                <a:tab pos="3319463" algn="l"/>
              </a:tabLst>
            </a:pPr>
            <a:endParaRPr lang="en-US" sz="900" dirty="0">
              <a:latin typeface="Arial Narrow" charset="0"/>
              <a:ea typeface="ＭＳ Ｐゴシック" charset="0"/>
            </a:endParaRPr>
          </a:p>
          <a:p>
            <a:pPr marL="1295400" lvl="2" indent="-381000">
              <a:buFontTx/>
              <a:buAutoNum type="arabicPeriod"/>
              <a:tabLst>
                <a:tab pos="3319463" algn="l"/>
              </a:tabLst>
            </a:pPr>
            <a:r>
              <a:rPr lang="en-US" dirty="0">
                <a:latin typeface="Arial Narrow" charset="0"/>
                <a:ea typeface="ＭＳ Ｐゴシック" charset="0"/>
              </a:rPr>
              <a:t>atoms (symbols, strings, numbers, </a:t>
            </a:r>
            <a:r>
              <a:rPr lang="en-US" dirty="0" err="1">
                <a:latin typeface="Arial Narrow" charset="0"/>
                <a:ea typeface="ＭＳ Ｐゴシック" charset="0"/>
              </a:rPr>
              <a:t>booleans</a:t>
            </a:r>
            <a:r>
              <a:rPr lang="en-US" dirty="0">
                <a:latin typeface="Arial Narrow" charset="0"/>
                <a:ea typeface="ＭＳ Ｐゴシック" charset="0"/>
              </a:rPr>
              <a:t>, …)</a:t>
            </a:r>
          </a:p>
          <a:p>
            <a:pPr marL="1295400" lvl="2" indent="-381000">
              <a:buFontTx/>
              <a:buAutoNum type="arabicPeriod"/>
              <a:tabLst>
                <a:tab pos="3319463" algn="l"/>
              </a:tabLst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1371600" lvl="3" indent="0">
              <a:buNone/>
              <a:tabLst>
                <a:tab pos="3319463" algn="l"/>
              </a:tabLs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red   above   "foo"    12    1.5   #t   #f</a:t>
            </a:r>
          </a:p>
          <a:p>
            <a:pPr marL="1295400" lvl="2" indent="-381000">
              <a:buFontTx/>
              <a:buAutoNum type="arabicPeriod"/>
              <a:tabLst>
                <a:tab pos="3319463" algn="l"/>
              </a:tabLst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1295400" lvl="2" indent="-381000">
              <a:buFontTx/>
              <a:buAutoNum type="arabicPeriod"/>
              <a:tabLst>
                <a:tab pos="3319463" algn="l"/>
              </a:tabLst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1295400" lvl="2" indent="-381000">
              <a:buFontTx/>
              <a:buAutoNum type="arabicPeriod"/>
              <a:tabLst>
                <a:tab pos="3319463" algn="l"/>
              </a:tabLst>
            </a:pPr>
            <a:r>
              <a:rPr lang="en-US" dirty="0">
                <a:latin typeface="Arial Narrow" charset="0"/>
                <a:ea typeface="ＭＳ Ｐゴシック" charset="0"/>
              </a:rPr>
              <a:t>lists (of atoms and sublists)</a:t>
            </a:r>
          </a:p>
          <a:p>
            <a:pPr marL="1752600" lvl="3" indent="-381000">
              <a:spcBef>
                <a:spcPct val="5000"/>
              </a:spcBef>
              <a:buFontTx/>
              <a:buNone/>
              <a:tabLst>
                <a:tab pos="3319463" algn="l"/>
              </a:tabLst>
            </a:pPr>
            <a:r>
              <a:rPr lang="en-US" i="1" dirty="0">
                <a:latin typeface="Arial Narrow" charset="0"/>
                <a:ea typeface="ＭＳ Ｐゴシック" charset="0"/>
              </a:rPr>
              <a:t>unlike arrays, lists do not have to store items of same type/size</a:t>
            </a:r>
          </a:p>
          <a:p>
            <a:pPr marL="1752600" lvl="3" indent="-381000">
              <a:spcBef>
                <a:spcPct val="5000"/>
              </a:spcBef>
              <a:buFontTx/>
              <a:buNone/>
              <a:tabLst>
                <a:tab pos="3319463" algn="l"/>
              </a:tabLst>
            </a:pPr>
            <a:r>
              <a:rPr lang="en-US" i="1" dirty="0">
                <a:latin typeface="Arial Narrow" charset="0"/>
                <a:ea typeface="ＭＳ Ｐゴシック" charset="0"/>
              </a:rPr>
              <a:t>	                       do not have to be stored contiguously</a:t>
            </a:r>
          </a:p>
          <a:p>
            <a:pPr marL="1752600" lvl="3" indent="-381000">
              <a:spcBef>
                <a:spcPct val="5000"/>
              </a:spcBef>
              <a:buFontTx/>
              <a:buNone/>
              <a:tabLst>
                <a:tab pos="3319463" algn="l"/>
              </a:tabLst>
            </a:pPr>
            <a:r>
              <a:rPr lang="en-US" i="1" dirty="0">
                <a:latin typeface="Arial Narrow" charset="0"/>
                <a:ea typeface="ＭＳ Ｐゴシック" charset="0"/>
              </a:rPr>
              <a:t>	                       do not have to provide random access</a:t>
            </a:r>
          </a:p>
          <a:p>
            <a:pPr marL="1752600" lvl="3" indent="-381000">
              <a:spcBef>
                <a:spcPct val="5000"/>
              </a:spcBef>
              <a:buFontTx/>
              <a:buNone/>
              <a:tabLst>
                <a:tab pos="3319463" algn="l"/>
              </a:tabLst>
            </a:pPr>
            <a:endParaRPr lang="en-US" i="1" dirty="0">
              <a:latin typeface="Arial Narrow" charset="0"/>
              <a:ea typeface="ＭＳ Ｐゴシック" charset="0"/>
            </a:endParaRPr>
          </a:p>
          <a:p>
            <a:pPr marL="1752600" lvl="3" indent="-381000">
              <a:spcBef>
                <a:spcPct val="5000"/>
              </a:spcBef>
              <a:buNone/>
              <a:tabLst>
                <a:tab pos="3319463" algn="l"/>
              </a:tabLs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()</a:t>
            </a:r>
          </a:p>
          <a:p>
            <a:pPr marL="1752600" lvl="3" indent="-381000">
              <a:spcBef>
                <a:spcPct val="5000"/>
              </a:spcBef>
              <a:buNone/>
              <a:tabLst>
                <a:tab pos="3319463" algn="l"/>
              </a:tabLs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(1 2 3)</a:t>
            </a:r>
          </a:p>
          <a:p>
            <a:pPr marL="1752600" lvl="3" indent="-381000">
              <a:spcBef>
                <a:spcPct val="5000"/>
              </a:spcBef>
              <a:buNone/>
              <a:tabLst>
                <a:tab pos="3319463" algn="l"/>
              </a:tabLs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("foo" 100 #t)</a:t>
            </a:r>
          </a:p>
          <a:p>
            <a:pPr marL="1752600" lvl="3" indent="-381000">
              <a:spcBef>
                <a:spcPct val="5000"/>
              </a:spcBef>
              <a:buNone/>
              <a:tabLst>
                <a:tab pos="3319463" algn="l"/>
              </a:tabLs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(block1 (color red) (above block2))</a:t>
            </a:r>
          </a:p>
          <a:p>
            <a:pPr marL="1752600" lvl="3" indent="-381000">
              <a:spcBef>
                <a:spcPct val="5000"/>
              </a:spcBef>
              <a:buFontTx/>
              <a:buNone/>
              <a:tabLst>
                <a:tab pos="3319463" algn="l"/>
              </a:tabLst>
            </a:pPr>
            <a:endParaRPr lang="en-US" i="1" dirty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9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650645-6389-DA4C-809D-6F8C8475D31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8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LISP design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685800" y="1330569"/>
            <a:ext cx="87026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38200" lvl="1" indent="-381000">
              <a:lnSpc>
                <a:spcPct val="90000"/>
              </a:lnSpc>
              <a:buFont typeface="Wingdings" charset="0"/>
              <a:buChar char="§"/>
            </a:pPr>
            <a:r>
              <a:rPr lang="en-US" dirty="0">
                <a:solidFill>
                  <a:schemeClr val="tx1"/>
                </a:solidFill>
                <a:latin typeface="Arial Narrow" charset="0"/>
              </a:rPr>
              <a:t>all computation is performed by applying functions to arguments</a:t>
            </a:r>
          </a:p>
          <a:p>
            <a:pPr marL="838200" lvl="1" indent="-381000">
              <a:lnSpc>
                <a:spcPct val="90000"/>
              </a:lnSpc>
              <a:buFont typeface="Wingdings" charset="0"/>
              <a:buChar char="§"/>
            </a:pPr>
            <a:r>
              <a:rPr lang="en-US" dirty="0">
                <a:latin typeface="Arial Narrow" charset="0"/>
              </a:rPr>
              <a:t>function calls appear as lists:</a:t>
            </a:r>
            <a:r>
              <a:rPr lang="en-US" dirty="0"/>
              <a:t>  </a:t>
            </a:r>
            <a:r>
              <a:rPr lang="en-US" dirty="0">
                <a:latin typeface="Courier New" charset="0"/>
              </a:rPr>
              <a:t>(FUNC ARG1 ARG2 … </a:t>
            </a:r>
            <a:r>
              <a:rPr lang="en-US" dirty="0" err="1">
                <a:latin typeface="Courier New" charset="0"/>
              </a:rPr>
              <a:t>ARGn</a:t>
            </a:r>
            <a:r>
              <a:rPr lang="en-US" dirty="0">
                <a:latin typeface="Courier New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Arial Narrow" charset="0"/>
            </a:endParaRPr>
          </a:p>
          <a:p>
            <a:pPr marL="1752600" lvl="3" indent="-381000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i="1" dirty="0">
                <a:solidFill>
                  <a:schemeClr val="tx1"/>
                </a:solidFill>
                <a:latin typeface="Arial Narrow" charset="0"/>
              </a:rPr>
              <a:t>no variables, no assignments, no iteration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41D442-D550-7930-77E3-79143DC98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8702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marL="1665288" lvl="1" indent="-279400">
              <a:buFont typeface="Wingdings" charset="0"/>
              <a:buChar char="Ø"/>
            </a:pP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(+ 3 2)</a:t>
            </a:r>
          </a:p>
          <a:p>
            <a:pPr marL="1665288" lvl="1" indent="-279400">
              <a:buFont typeface="Wingdings" charset="0"/>
              <a:buNone/>
            </a:pP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5</a:t>
            </a:r>
          </a:p>
          <a:p>
            <a:pPr marL="1665288" lvl="1" indent="-279400">
              <a:spcBef>
                <a:spcPts val="600"/>
              </a:spcBef>
              <a:buFont typeface="Wingdings" charset="0"/>
              <a:buChar char="Ø"/>
            </a:pP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(+ 3 (* 2 5))</a:t>
            </a:r>
          </a:p>
          <a:p>
            <a:pPr marL="1665288" lvl="1" indent="-279400">
              <a:buFont typeface="Wingdings" charset="0"/>
              <a:buNone/>
            </a:pP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13</a:t>
            </a:r>
          </a:p>
          <a:p>
            <a:pPr marL="1665288" lvl="1" indent="-279400">
              <a:spcBef>
                <a:spcPts val="600"/>
              </a:spcBef>
              <a:buFont typeface="Wingdings" charset="0"/>
              <a:buChar char="Ø"/>
            </a:pP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(list 'a 'b 'c)</a:t>
            </a:r>
          </a:p>
          <a:p>
            <a:pPr marL="1665288" lvl="1" indent="-279400">
              <a:buFont typeface="Wingdings" charset="0"/>
              <a:buNone/>
            </a:pP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(a b c)</a:t>
            </a:r>
          </a:p>
          <a:p>
            <a:pPr marL="1665288" lvl="1" indent="-279400">
              <a:spcBef>
                <a:spcPts val="600"/>
              </a:spcBef>
              <a:buFont typeface="Wingdings" charset="0"/>
              <a:buChar char="Ø"/>
            </a:pP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(car '(foo bar biz baz))</a:t>
            </a:r>
          </a:p>
          <a:p>
            <a:pPr marL="1665288" lvl="1" indent="-279400">
              <a:buFont typeface="Wingdings" charset="0"/>
              <a:buNone/>
            </a:pP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foo</a:t>
            </a:r>
          </a:p>
          <a:p>
            <a:pPr marL="1665288" lvl="1" indent="-279400">
              <a:spcBef>
                <a:spcPts val="600"/>
              </a:spcBef>
              <a:buFont typeface="Wingdings" charset="0"/>
              <a:buChar char="Ø"/>
            </a:pP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(cdr '(foo bar biz baz))</a:t>
            </a:r>
          </a:p>
          <a:p>
            <a:pPr marL="1665288" lvl="1" indent="-279400">
              <a:buFont typeface="Wingdings" charset="0"/>
              <a:buNone/>
            </a:pP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(bar biz baz)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4FCFF-D3D5-2A63-DCEF-3E4493AC3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>
            <a:extLst>
              <a:ext uri="{FF2B5EF4-FFF2-40B4-BE49-F238E27FC236}">
                <a16:creationId xmlns:a16="http://schemas.microsoft.com/office/drawing/2014/main" id="{77754C93-834C-B6ED-057E-876B7DA0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650645-6389-DA4C-809D-6F8C8475D31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9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90B30FB-955D-9C81-B8EB-3B6DFAD11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LISP design</a:t>
            </a:r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567FC5DA-AD65-346C-EC91-ACA77ED07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330569"/>
            <a:ext cx="8702675" cy="118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38200" lvl="1" indent="-381000">
              <a:lnSpc>
                <a:spcPct val="90000"/>
              </a:lnSpc>
              <a:buFont typeface="Wingdings" charset="0"/>
              <a:buChar char="§"/>
            </a:pPr>
            <a:r>
              <a:rPr lang="en-US" dirty="0">
                <a:latin typeface="Arial Narrow" charset="0"/>
              </a:rPr>
              <a:t>functions and function calls are also represented as lists</a:t>
            </a:r>
          </a:p>
          <a:p>
            <a:pPr marL="1752600" lvl="3" indent="-381000">
              <a:lnSpc>
                <a:spcPct val="90000"/>
              </a:lnSpc>
              <a:spcBef>
                <a:spcPct val="5000"/>
              </a:spcBef>
              <a:buFontTx/>
              <a:buNone/>
            </a:pPr>
            <a:endParaRPr lang="en-US" i="1" dirty="0">
              <a:latin typeface="Arial Narrow" charset="0"/>
            </a:endParaRPr>
          </a:p>
          <a:p>
            <a:pPr marL="1752600" lvl="3" indent="-381000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i="1" dirty="0">
                <a:latin typeface="Arial Narrow" charset="0"/>
              </a:rPr>
              <a:t>no distinction between program and data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4789FF7-61E1-CC61-72B1-546F9437A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78368"/>
            <a:ext cx="8702675" cy="40796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Font typeface="Wingdings" charset="0"/>
              <a:buNone/>
            </a:pPr>
            <a:r>
              <a:rPr lang="en-US" kern="0" dirty="0">
                <a:latin typeface="Courier New" charset="0"/>
                <a:ea typeface="ＭＳ Ｐゴシック" charset="0"/>
              </a:rPr>
              <a:t>(define FUNC </a:t>
            </a:r>
          </a:p>
          <a:p>
            <a:pPr lvl="1">
              <a:buFont typeface="Wingdings" charset="0"/>
              <a:buNone/>
            </a:pPr>
            <a:r>
              <a:rPr lang="en-US" kern="0" dirty="0">
                <a:latin typeface="Courier New" charset="0"/>
                <a:ea typeface="ＭＳ Ｐゴシック" charset="0"/>
              </a:rPr>
              <a:t>    (lambda (ARG1 ARG2 . . . </a:t>
            </a:r>
            <a:r>
              <a:rPr lang="en-US" kern="0" dirty="0" err="1">
                <a:latin typeface="Courier New" charset="0"/>
                <a:ea typeface="ＭＳ Ｐゴシック" charset="0"/>
              </a:rPr>
              <a:t>ARGn</a:t>
            </a:r>
            <a:r>
              <a:rPr lang="en-US" kern="0" dirty="0">
                <a:latin typeface="Courier New" charset="0"/>
                <a:ea typeface="ＭＳ Ｐゴシック" charset="0"/>
              </a:rPr>
              <a:t>)</a:t>
            </a:r>
          </a:p>
          <a:p>
            <a:pPr lvl="1">
              <a:buFont typeface="Wingdings" charset="0"/>
              <a:buNone/>
            </a:pPr>
            <a:r>
              <a:rPr lang="en-US" kern="0" dirty="0">
                <a:latin typeface="Courier New" charset="0"/>
                <a:ea typeface="ＭＳ Ｐゴシック" charset="0"/>
              </a:rPr>
              <a:t>        RETURN_EXPRESSION))</a:t>
            </a:r>
          </a:p>
          <a:p>
            <a:pPr lvl="1">
              <a:buFont typeface="Wingdings" charset="0"/>
              <a:buNone/>
            </a:pPr>
            <a:endParaRPr lang="en-US" kern="0" dirty="0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kern="0" dirty="0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  <a:tabLst>
                <a:tab pos="4054475" algn="l"/>
              </a:tabLst>
            </a:pP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(define square 		(define last</a:t>
            </a:r>
          </a:p>
          <a:p>
            <a:pPr lvl="1">
              <a:buFont typeface="Wingdings" charset="0"/>
              <a:buNone/>
              <a:tabLst>
                <a:tab pos="4054475" algn="l"/>
              </a:tabLst>
            </a:pP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   (lambda (x)		  (lambda (</a:t>
            </a:r>
            <a:r>
              <a:rPr lang="en-US" sz="1800" kern="0" dirty="0" err="1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)</a:t>
            </a:r>
          </a:p>
          <a:p>
            <a:pPr lvl="1">
              <a:buFont typeface="Wingdings" charset="0"/>
              <a:buNone/>
              <a:tabLst>
                <a:tab pos="4054475" algn="l"/>
              </a:tabLst>
            </a:pP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     (* x x))		    (car (reverse </a:t>
            </a:r>
            <a:r>
              <a:rPr lang="en-US" sz="1800" kern="0" dirty="0" err="1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)))</a:t>
            </a:r>
          </a:p>
          <a:p>
            <a:pPr lvl="1">
              <a:buFont typeface="Wingdings" charset="0"/>
              <a:buNone/>
              <a:tabLst>
                <a:tab pos="4054475" algn="l"/>
              </a:tabLst>
            </a:pPr>
            <a:endParaRPr lang="en-US" sz="1800" kern="0" dirty="0">
              <a:solidFill>
                <a:srgbClr val="FF0000"/>
              </a:solidFill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  <a:tabLst>
                <a:tab pos="4054475" algn="l"/>
              </a:tabLst>
            </a:pPr>
            <a:endParaRPr lang="en-US" sz="1800" kern="0" dirty="0">
              <a:solidFill>
                <a:srgbClr val="FF0000"/>
              </a:solidFill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Char char="Ø"/>
              <a:tabLst>
                <a:tab pos="4054475" algn="l"/>
              </a:tabLst>
            </a:pP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(square 3)		</a:t>
            </a: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  <a:sym typeface="Wingdings" charset="0"/>
              </a:rPr>
              <a:t></a:t>
            </a: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 (last '(a b c))</a:t>
            </a:r>
          </a:p>
          <a:p>
            <a:pPr lvl="1">
              <a:buFont typeface="Wingdings" charset="0"/>
              <a:buNone/>
              <a:tabLst>
                <a:tab pos="4054475" algn="l"/>
              </a:tabLst>
            </a:pP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9			c</a:t>
            </a:r>
          </a:p>
          <a:p>
            <a:pPr lvl="1">
              <a:buFont typeface="Wingdings" charset="0"/>
              <a:buChar char="Ø"/>
              <a:tabLst>
                <a:tab pos="4054475" algn="l"/>
              </a:tabLst>
            </a:pP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(square 1.5)		</a:t>
            </a: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  <a:sym typeface="Wingdings" charset="0"/>
              </a:rPr>
              <a:t></a:t>
            </a: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 (last '(foo))</a:t>
            </a:r>
          </a:p>
          <a:p>
            <a:pPr lvl="1">
              <a:buFont typeface="Wingdings" charset="0"/>
              <a:buNone/>
              <a:tabLst>
                <a:tab pos="4054475" algn="l"/>
              </a:tabLst>
            </a:pPr>
            <a:r>
              <a:rPr lang="en-US" sz="1800" kern="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2.25		foo</a:t>
            </a:r>
          </a:p>
          <a:p>
            <a:pPr lvl="1">
              <a:buFont typeface="Wingdings" charset="0"/>
              <a:buNone/>
            </a:pPr>
            <a:endParaRPr lang="en-US" sz="1800" kern="0" dirty="0">
              <a:latin typeface="Courier Ne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114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2203</TotalTime>
  <Words>1268</Words>
  <Application>Microsoft Macintosh PowerPoint</Application>
  <PresentationFormat>Custom</PresentationFormat>
  <Paragraphs>222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Courier New</vt:lpstr>
      <vt:lpstr>Times New Roman</vt:lpstr>
      <vt:lpstr>Wingdings</vt:lpstr>
      <vt:lpstr>Blank Presentation</vt:lpstr>
      <vt:lpstr>CSC 533: Programming Languages  Spring 2025</vt:lpstr>
      <vt:lpstr>Functional programming</vt:lpstr>
      <vt:lpstr>Basic principles</vt:lpstr>
      <vt:lpstr>Functional programming in imperative languages</vt:lpstr>
      <vt:lpstr>Functional programming in Java</vt:lpstr>
      <vt:lpstr>LISP</vt:lpstr>
      <vt:lpstr>LISP design</vt:lpstr>
      <vt:lpstr>LISP design</vt:lpstr>
      <vt:lpstr>LISP design</vt:lpstr>
      <vt:lpstr>Clojure</vt:lpstr>
      <vt:lpstr>Clojure details</vt:lpstr>
      <vt:lpstr>Online Clojure tutorial</vt:lpstr>
      <vt:lpstr>Installing IntelliJ</vt:lpstr>
      <vt:lpstr>Installing the Cursive plugin</vt:lpstr>
      <vt:lpstr>Creating a Clojure project</vt:lpstr>
      <vt:lpstr>Adding a 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83</cp:revision>
  <cp:lastPrinted>2017-12-28T07:33:59Z</cp:lastPrinted>
  <dcterms:created xsi:type="dcterms:W3CDTF">2014-01-09T19:42:42Z</dcterms:created>
  <dcterms:modified xsi:type="dcterms:W3CDTF">2025-03-16T03:04:33Z</dcterms:modified>
</cp:coreProperties>
</file>