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1" r:id="rId3"/>
    <p:sldId id="278" r:id="rId4"/>
    <p:sldId id="290" r:id="rId5"/>
    <p:sldId id="279" r:id="rId6"/>
    <p:sldId id="288" r:id="rId7"/>
    <p:sldId id="289" r:id="rId8"/>
    <p:sldId id="268" r:id="rId9"/>
    <p:sldId id="267" r:id="rId10"/>
    <p:sldId id="281" r:id="rId11"/>
    <p:sldId id="282" r:id="rId12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86"/>
  </p:normalViewPr>
  <p:slideViewPr>
    <p:cSldViewPr>
      <p:cViewPr varScale="1">
        <p:scale>
          <a:sx n="109" d="100"/>
          <a:sy n="109" d="100"/>
        </p:scale>
        <p:origin x="2016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25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ave-reed.com/csc533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975272-0A9D-594E-960F-AA4EA87C0E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9067800" cy="1295400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2025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819400"/>
            <a:ext cx="8077200" cy="3429000"/>
          </a:xfrm>
          <a:noFill/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online syllabus at: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solidFill>
                  <a:schemeClr val="tx2"/>
                </a:solidFill>
                <a:latin typeface="Courier New" charset="0"/>
                <a:ea typeface="ＭＳ Ｐゴシック" charset="0"/>
                <a:hlinkClick r:id="rId2"/>
              </a:rPr>
              <a:t>http://dave-reed.com/csc533</a:t>
            </a:r>
            <a:endParaRPr lang="en-US" dirty="0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Course goals:</a:t>
            </a:r>
          </a:p>
          <a:p>
            <a:pPr marL="0" indent="0">
              <a:lnSpc>
                <a:spcPct val="2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understand issues in designing, implementing, and evaluating programming languages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appreciate strengths and tradeoffs of different programming paradigms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working knowledge of Java</a:t>
            </a:r>
            <a:r>
              <a:rPr lang="en-US">
                <a:latin typeface="Arial Narrow" charset="0"/>
                <a:ea typeface="ＭＳ Ｐゴシック" charset="0"/>
              </a:rPr>
              <a:t>, Clojure, </a:t>
            </a:r>
            <a:r>
              <a:rPr lang="en-US" dirty="0">
                <a:latin typeface="Arial Narrow" charset="0"/>
                <a:ea typeface="ＭＳ Ｐゴシック" charset="0"/>
              </a:rPr>
              <a:t>&amp; a modern scripting language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9EA2C7-B942-6D48-9072-709DB1A3498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 (cont.)?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38862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writability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want to make programming as simple as possible for the programmer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simplicity + orthogonality + natural control &amp; data structures + simple &amp; unambiguous syntax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sz="1800" i="1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support for abstraction:</a:t>
            </a:r>
            <a:r>
              <a:rPr lang="en-US" sz="1800" dirty="0">
                <a:latin typeface="Arial Narrow" charset="0"/>
                <a:ea typeface="ＭＳ Ｐゴシック" charset="0"/>
              </a:rPr>
              <a:t> need to be able to define and utilize abstractions 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support for functions, libraries, classes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expressivity: </a:t>
            </a:r>
            <a:r>
              <a:rPr lang="en-US" sz="1800" dirty="0">
                <a:latin typeface="Arial Narrow" charset="0"/>
                <a:ea typeface="ＭＳ Ｐゴシック" charset="0"/>
              </a:rPr>
              <a:t>language provides convenient ways of specifying computations 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if &amp; switch, while &amp; do-while &amp; for, bitwise operators, …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85800" y="51816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note: readability &amp; writability are often at odds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e.g., more control structures can simplify programmer's task, but make code harder to read and maintain (more to know, more redundancy)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FABF226-6A45-3145-88ED-B828F3DA9A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 (cont.)?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reliability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want to ensure that a program performs to its specifications under all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want to build in strong error checking and recovery capabilities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</a:rPr>
              <a:t>also want to help the programmer to avoid errors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readability + writability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type checking:</a:t>
            </a:r>
            <a:r>
              <a:rPr lang="en-US" sz="1800" dirty="0">
                <a:latin typeface="Arial Narrow" charset="0"/>
                <a:ea typeface="ＭＳ Ｐゴシック" charset="0"/>
              </a:rPr>
              <a:t> identify errors either at compile-time or during execution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most types checked at compile time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exception handling: </a:t>
            </a:r>
            <a:r>
              <a:rPr lang="en-US" sz="1800" dirty="0">
                <a:latin typeface="Arial Narrow" charset="0"/>
                <a:ea typeface="ＭＳ Ｐゴシック" charset="0"/>
              </a:rPr>
              <a:t>ability to intercept and recover from errors in code 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try/catch, libraries require exception handling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memory management: </a:t>
            </a:r>
            <a:r>
              <a:rPr lang="en-US" sz="1800" dirty="0">
                <a:latin typeface="Arial Narrow" charset="0"/>
                <a:ea typeface="ＭＳ Ｐゴシック" charset="0"/>
              </a:rPr>
              <a:t>control memory accessing, allocation/deallocation, aliasing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garbage collection, must explicitly allocate dynamic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endParaRPr lang="en-US" sz="900" dirty="0"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texts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195754"/>
            <a:ext cx="4343400" cy="21336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official </a:t>
            </a:r>
            <a:r>
              <a:rPr lang="en-US" dirty="0"/>
              <a:t>text is the 12</a:t>
            </a:r>
            <a:r>
              <a:rPr lang="en-US" baseline="30000" dirty="0"/>
              <a:t>th</a:t>
            </a:r>
            <a:r>
              <a:rPr lang="en-US" dirty="0"/>
              <a:t> edition of Sebesta (2018)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if you are interested in programming languages (and can afford it), buy it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otherwise, free PDFs are available</a:t>
            </a:r>
          </a:p>
          <a:p>
            <a:pPr lvl="1">
              <a:buFont typeface="Wingdings" charset="2"/>
              <a:buChar char="§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45C47-48C3-C245-B3AA-003734DAF7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8" name="Picture 4" descr="Concepts of Programming Languages [RENTAL EDITION]">
            <a:extLst>
              <a:ext uri="{FF2B5EF4-FFF2-40B4-BE49-F238E27FC236}">
                <a16:creationId xmlns:a16="http://schemas.microsoft.com/office/drawing/2014/main" id="{93B9EC81-0192-9F4F-B0CE-2FA12AB51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838200"/>
            <a:ext cx="2585476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lojure for the Brave and True: Learn the Ultimate Language and Become a Better Programmer">
            <a:extLst>
              <a:ext uri="{FF2B5EF4-FFF2-40B4-BE49-F238E27FC236}">
                <a16:creationId xmlns:a16="http://schemas.microsoft.com/office/drawing/2014/main" id="{717D90AA-1F06-663D-626D-B5CA51BE5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618" y="3429000"/>
            <a:ext cx="2520882" cy="3331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61E96ED-0124-B5B3-F1EA-2A7B773D71D7}"/>
              </a:ext>
            </a:extLst>
          </p:cNvPr>
          <p:cNvSpPr txBox="1">
            <a:spLocks/>
          </p:cNvSpPr>
          <p:nvPr/>
        </p:nvSpPr>
        <p:spPr bwMode="auto">
          <a:xfrm>
            <a:off x="4495800" y="4988169"/>
            <a:ext cx="4343400" cy="156503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/>
            <a:r>
              <a:rPr lang="en-US" kern="0" dirty="0"/>
              <a:t>in the 2</a:t>
            </a:r>
            <a:r>
              <a:rPr lang="en-US" kern="0" baseline="30000" dirty="0"/>
              <a:t>nd</a:t>
            </a:r>
            <a:r>
              <a:rPr lang="en-US" kern="0" dirty="0"/>
              <a:t> half, we will be referencing a free, online (</a:t>
            </a:r>
            <a:r>
              <a:rPr lang="en-US" kern="0"/>
              <a:t>and humorous) book </a:t>
            </a:r>
            <a:r>
              <a:rPr lang="en-US" kern="0" dirty="0"/>
              <a:t>about Clojure</a:t>
            </a:r>
          </a:p>
          <a:p>
            <a:pPr lvl="1">
              <a:buFont typeface="Wingdings" charset="2"/>
              <a:buChar char="§"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91866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2B20AD5-34AD-0142-BABD-E34F15345E8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theory, all programming languages are equivalent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compiled/interpreted into basic machine operations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Church-Turing thesis applies</a:t>
            </a:r>
          </a:p>
          <a:p>
            <a:endParaRPr lang="en-US" sz="2800">
              <a:solidFill>
                <a:schemeClr val="tx2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are there different programming languages?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000">
              <a:solidFill>
                <a:schemeClr val="tx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practice, different languages provide distinct voices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cultures (application domains)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primitive concepts (operations)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ways of thinking about the world (perspectives)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609600" y="3352800"/>
            <a:ext cx="87026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chemeClr val="tx2"/>
                </a:solidFill>
                <a:latin typeface="Arial Narrow" charset="0"/>
              </a:rPr>
              <a:t>Why are there different natural languages?</a:t>
            </a:r>
          </a:p>
          <a:p>
            <a:pPr marL="342900" indent="-342900">
              <a:spcBef>
                <a:spcPct val="20000"/>
              </a:spcBef>
            </a:pPr>
            <a:endParaRPr lang="en-US" sz="2800">
              <a:solidFill>
                <a:schemeClr val="tx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0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 autoUpdateAnimBg="0"/>
      <p:bldP spid="3072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5182A8-8D8B-5847-836C-48903B29543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534400" cy="5334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Family tree of (some) early high-level languages</a:t>
            </a:r>
          </a:p>
        </p:txBody>
      </p:sp>
      <p:pic>
        <p:nvPicPr>
          <p:cNvPr id="1843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95413"/>
            <a:ext cx="8794750" cy="531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C4FE2A-1AAD-0141-A86B-CEFD1976A7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Programming paradigms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similarly, different problem-solving approaches (paradigms) exist and are better suited to different types of tasks 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imperative approaches: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specify sequences of state changes 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procedure-oriented</a:t>
            </a:r>
            <a:r>
              <a:rPr lang="en-US">
                <a:latin typeface="Arial Narrow" charset="0"/>
                <a:ea typeface="ＭＳ Ｐゴシック" charset="0"/>
              </a:rPr>
              <a:t>: subroutines &amp; nested scopes (Pascal, C)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object-based</a:t>
            </a:r>
            <a:r>
              <a:rPr lang="en-US">
                <a:latin typeface="Arial Narrow" charset="0"/>
                <a:ea typeface="ＭＳ Ｐゴシック" charset="0"/>
              </a:rPr>
              <a:t>: interacting objects (Ada, Modula)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object-oriented</a:t>
            </a:r>
            <a:r>
              <a:rPr lang="en-US">
                <a:latin typeface="Arial Narrow" charset="0"/>
                <a:ea typeface="ＭＳ Ｐゴシック" charset="0"/>
              </a:rPr>
              <a:t>: objects + inheritance (C++, Java, Smalltalk)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functional approach: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transform data by applying functions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e.g., LISP/Scheme, ML, Haskell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logic approach: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are statements in logic that describe a solution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e.g., Prolog, Oz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scripting?  visual?  concurrent?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ABEAAB-B717-7C4D-92B1-42295B35F5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685800" y="57150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suppose we want to enter a collection of friends and determine friend circles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solution in Java?  input format?  data structures?  algorithm?</a:t>
            </a:r>
          </a:p>
        </p:txBody>
      </p:sp>
      <p:sp>
        <p:nvSpPr>
          <p:cNvPr id="20484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4419600"/>
          </a:xfrm>
          <a:noFill/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group of friends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note: friends are not necessarily bidirectional (?)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Amy 	is friends with Bob and Dan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Bob	is friends with Amy and Dan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Chris	is friends with Dan and Elle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Dan	is friends with Chris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Elle	is friends with Amy, Bob, Chris and Dan</a:t>
            </a:r>
          </a:p>
          <a:p>
            <a:pPr marL="914400" lvl="2" indent="0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 can define a circle of friends: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1) of Dan	= direct friends of Dan = {Chris}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2) of Dan	= direct friends of Dan + their direct friends – Dan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		= {Chris} + {Dan, Elle} – Dan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		= {Chris, Elle}</a:t>
            </a:r>
          </a:p>
          <a:p>
            <a:pPr marL="914400" lvl="2" indent="0"/>
            <a:endParaRPr lang="en-US" sz="800" dirty="0">
              <a:solidFill>
                <a:srgbClr val="FF0000"/>
              </a:solidFill>
              <a:latin typeface="Arial Narrow" charset="0"/>
              <a:ea typeface="ＭＳ Ｐゴシック" charset="0"/>
            </a:endParaRP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N) of Dan = circle (level N-1) of Dan + their direct friends – Dan</a:t>
            </a:r>
          </a:p>
          <a:p>
            <a:pPr marL="914400" lvl="2" indent="0"/>
            <a:endParaRPr lang="en-US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C139A4C-82BD-C845-BCAA-57D952AED5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Circle of Friends in Clojure</a:t>
            </a:r>
          </a:p>
        </p:txBody>
      </p:sp>
      <p:sp>
        <p:nvSpPr>
          <p:cNvPr id="215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702675" cy="1600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this problem is ideal for a functional language such as Clojure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it is symbolic, can represent words and text as easily as numbers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it has primitives for manipulating lists and structures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recursion is natural and efficient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D0D5B2-12B8-021E-3D43-150818871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781" y="3124200"/>
            <a:ext cx="8781638" cy="3352800"/>
          </a:xfrm>
          <a:prstGeom prst="rect">
            <a:avLst/>
          </a:prstGeom>
        </p:spPr>
      </p:pic>
      <p:sp>
        <p:nvSpPr>
          <p:cNvPr id="21509" name="Text Box 9"/>
          <p:cNvSpPr txBox="1">
            <a:spLocks noChangeArrowheads="1"/>
          </p:cNvSpPr>
          <p:nvPr/>
        </p:nvSpPr>
        <p:spPr bwMode="auto">
          <a:xfrm>
            <a:off x="5410200" y="3275532"/>
            <a:ext cx="3549658" cy="1169551"/>
          </a:xfrm>
          <a:prstGeom prst="rect">
            <a:avLst/>
          </a:prstGeom>
          <a:solidFill>
            <a:schemeClr val="bg1"/>
          </a:solidFill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can compactly represent the friends as a collection of lists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can write the basic code in 7 lines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009104A-16EF-B841-995D-E74F90671B4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study programming languages?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702675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capacity to express ideas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broader perspective on programming and problem solving, new paradigms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improved background for choosing appropriate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know tradeoffs between different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simplify programming task by choosing best-suited language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ability to learn new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as with natural languages, 2</a:t>
            </a:r>
            <a:r>
              <a:rPr lang="en-US" baseline="30000">
                <a:latin typeface="Arial Narrow" charset="0"/>
                <a:ea typeface="ＭＳ Ｐゴシック" charset="0"/>
              </a:rPr>
              <a:t>nd</a:t>
            </a:r>
            <a:r>
              <a:rPr lang="en-US">
                <a:latin typeface="Arial Narrow" charset="0"/>
                <a:ea typeface="ＭＳ Ｐゴシック" charset="0"/>
              </a:rPr>
              <a:t> language is hardest to learn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languages come and go, must be able to adapt/adjust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understanding of the significance of implementation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use language more intelligently if understand implementation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also aids in identifying bugs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ability to design/implement new languages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70BF5AA-7897-1341-B0F8-3C0FE65DAAE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readability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in software engineering, maintenance cost/time far exceeds development cost/time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 want code to be easy to understand, modify, and maintain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simplicity:</a:t>
            </a:r>
            <a:r>
              <a:rPr lang="en-US" sz="1800" dirty="0">
                <a:latin typeface="Arial Narrow" charset="0"/>
                <a:ea typeface="ＭＳ Ｐゴシック" charset="0"/>
              </a:rPr>
              <a:t> language should be as small as possible, avoid redundant features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pretty complex, e.g.,  </a:t>
            </a:r>
            <a:r>
              <a:rPr lang="en-US" sz="1600" dirty="0">
                <a:latin typeface="Courier New" charset="0"/>
                <a:ea typeface="ＭＳ Ｐゴシック" charset="0"/>
              </a:rPr>
              <a:t>x++;    ++x;    x +=1;    x = x + 1;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orthogonality:</a:t>
            </a:r>
            <a:r>
              <a:rPr lang="en-US" sz="1800" dirty="0">
                <a:latin typeface="Arial Narrow" charset="0"/>
                <a:ea typeface="ＭＳ Ｐゴシック" charset="0"/>
              </a:rPr>
              <a:t> small set of primitive constructs, can be combined independently and uniformly (i.e., very few special cases) 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OK but some exceptions,.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e.g</a:t>
            </a:r>
            <a:r>
              <a:rPr lang="en-US" sz="1800" dirty="0">
                <a:latin typeface="Arial Narrow" charset="0"/>
                <a:ea typeface="ＭＳ Ｐゴシック" charset="0"/>
              </a:rPr>
              <a:t>., no primitives in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ArrayList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natural control and data structures: </a:t>
            </a:r>
            <a:r>
              <a:rPr lang="en-US" sz="1800" dirty="0">
                <a:latin typeface="Arial Narrow" charset="0"/>
                <a:ea typeface="ＭＳ Ｐゴシック" charset="0"/>
              </a:rPr>
              <a:t>provide useful, high-level abstractions 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 but does include some tricky ones, e.g., </a:t>
            </a:r>
            <a:r>
              <a:rPr lang="en-US" sz="1600" dirty="0">
                <a:latin typeface="Courier New" charset="0"/>
                <a:ea typeface="ＭＳ Ｐゴシック" charset="0"/>
              </a:rPr>
              <a:t>:?  switch   continue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endParaRPr lang="en-US" sz="9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simple and unambiguous syntax:</a:t>
            </a:r>
            <a:r>
              <a:rPr lang="en-US" sz="1800" dirty="0">
                <a:latin typeface="Arial Narrow" charset="0"/>
                <a:ea typeface="ＭＳ Ｐゴシック" charset="0"/>
              </a:rPr>
              <a:t> intended form of code is clear to reader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not so good, e.g., overall complexity, dangling else, optional { }</a:t>
            </a:r>
            <a:endParaRPr lang="en-US" sz="1600" dirty="0"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2148</TotalTime>
  <Words>1057</Words>
  <Application>Microsoft Macintosh PowerPoint</Application>
  <PresentationFormat>Custom</PresentationFormat>
  <Paragraphs>139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Courier New</vt:lpstr>
      <vt:lpstr>Times New Roman</vt:lpstr>
      <vt:lpstr>Wingdings</vt:lpstr>
      <vt:lpstr>Blank Presentation</vt:lpstr>
      <vt:lpstr>CSC 533: Programming Languages  Spring 2025</vt:lpstr>
      <vt:lpstr>Course texts</vt:lpstr>
      <vt:lpstr>Why are there different programming languages?</vt:lpstr>
      <vt:lpstr>Family tree of (some) early high-level languages</vt:lpstr>
      <vt:lpstr>Programming paradigms</vt:lpstr>
      <vt:lpstr>Example: Circle of Friends</vt:lpstr>
      <vt:lpstr>Example: Circle of Friends in Clojure</vt:lpstr>
      <vt:lpstr>Why study programming languages?</vt:lpstr>
      <vt:lpstr>How do we judge a programming language?</vt:lpstr>
      <vt:lpstr>How do we judge a programming language (cont.)?</vt:lpstr>
      <vt:lpstr>How do we judge a programming language (cont.)?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74</cp:revision>
  <cp:lastPrinted>2017-12-28T07:33:59Z</cp:lastPrinted>
  <dcterms:created xsi:type="dcterms:W3CDTF">2014-01-09T19:42:42Z</dcterms:created>
  <dcterms:modified xsi:type="dcterms:W3CDTF">2025-01-11T04:39:49Z</dcterms:modified>
</cp:coreProperties>
</file>