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66" r:id="rId4"/>
    <p:sldId id="259" r:id="rId5"/>
    <p:sldId id="267" r:id="rId6"/>
    <p:sldId id="268" r:id="rId7"/>
    <p:sldId id="269" r:id="rId8"/>
    <p:sldId id="270" r:id="rId9"/>
    <p:sldId id="271" r:id="rId10"/>
    <p:sldId id="286" r:id="rId11"/>
    <p:sldId id="272" r:id="rId12"/>
    <p:sldId id="273" r:id="rId13"/>
    <p:sldId id="274" r:id="rId14"/>
    <p:sldId id="275" r:id="rId15"/>
    <p:sldId id="284" r:id="rId16"/>
    <p:sldId id="276" r:id="rId17"/>
    <p:sldId id="277" r:id="rId1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9B1E39-D9C2-144C-897C-1116732DAD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590800"/>
            <a:ext cx="8093075" cy="40386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features and issues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variables &amp; bindings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data types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primitive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complex/structured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expressions &amp; assignments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control structures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subprograms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4AE7E6-CF4C-4C46-96CB-865357D776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4800600"/>
            <a:ext cx="3352800" cy="182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3175"/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boundary between the stack and heap can be flexible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share same block of memory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grow from different ends</a:t>
            </a:r>
          </a:p>
          <a:p>
            <a:pPr marL="514350"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advantages?  disadvantages?</a:t>
            </a:r>
          </a:p>
        </p:txBody>
      </p:sp>
      <p:graphicFrame>
        <p:nvGraphicFramePr>
          <p:cNvPr id="24580" name="Object 2"/>
          <p:cNvGraphicFramePr>
            <a:graphicFrameLocks noChangeAspect="1"/>
          </p:cNvGraphicFramePr>
          <p:nvPr/>
        </p:nvGraphicFramePr>
        <p:xfrm>
          <a:off x="5334000" y="1981200"/>
          <a:ext cx="42672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886200" imgH="2295144" progId="Word.Picture.8">
                  <p:embed/>
                </p:oleObj>
              </mc:Choice>
              <mc:Fallback>
                <p:oleObj name="Picture" r:id="rId2" imgW="3886200" imgH="2295144" progId="Word.Picture.8">
                  <p:embed/>
                  <p:pic>
                    <p:nvPicPr>
                      <p:cNvPr id="245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81200"/>
                        <a:ext cx="4267200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9601" y="1905000"/>
            <a:ext cx="4724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code segment:</a:t>
            </a:r>
            <a:r>
              <a:rPr lang="en-US" sz="2000" dirty="0">
                <a:latin typeface="Arial Narrow" charset="0"/>
              </a:rPr>
              <a:t> contains program instructions and static memory (note: compile-time) 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stack segment:</a:t>
            </a:r>
            <a:r>
              <a:rPr lang="en-US" sz="2000" dirty="0">
                <a:latin typeface="Arial Narrow" charset="0"/>
              </a:rPr>
              <a:t> contains stack-dynamic memory (note: run-time, LIFO)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memory is allocated from one end (top)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must be freed in reverse order (popped)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heap segment:</a:t>
            </a:r>
            <a:r>
              <a:rPr lang="en-US" sz="2000" dirty="0">
                <a:latin typeface="Arial Narrow" charset="0"/>
              </a:rPr>
              <a:t> contains heap-dynamic memory (note: run-time, unpredictable)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since lifetime is not predictable, must store as unstructured (linked)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 LISP/Scheme/Clojure store all data on the heap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" y="1143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three binding options correspond to common memory partitions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  <p:bldP spid="4505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73B685-9B56-1640-BCC9-5244CD7F87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value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(How are values assigned to variables?)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02675" cy="10668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consider the assignment: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 = Y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left-hand side, variable refers to an address (l-value)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right-hand side, variable refers to the value stored there (r-value)</a:t>
            </a:r>
            <a:endParaRPr lang="en-US" sz="1600" i="1">
              <a:latin typeface="Arial Narrow" charset="0"/>
              <a:ea typeface="ＭＳ Ｐゴシック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438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in C/C++/Java, an assignment returns the value being assigned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cout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&lt;&lt; x = 3 &lt;&lt;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endl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;	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System.out.println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(x = 3);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x = y = 5;	 	</a:t>
            </a:r>
            <a:r>
              <a:rPr lang="en-US" sz="1600" i="1" dirty="0">
                <a:latin typeface="Arial Narrow" charset="0"/>
              </a:rPr>
              <a:t>Note: assignment is right-associative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 dirty="0">
              <a:latin typeface="Arial Narrow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some languages automatically initialize variables on declaration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e.g.,  	JavaScript initializes to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undefined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C/C++ initialize global primitives, Java initializes primitive fields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can specify initial values for user-defined types (class constructors)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09600" y="5486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not all languages treat assignment the same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X = 2 + 3</a:t>
            </a:r>
            <a:r>
              <a:rPr lang="en-US" sz="1800" dirty="0"/>
              <a:t>		</a:t>
            </a:r>
            <a:r>
              <a:rPr lang="en-US" sz="1800" dirty="0">
                <a:latin typeface="Arial Narrow" charset="0"/>
              </a:rPr>
              <a:t>In Prolog, right-hand side is not evaluated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			X is assigned the expression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 dirty="0">
                <a:latin typeface="Arial Narrow" charset="0"/>
              </a:rPr>
              <a:t>2+3</a:t>
            </a:r>
            <a:r>
              <a:rPr lang="ja-JP" altLang="en-US" sz="1800">
                <a:latin typeface="Arial Narrow" charset="0"/>
              </a:rPr>
              <a:t>’</a:t>
            </a:r>
            <a:endParaRPr lang="en-US" altLang="ja-JP" sz="1800" dirty="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i="1" dirty="0">
                <a:latin typeface="Arial Narrow" charset="0"/>
              </a:rPr>
              <a:t>					can'</a:t>
            </a:r>
            <a:r>
              <a:rPr lang="en-US" altLang="ja-JP" sz="1800" i="1" dirty="0">
                <a:latin typeface="Arial Narrow" charset="0"/>
              </a:rPr>
              <a:t>t change variables!</a:t>
            </a:r>
            <a:endParaRPr lang="en-US" sz="1800" i="1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  <p:bldP spid="26630" grpId="0" build="p" autoUpdateAnimBg="0"/>
      <p:bldP spid="2663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374A15-293B-4E45-97EB-1F7B734E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Scope &amp; lifetime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438400"/>
          </a:xfrm>
        </p:spPr>
        <p:txBody>
          <a:bodyPr/>
          <a:lstStyle/>
          <a:p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lifetime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temporal property;  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scope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spatial property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lifetime of a variable begins when memory is allocated, ends when deallocated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scope of a variable is the range in which it is visible (i.e., can be referenced)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scope rules determine how variables are mapped to their attributes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4572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scoping can be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static:</a:t>
            </a:r>
            <a:r>
              <a:rPr lang="en-US" sz="2000">
                <a:latin typeface="Arial Narrow" charset="0"/>
              </a:rPr>
              <a:t> based on program structure (scope rules determined at compile-time)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dynamic:</a:t>
            </a:r>
            <a:r>
              <a:rPr lang="en-US" sz="2000">
                <a:latin typeface="Arial Narrow" charset="0"/>
              </a:rPr>
              <a:t> based on calling sequence (must be determined during run-time)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EB6101-9651-F344-9BFF-94D18168F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 scoping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2590800" cy="50292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print a;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7652" name="Object 2"/>
          <p:cNvGraphicFramePr>
            <a:graphicFrameLocks noChangeAspect="1"/>
          </p:cNvGraphicFramePr>
          <p:nvPr/>
        </p:nvGraphicFramePr>
        <p:xfrm>
          <a:off x="6934200" y="2057400"/>
          <a:ext cx="2281238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168396" imgH="1693164" progId="Visio.Drawing.5">
                  <p:embed/>
                </p:oleObj>
              </mc:Choice>
              <mc:Fallback>
                <p:oleObj name="VISIO" r:id="rId2" imgW="3168396" imgH="1693164" progId="Visio.Drawing.5">
                  <p:embed/>
                  <p:pic>
                    <p:nvPicPr>
                      <p:cNvPr id="276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2281238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3"/>
          <p:cNvGraphicFramePr>
            <a:graphicFrameLocks noChangeAspect="1"/>
          </p:cNvGraphicFramePr>
          <p:nvPr/>
        </p:nvGraphicFramePr>
        <p:xfrm>
          <a:off x="7391400" y="4343400"/>
          <a:ext cx="153035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086356" imgH="2961132" progId="Visio.Drawing.5">
                  <p:embed/>
                </p:oleObj>
              </mc:Choice>
              <mc:Fallback>
                <p:oleObj name="VISIO" r:id="rId4" imgW="2086356" imgH="2961132" progId="Visio.Drawing.5">
                  <p:embed/>
                  <p:pic>
                    <p:nvPicPr>
                      <p:cNvPr id="2765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43400"/>
                        <a:ext cx="153035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3429000" y="14478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(lexical)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program structure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</a:t>
            </a:r>
            <a:r>
              <a:rPr lang="ja-JP" altLang="en-US" sz="2000">
                <a:latin typeface="Arial Narrow" charset="0"/>
              </a:rPr>
              <a:t>“</a:t>
            </a:r>
            <a:r>
              <a:rPr lang="en-US" altLang="ja-JP" sz="2000">
                <a:latin typeface="Arial Narrow" charset="0"/>
              </a:rPr>
              <a:t>out</a:t>
            </a:r>
            <a:r>
              <a:rPr lang="ja-JP" altLang="en-US" sz="2000">
                <a:latin typeface="Arial Narrow" charset="0"/>
              </a:rPr>
              <a:t>”</a:t>
            </a:r>
            <a:r>
              <a:rPr lang="en-US" altLang="ja-JP" sz="2000">
                <a:latin typeface="Arial Narrow" charset="0"/>
              </a:rPr>
              <a:t> a level</a:t>
            </a:r>
            <a:endParaRPr lang="en-US" sz="2000">
              <a:latin typeface="Arial Narrow" charset="0"/>
            </a:endParaRPr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3505200" y="41910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calling sequence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to calling point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5052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7</a:t>
            </a:r>
            <a:endParaRPr lang="en-US" sz="2000">
              <a:latin typeface="Arial Narrow" charset="0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3581400" y="5867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 autoUpdateAnimBg="0"/>
      <p:bldP spid="2868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D4FBC1-832A-0B4A-97FB-F4E71D74BB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3352800" cy="56388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8676" name="Object 2"/>
          <p:cNvGraphicFramePr>
            <a:graphicFrameLocks noChangeAspect="1"/>
          </p:cNvGraphicFramePr>
          <p:nvPr/>
        </p:nvGraphicFramePr>
        <p:xfrm>
          <a:off x="7389813" y="4343400"/>
          <a:ext cx="1528762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6356" imgH="3771900" progId="Visio.Drawing.5">
                  <p:embed/>
                </p:oleObj>
              </mc:Choice>
              <mc:Fallback>
                <p:oleObj name="VISIO" r:id="rId2" imgW="2086356" imgH="3771900" progId="Visio.Drawing.5">
                  <p:embed/>
                  <p:pic>
                    <p:nvPicPr>
                      <p:cNvPr id="286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4343400"/>
                        <a:ext cx="1528762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12"/>
          <p:cNvSpPr>
            <a:spLocks noChangeArrowheads="1"/>
          </p:cNvSpPr>
          <p:nvPr/>
        </p:nvSpPr>
        <p:spPr bwMode="auto">
          <a:xfrm>
            <a:off x="3810000" y="1447800"/>
            <a:ext cx="548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many languages allow nested procedures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2000"/>
          </a:p>
        </p:txBody>
      </p:sp>
      <p:graphicFrame>
        <p:nvGraphicFramePr>
          <p:cNvPr id="28678" name="Object 3"/>
          <p:cNvGraphicFramePr>
            <a:graphicFrameLocks noChangeAspect="1"/>
          </p:cNvGraphicFramePr>
          <p:nvPr/>
        </p:nvGraphicFramePr>
        <p:xfrm>
          <a:off x="6934200" y="2286000"/>
          <a:ext cx="2293938" cy="186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168396" imgH="2607564" progId="Visio.Drawing.5">
                  <p:embed/>
                </p:oleObj>
              </mc:Choice>
              <mc:Fallback>
                <p:oleObj name="VISIO" r:id="rId4" imgW="3168396" imgH="2607564" progId="Visio.Drawing.5">
                  <p:embed/>
                  <p:pic>
                    <p:nvPicPr>
                      <p:cNvPr id="2867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0"/>
                        <a:ext cx="2293938" cy="186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15"/>
          <p:cNvSpPr>
            <a:spLocks noChangeArrowheads="1"/>
          </p:cNvSpPr>
          <p:nvPr/>
        </p:nvSpPr>
        <p:spPr bwMode="auto">
          <a:xfrm>
            <a:off x="3810000" y="2590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8100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7</a:t>
            </a:r>
            <a:endParaRPr lang="en-US" sz="2000">
              <a:latin typeface="Arial Narrow" charset="0"/>
            </a:endParaRPr>
          </a:p>
        </p:txBody>
      </p:sp>
      <p:sp>
        <p:nvSpPr>
          <p:cNvPr id="28681" name="Rectangle 17"/>
          <p:cNvSpPr>
            <a:spLocks noChangeArrowheads="1"/>
          </p:cNvSpPr>
          <p:nvPr/>
        </p:nvSpPr>
        <p:spPr bwMode="auto">
          <a:xfrm>
            <a:off x="3810000" y="4876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3810000" y="5334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utoUpdateAnimBg="0"/>
      <p:bldP spid="2971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656528-4497-FE47-9F7D-26D3E6888A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68D3B1-ED8F-0043-AD53-7075488806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 in C/C++/Java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657475"/>
            <a:ext cx="6858000" cy="2676525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C++ EXAMPLE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JAVA EXAMPLE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foo() {			public void foo() {	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int x = 3;			  int y = 1;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if (x &gt; 0) {			  if (y &gt; 0)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5;			    int x = 5;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					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 int x = 3;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					}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09600" y="1295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C/C++/Java, can'</a:t>
            </a:r>
            <a:r>
              <a:rPr lang="en-US" altLang="ja-JP" dirty="0">
                <a:solidFill>
                  <a:schemeClr val="accent2"/>
                </a:solidFill>
                <a:latin typeface="Arial Narrow" charset="0"/>
              </a:rPr>
              <a:t>t have nested functions/methods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but can nest blocks – new environments using { }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in C/C++, can override existing variable in a nested block; not in Java</a:t>
            </a:r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685800" y="5486400"/>
            <a:ext cx="861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 dirty="0">
                <a:latin typeface="Arial Narrow" charset="0"/>
              </a:rPr>
              <a:t>Note:	in C, variables can only be declared at the start of a block</a:t>
            </a:r>
          </a:p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 dirty="0">
                <a:latin typeface="Arial Narrow" charset="0"/>
              </a:rPr>
              <a:t>		in C++/Java, can declare variables anywhere</a:t>
            </a: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endParaRPr lang="en-US" sz="9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		tradeoffs?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27D81A-2CE0-A74B-9028-F3DE4F6B3D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Scoping tradeoffs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virtually all modern languages are statically scoped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LISP was originally dynamic, as were APL and SNOBOL</a:t>
            </a:r>
          </a:p>
          <a:p>
            <a:pPr lvl="2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Scheme</a:t>
            </a:r>
            <a:r>
              <a:rPr lang="en-US">
                <a:latin typeface="Arial Narrow" charset="0"/>
                <a:ea typeface="ＭＳ Ｐゴシック" charset="0"/>
              </a:rPr>
              <a:t>/Clojure are statically scoped, as is Common LISP (by default)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dynamic scoping is an option in Common LISP &amp; Perl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serious drawbacks of dynamic scoping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understand a routine out of context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hide variables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type-check at compile time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 is more intuitive &amp; readable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can lead to lots of parameter passing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also, moving code within a program can change its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174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B17D63-6A3B-9B41-807F-81F3A8E0C9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imperative programming languages tend to be abstractions of the underlying von Neumann architecture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variables correspond to memory cells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variable attributes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name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type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address (memory location)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scope – range of statements in which the variable is accessible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lifetime – time during which the variable is bound to an address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D6D80-77F8-D440-B595-BB66A16722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time &amp; manner in which variables are bound to attributes is key to the behavior/implementation of the language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static binding:</a:t>
            </a:r>
            <a:r>
              <a:rPr lang="en-US" sz="2400">
                <a:latin typeface="Arial Narrow" charset="0"/>
                <a:ea typeface="ＭＳ Ｐゴシック" charset="0"/>
              </a:rPr>
              <a:t>  prior to run-time, remains fixed</a:t>
            </a:r>
          </a:p>
          <a:p>
            <a:pPr lvl="1"/>
            <a:endParaRPr lang="en-US" sz="2400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efficient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dynamic binding:</a:t>
            </a:r>
            <a:r>
              <a:rPr lang="en-US" sz="2400">
                <a:latin typeface="Arial Narrow" charset="0"/>
                <a:ea typeface="ＭＳ Ｐゴシック" charset="0"/>
              </a:rPr>
              <a:t> occurs or can change during run-time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flexible</a:t>
            </a:r>
          </a:p>
          <a:p>
            <a:endParaRPr lang="en-US" sz="200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0A44AC-82F1-6243-89F6-A3E09343AA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4038600"/>
          </a:xfrm>
          <a:noFill/>
        </p:spPr>
        <p:txBody>
          <a:bodyPr/>
          <a:lstStyle/>
          <a:p>
            <a:pPr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names are used to identify entities in programs</a:t>
            </a: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length</a:t>
            </a:r>
            <a:r>
              <a:rPr lang="en-US" sz="2400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FORTRAN – 6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COBOL – 30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C – arbitrary length, only first 8 chars are significant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C++ &amp; Java – arbitrary length, all chars significant (???)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connectors</a:t>
            </a:r>
            <a:r>
              <a:rPr lang="en-US" sz="1800" dirty="0"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</a:rPr>
              <a:t>	C, C++, Java, COBOL, Ada all allow underscores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LISP/Scheme/Clojure allows -, ?, !, …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case-sensitive</a:t>
            </a:r>
            <a:r>
              <a:rPr lang="en-US" sz="2400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debate about desirability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(What names can refer to variables?)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09600" y="5410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studies have shown:</a:t>
            </a:r>
            <a:r>
              <a:rPr lang="en-US" dirty="0">
                <a:solidFill>
                  <a:schemeClr val="accent2"/>
                </a:solidFill>
              </a:rPr>
              <a:t>		</a:t>
            </a:r>
            <a:r>
              <a:rPr lang="en-US" sz="1800" dirty="0" err="1">
                <a:latin typeface="Courier New" charset="0"/>
              </a:rPr>
              <a:t>maxScoreInClass</a:t>
            </a:r>
            <a:r>
              <a:rPr lang="en-US" sz="1800" dirty="0">
                <a:latin typeface="Courier New" charset="0"/>
              </a:rPr>
              <a:t>		</a:t>
            </a: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best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 dirty="0">
                <a:latin typeface="Courier New" charset="0"/>
              </a:rPr>
              <a:t>				</a:t>
            </a:r>
            <a:r>
              <a:rPr lang="en-US" sz="1800" dirty="0" err="1">
                <a:latin typeface="Courier New" charset="0"/>
              </a:rPr>
              <a:t>max_score_in_class</a:t>
            </a:r>
            <a:r>
              <a:rPr lang="en-US" sz="1800" dirty="0">
                <a:latin typeface="Courier New" charset="0"/>
              </a:rPr>
              <a:t>		</a:t>
            </a: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ok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 dirty="0">
                <a:latin typeface="Courier New" charset="0"/>
              </a:rPr>
              <a:t>				</a:t>
            </a:r>
            <a:r>
              <a:rPr lang="en-US" sz="1800" dirty="0" err="1">
                <a:latin typeface="Courier New" charset="0"/>
              </a:rPr>
              <a:t>maxscoreinclass</a:t>
            </a:r>
            <a:r>
              <a:rPr lang="en-US" sz="1800" dirty="0">
                <a:latin typeface="Courier New" charset="0"/>
              </a:rPr>
              <a:t>		</a:t>
            </a: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worst</a:t>
            </a:r>
            <a:endParaRPr lang="en-US" sz="1400" i="1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58E158-3AD9-3F49-A9F2-3699214377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5486400"/>
          </a:xfrm>
        </p:spPr>
        <p:txBody>
          <a:bodyPr/>
          <a:lstStyle/>
          <a:p>
            <a:pPr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special words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are words with preset meanings in the language</a:t>
            </a:r>
          </a:p>
          <a:p>
            <a:pPr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sym typeface="Wingdings" charset="0"/>
              </a:rPr>
              <a:t>keyword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:  has predefined meaning in context</a:t>
            </a:r>
          </a:p>
          <a:p>
            <a:pPr lvl="4">
              <a:buFontTx/>
              <a:buNone/>
              <a:tabLst>
                <a:tab pos="2170113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can be used freely in other contexts, can be overridden</a:t>
            </a:r>
          </a:p>
          <a:p>
            <a:pPr lvl="4">
              <a:buFontTx/>
              <a:buNone/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e.g., in FORTRAN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ea typeface="ＭＳ Ｐゴシック" charset="0"/>
                <a:sym typeface="Wingdings" charset="0"/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X</a:t>
            </a:r>
            <a:r>
              <a:rPr lang="en-US" dirty="0">
                <a:ea typeface="ＭＳ Ｐゴシック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X is variable of type REAL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ea typeface="ＭＳ Ｐゴシック" charset="0"/>
                <a:sym typeface="Wingdings" charset="0"/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INTEGER REAL</a:t>
            </a:r>
            <a:r>
              <a:rPr lang="en-US" dirty="0"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REAL is variable of type INTEGER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sym typeface="Wingdings" charset="0"/>
              </a:rPr>
              <a:t>reserved word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:  cannot be reused or overridden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in most languages (incl. C, C++ &amp; Java), special words are reserved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endParaRPr lang="en-US" dirty="0"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sym typeface="Wingdings" charset="0"/>
              </a:rPr>
              <a:t>In ALGOL 60, special words had to be written in a distinct font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C9DE31-49F7-E848-9391-0A1E3F99CD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the type of a variable decided?)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47925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 (compile-time)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explicit declarations (most modern languages)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: integer;</a:t>
            </a:r>
            <a:r>
              <a:rPr lang="en-US" sz="1800" dirty="0">
                <a:latin typeface="Arial Narrow" charset="0"/>
                <a:ea typeface="ＭＳ Ｐゴシック" charset="0"/>
              </a:rPr>
              <a:t>		Pascal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  <a:r>
              <a:rPr lang="en-US" sz="1800" dirty="0">
                <a:latin typeface="Arial Narrow" charset="0"/>
                <a:ea typeface="ＭＳ Ｐゴシック" charset="0"/>
              </a:rPr>
              <a:t>			C/C++/Java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implicit declarations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In FORTRAN, if not declared then type is assumed</a:t>
            </a:r>
          </a:p>
          <a:p>
            <a:pPr lvl="3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starts with I-N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INTEGER, else REAL	        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TRADEOFFS?</a:t>
            </a:r>
          </a:p>
          <a:p>
            <a:pPr marL="1376363" lvl="3" indent="-458788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in many modern scripting languages, type may be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inferred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from an assignment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5800" y="3810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dynamic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 (run-time)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5763" algn="l"/>
                <a:tab pos="2060575" algn="l"/>
              </a:tabLst>
            </a:pPr>
            <a:r>
              <a:rPr lang="en-US" sz="2000" dirty="0">
                <a:latin typeface="Arial Narrow" charset="0"/>
              </a:rPr>
              <a:t>variable is given type on assignment, can change 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</a:rPr>
              <a:t>e.g., JavaScript, PHP, Python, Perl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ADVANTAGE:</a:t>
            </a:r>
            <a:r>
              <a:rPr lang="en-US" sz="1800" dirty="0">
                <a:latin typeface="Arial Narrow" charset="0"/>
                <a:sym typeface="Wingdings" charset="0"/>
              </a:rPr>
              <a:t> 	flexible – can write generic code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DISADVANTAGE:</a:t>
            </a:r>
            <a:r>
              <a:rPr lang="en-US" sz="1800" dirty="0">
                <a:latin typeface="Arial Narrow" charset="0"/>
                <a:sym typeface="Wingdings" charset="0"/>
              </a:rPr>
              <a:t>  	costly – type checking must be done during execution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sym typeface="Wingdings" charset="0"/>
              </a:rPr>
              <a:t>				error-detection abilities are diminished</a:t>
            </a:r>
            <a:endParaRPr lang="en-US" sz="10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60960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type binding greatly determines implementation</a:t>
            </a:r>
          </a:p>
          <a:p>
            <a:pPr marL="742950" lvl="1" indent="-28575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rgbClr val="FF0033"/>
                </a:solidFill>
                <a:latin typeface="Arial Narrow" charset="0"/>
              </a:rPr>
              <a:t>static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compilation		dynamic  interpretation</a:t>
            </a:r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endParaRPr lang="en-US" sz="1800" dirty="0">
              <a:solidFill>
                <a:srgbClr val="FF0033"/>
              </a:solidFill>
              <a:sym typeface="Wingdings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  <p:bldP spid="922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FFFFF1-5D70-BA44-9045-A2A870A46C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type checking: ensuring that operands in expressions are compatible</a:t>
            </a:r>
          </a:p>
          <a:p>
            <a:pPr marL="457200" indent="-457200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compatible</a:t>
            </a:r>
            <a:r>
              <a:rPr lang="en-US">
                <a:latin typeface="Arial Narrow" charset="0"/>
                <a:ea typeface="ＭＳ Ｐゴシック" charset="0"/>
              </a:rPr>
              <a:t> type is either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legal for that operator, or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can be coerced (automatically converted) into a legal type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coercion affects type checking, hence reliability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most languages coerce numeric values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X = 3.5 + 2;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C/C++ make extensive use of coercion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+ 1;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* ptr = new int[10];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ptr++;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can define coercion paths for new classes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 allows some C++-like coercion of primitive types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must explicitly convert real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int &amp; reference types (objects)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D672D1-411C-7242-B86C-57EE9454F0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strongly typed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is one in which all type incompatibilities are caught (at either compile-time or run-time)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		somewhat strongly typed, but numerous loopholes exist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	= vs. ==			</a:t>
            </a:r>
            <a:r>
              <a:rPr lang="en-US" dirty="0" err="1">
                <a:latin typeface="Arial Narro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vs. </a:t>
            </a:r>
            <a:r>
              <a:rPr lang="en-US" dirty="0" err="1">
                <a:latin typeface="Arial Narrow" charset="0"/>
                <a:ea typeface="ＭＳ Ｐゴシック" charset="0"/>
              </a:rPr>
              <a:t>int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union			unchecked parameters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	slightly better, but retains most weaknesses for backward compatibility</a:t>
            </a:r>
          </a:p>
          <a:p>
            <a:pPr lvl="4">
              <a:buFontTx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	much better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closes many C-style loopholes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C652-F906-A34D-BF5C-116227D53D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memory allocated &amp; assigned?)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bound before execution, stays same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e.g., early versions of FORTRAN, constants, global variables in C/C++ &amp; Java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static binding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no recursion		</a:t>
            </a: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2667000"/>
            <a:ext cx="891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stack-dynamic:  </a:t>
            </a:r>
            <a:r>
              <a:rPr lang="en-US" sz="2000">
                <a:latin typeface="Arial Narrow" charset="0"/>
              </a:rPr>
              <a:t>bound when declaration is reached, but type bound statically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e.g., could specify in FORTRAN 77, locals in C/C++, primitives &amp; references in Java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can save space over static, but slower</a:t>
            </a:r>
            <a:r>
              <a:rPr lang="en-US" sz="2000"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41148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heap-dynamic:  </a:t>
            </a:r>
            <a:r>
              <a:rPr lang="en-US" sz="2000" dirty="0">
                <a:latin typeface="Arial Narrow" charset="0"/>
              </a:rPr>
              <a:t>bound during execution, changeable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can be </a:t>
            </a:r>
            <a:r>
              <a:rPr lang="en-US" sz="2000" i="1" dirty="0">
                <a:latin typeface="Arial Narrow" charset="0"/>
              </a:rPr>
              <a:t>explicit</a:t>
            </a:r>
            <a:r>
              <a:rPr lang="en-US" sz="2000" dirty="0">
                <a:latin typeface="Arial Narrow" charset="0"/>
              </a:rPr>
              <a:t>:  user allocates/deallocates objects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new/delete in C/C++, new in Java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efficient, but tricky (garbage collection helps)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can be </a:t>
            </a:r>
            <a:r>
              <a:rPr lang="en-US" sz="2000" i="1" dirty="0">
                <a:latin typeface="Arial Narrow" charset="0"/>
              </a:rPr>
              <a:t>implicit</a:t>
            </a:r>
            <a:r>
              <a:rPr lang="en-US" sz="2000" dirty="0">
                <a:latin typeface="Arial Narrow" charset="0"/>
              </a:rPr>
              <a:t>:  transparent to the user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JavaScript, LISP/Scheme/Clojure</a:t>
            </a:r>
          </a:p>
          <a:p>
            <a:pPr marL="1600200" lvl="3" indent="-228600">
              <a:spcBef>
                <a:spcPct val="20000"/>
              </a:spcBef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as with dynamic type binding: flexible, inefficient, error detection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1854</TotalTime>
  <Words>1951</Words>
  <Application>Microsoft Macintosh PowerPoint</Application>
  <PresentationFormat>Custom</PresentationFormat>
  <Paragraphs>312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Picture</vt:lpstr>
      <vt:lpstr>VISIO</vt:lpstr>
      <vt:lpstr>CSC 533: Programming Languages  Spring 2025</vt:lpstr>
      <vt:lpstr>Variables</vt:lpstr>
      <vt:lpstr>Static vs. dynamic</vt:lpstr>
      <vt:lpstr>Binding name (What names can refer to variables?) </vt:lpstr>
      <vt:lpstr>Binding name (cont.)</vt:lpstr>
      <vt:lpstr>Binding type  (When is the type of a variable decided?)</vt:lpstr>
      <vt:lpstr>Binding type (cont.)</vt:lpstr>
      <vt:lpstr>Binding type (cont.)</vt:lpstr>
      <vt:lpstr>Binding address  (When is memory allocated &amp; assigned?)</vt:lpstr>
      <vt:lpstr>Binding address (cont.)</vt:lpstr>
      <vt:lpstr>Binding value (How are values assigned to variables?)</vt:lpstr>
      <vt:lpstr>Scope &amp; lifetime</vt:lpstr>
      <vt:lpstr>Static vs. dynamic scoping</vt:lpstr>
      <vt:lpstr>Nested scopes</vt:lpstr>
      <vt:lpstr>In-class exercise</vt:lpstr>
      <vt:lpstr>Nested scopes in C/C++/Java</vt:lpstr>
      <vt:lpstr>Scoping tradeoffs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77</cp:revision>
  <cp:lastPrinted>2017-12-28T07:33:59Z</cp:lastPrinted>
  <dcterms:created xsi:type="dcterms:W3CDTF">2014-01-09T19:42:42Z</dcterms:created>
  <dcterms:modified xsi:type="dcterms:W3CDTF">2025-01-12T17:42:44Z</dcterms:modified>
</cp:coreProperties>
</file>