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81" r:id="rId3"/>
    <p:sldId id="282" r:id="rId4"/>
    <p:sldId id="283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58" r:id="rId14"/>
    <p:sldId id="266" r:id="rId15"/>
    <p:sldId id="259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93" r:id="rId24"/>
    <p:sldId id="275" r:id="rId25"/>
    <p:sldId id="276" r:id="rId26"/>
    <p:sldId id="294" r:id="rId27"/>
    <p:sldId id="295" r:id="rId28"/>
    <p:sldId id="277" r:id="rId29"/>
    <p:sldId id="279" r:id="rId30"/>
  </p:sldIdLst>
  <p:sldSz cx="9601200" cy="7315200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04">
          <p15:clr>
            <a:srgbClr val="A4A3A4"/>
          </p15:clr>
        </p15:guide>
        <p15:guide id="2" pos="30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51"/>
    <p:restoredTop sz="94286"/>
  </p:normalViewPr>
  <p:slideViewPr>
    <p:cSldViewPr>
      <p:cViewPr varScale="1">
        <p:scale>
          <a:sx n="109" d="100"/>
          <a:sy n="109" d="100"/>
        </p:scale>
        <p:origin x="2352" y="184"/>
      </p:cViewPr>
      <p:guideLst>
        <p:guide orient="horz" pos="2304"/>
        <p:guide pos="30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 smtClean="0"/>
            </a:lvl1pPr>
          </a:lstStyle>
          <a:p>
            <a:pPr>
              <a:defRPr/>
            </a:pPr>
            <a:fld id="{421EA873-FAF4-7142-8D01-DCA361B0CB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6959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04911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47800" y="3200400"/>
            <a:ext cx="6705600" cy="2819400"/>
          </a:xfrm>
        </p:spPr>
        <p:txBody>
          <a:bodyPr/>
          <a:lstStyle>
            <a:lvl1pPr marL="0" indent="0" algn="ctr"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838200"/>
            <a:ext cx="8229600" cy="2133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80225" y="6664325"/>
            <a:ext cx="2000250" cy="4889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fld id="{65F3A4EB-B7A9-C647-8B66-D9E2049755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198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F43FDE-D8DE-B546-A8FA-8F05CADC0A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205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18350" y="381000"/>
            <a:ext cx="2270125" cy="6248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81000"/>
            <a:ext cx="6661150" cy="6248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6EF3BF-2C79-C149-BFD1-6C480C2F89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6941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9067800" cy="685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19200"/>
            <a:ext cx="4275138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338" y="1219200"/>
            <a:ext cx="4275137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0E1A01-18FD-DC49-AEA1-8694962A34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766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508F01-E3AA-F340-9C79-A86488F232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309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825" y="4700588"/>
            <a:ext cx="8161338" cy="14525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825" y="3100388"/>
            <a:ext cx="8161338" cy="16002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2D2B1C-78B2-4946-BB15-D155BD7892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598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19200"/>
            <a:ext cx="4275138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338" y="1219200"/>
            <a:ext cx="4275137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111E4-C44E-1C49-B98B-A49BAFD020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825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293688"/>
            <a:ext cx="8642350" cy="1219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425" y="1636713"/>
            <a:ext cx="4243388" cy="682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425" y="2319338"/>
            <a:ext cx="4243388" cy="4214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6800" y="1636713"/>
            <a:ext cx="4244975" cy="682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6800" y="2319338"/>
            <a:ext cx="4244975" cy="4214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0998A1-E609-C047-BE58-4115DD5144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870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011EB-8C20-C949-BC67-23CD6B35A2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037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D6F10-D2BC-D94E-B08A-5BC35F14F3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26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290513"/>
            <a:ext cx="3159125" cy="12398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4438" y="290513"/>
            <a:ext cx="5367337" cy="62436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9425" y="1530350"/>
            <a:ext cx="3159125" cy="50038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745C89-BFA8-B34F-8EEA-7F90F1A6FD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520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188" y="5121275"/>
            <a:ext cx="5761037" cy="6032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81188" y="654050"/>
            <a:ext cx="5761037" cy="43894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1188" y="5724525"/>
            <a:ext cx="5761037" cy="8588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E7B58-694A-6B49-84DA-3DD18D8C3F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356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19200"/>
            <a:ext cx="8702675" cy="54102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2"/>
            <a:r>
              <a:rPr lang="en-US"/>
              <a:t>Fourth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20725" y="6664325"/>
            <a:ext cx="20002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9775" y="6664325"/>
            <a:ext cx="30416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37425" y="6664325"/>
            <a:ext cx="20002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rgbClr val="FF0033"/>
                </a:solidFill>
                <a:latin typeface="Arial Narrow" charset="0"/>
              </a:defRPr>
            </a:lvl1pPr>
          </a:lstStyle>
          <a:p>
            <a:pPr>
              <a:defRPr/>
            </a:pPr>
            <a:fld id="{4CB3D429-5783-DE4A-A071-6ABD2647ED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381000"/>
            <a:ext cx="9067800" cy="685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7BE3A5E-C698-0F39-9D0E-3C99CB347B88}"/>
              </a:ext>
            </a:extLst>
          </p:cNvPr>
          <p:cNvSpPr/>
          <p:nvPr userDrawn="1"/>
        </p:nvSpPr>
        <p:spPr bwMode="auto">
          <a:xfrm>
            <a:off x="8969375" y="-228600"/>
            <a:ext cx="806450" cy="838200"/>
          </a:xfrm>
          <a:prstGeom prst="ellipse">
            <a:avLst/>
          </a:prstGeom>
          <a:solidFill>
            <a:srgbClr val="3333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-111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7D4342-21DB-12BB-CCCA-191BFDF159CA}"/>
              </a:ext>
            </a:extLst>
          </p:cNvPr>
          <p:cNvSpPr txBox="1"/>
          <p:nvPr userDrawn="1"/>
        </p:nvSpPr>
        <p:spPr>
          <a:xfrm>
            <a:off x="8839200" y="34007"/>
            <a:ext cx="762000" cy="423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b="1" dirty="0">
                <a:solidFill>
                  <a:schemeClr val="bg1"/>
                </a:solidFill>
                <a:latin typeface="+mn-lt"/>
              </a:rPr>
              <a:t>CSC 533</a:t>
            </a:r>
          </a:p>
          <a:p>
            <a:pPr algn="r"/>
            <a:r>
              <a:rPr lang="en-US" sz="1000" dirty="0">
                <a:solidFill>
                  <a:schemeClr val="bg1"/>
                </a:solidFill>
                <a:latin typeface="+mn-lt"/>
              </a:rPr>
              <a:t>Spr 26</a:t>
            </a:r>
            <a:endParaRPr lang="en-US" sz="11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C8B64C-1B28-D33D-EEFA-4361EFC5AC69}"/>
              </a:ext>
            </a:extLst>
          </p:cNvPr>
          <p:cNvSpPr/>
          <p:nvPr userDrawn="1"/>
        </p:nvSpPr>
        <p:spPr bwMode="auto">
          <a:xfrm>
            <a:off x="0" y="0"/>
            <a:ext cx="76200" cy="7315200"/>
          </a:xfrm>
          <a:prstGeom prst="rect">
            <a:avLst/>
          </a:prstGeom>
          <a:solidFill>
            <a:srgbClr val="3333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accent2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charset="0"/>
        <a:buChar char="§"/>
        <a:defRPr sz="20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lnSpc>
          <a:spcPct val="80000"/>
        </a:lnSpc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charset="0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3.bin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cui.unige.ch/isi/bnf/BNFweb.html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0F0F30D-1E51-5F40-A97F-BDEB5C0D2CEF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20725" y="427038"/>
            <a:ext cx="8159750" cy="2011362"/>
          </a:xfrm>
          <a:noFill/>
        </p:spPr>
        <p:txBody>
          <a:bodyPr/>
          <a:lstStyle/>
          <a:p>
            <a:pPr algn="ctr"/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CSC 533: Programming Languages</a:t>
            </a:r>
            <a:b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</a:br>
            <a:br>
              <a:rPr lang="en-US" sz="2400" dirty="0">
                <a:latin typeface="Arial Narrow" charset="0"/>
                <a:ea typeface="ＭＳ Ｐゴシック" charset="0"/>
                <a:cs typeface="ＭＳ Ｐゴシック" charset="0"/>
              </a:rPr>
            </a:b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Spring 2026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5400" y="2971800"/>
            <a:ext cx="7712075" cy="3429000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dirty="0">
                <a:latin typeface="Arial Narrow" charset="0"/>
                <a:ea typeface="ＭＳ Ｐゴシック" charset="0"/>
                <a:cs typeface="ＭＳ Ｐゴシック" charset="0"/>
              </a:rPr>
              <a:t>Background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latin typeface="Arial Narrow" charset="0"/>
                <a:ea typeface="ＭＳ Ｐゴシック" charset="0"/>
              </a:rPr>
              <a:t>machine </a:t>
            </a:r>
            <a:r>
              <a:rPr lang="en-US" sz="1800" dirty="0">
                <a:latin typeface="Arial Narrow" charset="0"/>
                <a:ea typeface="ＭＳ Ｐゴシック" charset="0"/>
                <a:sym typeface="Wingdings" charset="0"/>
              </a:rPr>
              <a:t> assembly  high-level languages</a:t>
            </a:r>
            <a:endParaRPr lang="en-US" sz="1800" dirty="0">
              <a:latin typeface="Arial Narrow" charset="0"/>
              <a:ea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n-US" sz="1800" dirty="0">
                <a:latin typeface="Arial Narrow" charset="0"/>
                <a:ea typeface="ＭＳ Ｐゴシック" charset="0"/>
              </a:rPr>
              <a:t>software development methodologies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latin typeface="Arial Narrow" charset="0"/>
                <a:ea typeface="ＭＳ Ｐゴシック" charset="0"/>
              </a:rPr>
              <a:t>key languages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latin typeface="Arial Narrow" charset="0"/>
                <a:ea typeface="ＭＳ Ｐゴシック" charset="0"/>
                <a:cs typeface="ＭＳ Ｐゴシック" charset="0"/>
              </a:rPr>
              <a:t>Syntax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latin typeface="Arial Narrow" charset="0"/>
                <a:ea typeface="ＭＳ Ｐゴシック" charset="0"/>
              </a:rPr>
              <a:t>grammars, BNF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latin typeface="Arial Narrow" charset="0"/>
                <a:ea typeface="ＭＳ Ｐゴシック" charset="0"/>
              </a:rPr>
              <a:t>derivation trees, parsing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latin typeface="Arial Narrow" charset="0"/>
                <a:ea typeface="ＭＳ Ｐゴシック" charset="0"/>
              </a:rPr>
              <a:t>EBNF, syntax graphs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latin typeface="Arial Narrow" charset="0"/>
                <a:ea typeface="ＭＳ Ｐゴシック" charset="0"/>
                <a:cs typeface="ＭＳ Ｐゴシック" charset="0"/>
              </a:rPr>
              <a:t>Semantics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latin typeface="Arial Narrow" charset="0"/>
                <a:ea typeface="ＭＳ Ｐゴシック" charset="0"/>
              </a:rPr>
              <a:t>operational, axiomatic, </a:t>
            </a:r>
            <a:r>
              <a:rPr lang="en-US" sz="1800" dirty="0" err="1">
                <a:latin typeface="Arial Narrow" charset="0"/>
                <a:ea typeface="ＭＳ Ｐゴシック" charset="0"/>
              </a:rPr>
              <a:t>denotational</a:t>
            </a:r>
            <a:endParaRPr lang="en-US" sz="1800" dirty="0">
              <a:latin typeface="Arial Narrow" charset="0"/>
              <a:ea typeface="ＭＳ Ｐゴシック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5388EE9-EE88-2349-BDC3-D6F92EB6D04D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10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C </a:t>
            </a:r>
            <a:r>
              <a:rPr lang="en-US">
                <a:latin typeface="Arial Narrow" charset="0"/>
                <a:ea typeface="ＭＳ Ｐゴシック" charset="0"/>
                <a:cs typeface="ＭＳ Ｐゴシック" charset="0"/>
                <a:sym typeface="Wingdings" charset="0"/>
              </a:rPr>
              <a:t> </a:t>
            </a:r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C++ </a:t>
            </a:r>
            <a:r>
              <a:rPr lang="en-US">
                <a:latin typeface="Arial Narrow" charset="0"/>
                <a:ea typeface="ＭＳ Ｐゴシック" charset="0"/>
                <a:cs typeface="ＭＳ Ｐゴシック" charset="0"/>
                <a:sym typeface="Wingdings" charset="0"/>
              </a:rPr>
              <a:t> </a:t>
            </a:r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Java </a:t>
            </a:r>
            <a:r>
              <a:rPr lang="en-US">
                <a:latin typeface="Arial Narrow" charset="0"/>
                <a:ea typeface="ＭＳ Ｐゴシック" charset="0"/>
                <a:cs typeface="ＭＳ Ｐゴシック" charset="0"/>
                <a:sym typeface="Wingdings" charset="0"/>
              </a:rPr>
              <a:t> </a:t>
            </a:r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JavaScript</a:t>
            </a: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533400" y="1295400"/>
            <a:ext cx="4191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indent="3175">
              <a:lnSpc>
                <a:spcPct val="90000"/>
              </a:lnSpc>
              <a:spcBef>
                <a:spcPct val="20000"/>
              </a:spcBef>
            </a:pPr>
            <a:r>
              <a:rPr lang="en-US">
                <a:solidFill>
                  <a:schemeClr val="accent2"/>
                </a:solidFill>
                <a:latin typeface="Arial Narrow" charset="0"/>
              </a:rPr>
              <a:t>ALGOL </a:t>
            </a:r>
            <a:r>
              <a:rPr lang="en-US" sz="2000">
                <a:latin typeface="Arial Narrow" charset="0"/>
              </a:rPr>
              <a:t>influenced the development of virtually all modern languages</a:t>
            </a:r>
          </a:p>
          <a:p>
            <a:pPr indent="3175">
              <a:lnSpc>
                <a:spcPct val="90000"/>
              </a:lnSpc>
              <a:spcBef>
                <a:spcPct val="20000"/>
              </a:spcBef>
            </a:pPr>
            <a:endParaRPr lang="en-US" sz="2000">
              <a:latin typeface="Arial Narrow" charset="0"/>
            </a:endParaRPr>
          </a:p>
          <a:p>
            <a:pPr marL="444500" lvl="1" indent="-227013">
              <a:lnSpc>
                <a:spcPct val="70000"/>
              </a:lnSpc>
              <a:spcBef>
                <a:spcPct val="20000"/>
              </a:spcBef>
              <a:buFont typeface="Wingdings" charset="0"/>
              <a:buChar char="§"/>
            </a:pPr>
            <a:r>
              <a:rPr lang="en-US" sz="1800">
                <a:latin typeface="Arial Narrow" charset="0"/>
              </a:rPr>
              <a:t>C (1971, Dennis Ritchie at Bell Labs)</a:t>
            </a:r>
          </a:p>
          <a:p>
            <a:pPr marL="787400" lvl="2" indent="-228600">
              <a:lnSpc>
                <a:spcPct val="70000"/>
              </a:lnSpc>
              <a:spcBef>
                <a:spcPct val="20000"/>
              </a:spcBef>
              <a:buFontTx/>
              <a:buChar char="•"/>
            </a:pPr>
            <a:r>
              <a:rPr lang="en-US" sz="1800">
                <a:latin typeface="Arial Narrow" charset="0"/>
              </a:rPr>
              <a:t>designed for system programming (used to implement UNIX)</a:t>
            </a:r>
          </a:p>
          <a:p>
            <a:pPr marL="787400" lvl="2" indent="-228600">
              <a:lnSpc>
                <a:spcPct val="70000"/>
              </a:lnSpc>
              <a:spcBef>
                <a:spcPct val="20000"/>
              </a:spcBef>
              <a:buFontTx/>
              <a:buChar char="•"/>
            </a:pPr>
            <a:r>
              <a:rPr lang="en-US" sz="1800">
                <a:latin typeface="Arial Narrow" charset="0"/>
              </a:rPr>
              <a:t>provided high-level constructs and low-level machine access</a:t>
            </a:r>
          </a:p>
          <a:p>
            <a:pPr marL="787400" lvl="2" indent="-228600">
              <a:lnSpc>
                <a:spcPct val="70000"/>
              </a:lnSpc>
              <a:spcBef>
                <a:spcPct val="20000"/>
              </a:spcBef>
              <a:buFontTx/>
              <a:buChar char="•"/>
            </a:pPr>
            <a:endParaRPr lang="en-US" sz="1800">
              <a:latin typeface="Arial Narrow" charset="0"/>
            </a:endParaRPr>
          </a:p>
          <a:p>
            <a:pPr marL="444500" lvl="1" indent="-227013">
              <a:lnSpc>
                <a:spcPct val="70000"/>
              </a:lnSpc>
              <a:spcBef>
                <a:spcPct val="20000"/>
              </a:spcBef>
              <a:buFont typeface="Wingdings" charset="0"/>
              <a:buChar char="§"/>
            </a:pPr>
            <a:r>
              <a:rPr lang="en-US" sz="1800">
                <a:latin typeface="Arial Narrow" charset="0"/>
              </a:rPr>
              <a:t>C++ (1985, Bjarne Stroustrup at Bell Labs)</a:t>
            </a:r>
          </a:p>
          <a:p>
            <a:pPr marL="787400" lvl="2" indent="-228600">
              <a:lnSpc>
                <a:spcPct val="70000"/>
              </a:lnSpc>
              <a:spcBef>
                <a:spcPct val="20000"/>
              </a:spcBef>
              <a:buFontTx/>
              <a:buChar char="•"/>
            </a:pPr>
            <a:r>
              <a:rPr lang="en-US" sz="1800">
                <a:latin typeface="Arial Narrow" charset="0"/>
              </a:rPr>
              <a:t>extended C to include objects</a:t>
            </a:r>
          </a:p>
          <a:p>
            <a:pPr marL="787400" lvl="2" indent="-228600">
              <a:lnSpc>
                <a:spcPct val="70000"/>
              </a:lnSpc>
              <a:spcBef>
                <a:spcPct val="20000"/>
              </a:spcBef>
              <a:buFontTx/>
              <a:buChar char="•"/>
            </a:pPr>
            <a:r>
              <a:rPr lang="en-US" sz="1800">
                <a:latin typeface="Arial Narrow" charset="0"/>
              </a:rPr>
              <a:t>allowed for object-oriented programming, with most of the efficiency of C</a:t>
            </a:r>
          </a:p>
          <a:p>
            <a:pPr marL="787400" lvl="2" indent="-228600">
              <a:lnSpc>
                <a:spcPct val="70000"/>
              </a:lnSpc>
              <a:spcBef>
                <a:spcPct val="20000"/>
              </a:spcBef>
              <a:buFontTx/>
              <a:buChar char="•"/>
            </a:pPr>
            <a:endParaRPr lang="en-US" sz="1800">
              <a:latin typeface="Arial Narrow" charset="0"/>
            </a:endParaRPr>
          </a:p>
          <a:p>
            <a:pPr marL="444500" lvl="1" indent="-227013">
              <a:lnSpc>
                <a:spcPct val="70000"/>
              </a:lnSpc>
              <a:spcBef>
                <a:spcPct val="20000"/>
              </a:spcBef>
              <a:buFont typeface="Wingdings" charset="0"/>
              <a:buChar char="§"/>
            </a:pPr>
            <a:r>
              <a:rPr lang="en-US" sz="1800">
                <a:latin typeface="Arial Narrow" charset="0"/>
              </a:rPr>
              <a:t>Java (1993, Sun Microsystems)</a:t>
            </a:r>
          </a:p>
          <a:p>
            <a:pPr marL="787400" lvl="2" indent="-228600">
              <a:lnSpc>
                <a:spcPct val="70000"/>
              </a:lnSpc>
              <a:spcBef>
                <a:spcPct val="20000"/>
              </a:spcBef>
              <a:buFontTx/>
              <a:buChar char="•"/>
            </a:pPr>
            <a:r>
              <a:rPr lang="en-US" sz="1800">
                <a:latin typeface="Arial Narrow" charset="0"/>
              </a:rPr>
              <a:t>based on C++, but simpler &amp; more reliable </a:t>
            </a:r>
          </a:p>
          <a:p>
            <a:pPr marL="787400" lvl="2" indent="-228600">
              <a:lnSpc>
                <a:spcPct val="70000"/>
              </a:lnSpc>
              <a:spcBef>
                <a:spcPct val="20000"/>
              </a:spcBef>
              <a:buFontTx/>
              <a:buChar char="•"/>
            </a:pPr>
            <a:r>
              <a:rPr lang="en-US" sz="1800">
                <a:latin typeface="Arial Narrow" charset="0"/>
              </a:rPr>
              <a:t>purely object-oriented, with better support for abstraction and networking</a:t>
            </a:r>
          </a:p>
          <a:p>
            <a:pPr marL="787400" lvl="2" indent="-228600">
              <a:lnSpc>
                <a:spcPct val="70000"/>
              </a:lnSpc>
              <a:spcBef>
                <a:spcPct val="20000"/>
              </a:spcBef>
              <a:buFontTx/>
              <a:buChar char="•"/>
            </a:pPr>
            <a:endParaRPr lang="en-US" sz="1800">
              <a:latin typeface="Arial Narrow" charset="0"/>
            </a:endParaRPr>
          </a:p>
          <a:p>
            <a:pPr marL="444500" lvl="1" indent="-227013">
              <a:lnSpc>
                <a:spcPct val="70000"/>
              </a:lnSpc>
              <a:spcBef>
                <a:spcPct val="20000"/>
              </a:spcBef>
              <a:buFont typeface="Wingdings" charset="0"/>
              <a:buChar char="§"/>
            </a:pPr>
            <a:r>
              <a:rPr lang="en-US" sz="1800">
                <a:latin typeface="Arial Narrow" charset="0"/>
              </a:rPr>
              <a:t>JavaScript (1995, Netscape)</a:t>
            </a:r>
          </a:p>
          <a:p>
            <a:pPr marL="787400" lvl="2" indent="-228600">
              <a:lnSpc>
                <a:spcPct val="70000"/>
              </a:lnSpc>
              <a:spcBef>
                <a:spcPct val="20000"/>
              </a:spcBef>
              <a:buFontTx/>
              <a:buChar char="•"/>
            </a:pPr>
            <a:r>
              <a:rPr lang="en-US" sz="1800">
                <a:latin typeface="Arial Narrow" charset="0"/>
              </a:rPr>
              <a:t>Web scripting language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4876800" y="990600"/>
            <a:ext cx="4495800" cy="12001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200">
                <a:latin typeface="Courier New" charset="0"/>
              </a:rPr>
              <a:t>#include &lt;stdio.h&gt; </a:t>
            </a:r>
          </a:p>
          <a:p>
            <a:r>
              <a:rPr lang="en-US" sz="1200">
                <a:latin typeface="Courier New" charset="0"/>
              </a:rPr>
              <a:t>main() { </a:t>
            </a:r>
          </a:p>
          <a:p>
            <a:r>
              <a:rPr lang="en-US" sz="1200">
                <a:latin typeface="Courier New" charset="0"/>
              </a:rPr>
              <a:t>  for(int i = 0; i &lt; 10; i++) { </a:t>
            </a:r>
          </a:p>
          <a:p>
            <a:r>
              <a:rPr lang="en-US" sz="1200">
                <a:latin typeface="Courier New" charset="0"/>
              </a:rPr>
              <a:t>      printf ("Hello World!\n"); </a:t>
            </a:r>
          </a:p>
          <a:p>
            <a:r>
              <a:rPr lang="en-US" sz="1200">
                <a:latin typeface="Courier New" charset="0"/>
              </a:rPr>
              <a:t>  } </a:t>
            </a:r>
          </a:p>
          <a:p>
            <a:r>
              <a:rPr lang="en-US" sz="1200">
                <a:latin typeface="Courier New" charset="0"/>
              </a:rPr>
              <a:t>} </a:t>
            </a: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4876800" y="2244725"/>
            <a:ext cx="4495800" cy="15652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200">
                <a:latin typeface="Courier New" charset="0"/>
              </a:rPr>
              <a:t>#include &lt;iostream&gt;</a:t>
            </a:r>
          </a:p>
          <a:p>
            <a:r>
              <a:rPr lang="en-US" sz="1200">
                <a:latin typeface="Courier New" charset="0"/>
              </a:rPr>
              <a:t>using namespace std; </a:t>
            </a:r>
          </a:p>
          <a:p>
            <a:r>
              <a:rPr lang="en-US" sz="1200">
                <a:latin typeface="Courier New" charset="0"/>
              </a:rPr>
              <a:t>int main() { </a:t>
            </a:r>
          </a:p>
          <a:p>
            <a:r>
              <a:rPr lang="en-US" sz="1200">
                <a:latin typeface="Courier New" charset="0"/>
              </a:rPr>
              <a:t>  for(int i = 0; i &lt; 10; i++) { </a:t>
            </a:r>
          </a:p>
          <a:p>
            <a:r>
              <a:rPr lang="en-US" sz="1200">
                <a:latin typeface="Courier New" charset="0"/>
              </a:rPr>
              <a:t>      cout &lt;&lt; "Hello World!" &lt;&lt; endl;</a:t>
            </a:r>
          </a:p>
          <a:p>
            <a:r>
              <a:rPr lang="en-US" sz="1200">
                <a:latin typeface="Courier New" charset="0"/>
              </a:rPr>
              <a:t>  } </a:t>
            </a:r>
          </a:p>
          <a:p>
            <a:r>
              <a:rPr lang="en-US" sz="1200">
                <a:latin typeface="Courier New" charset="0"/>
              </a:rPr>
              <a:t>  return 0;</a:t>
            </a:r>
          </a:p>
          <a:p>
            <a:r>
              <a:rPr lang="en-US" sz="1200">
                <a:latin typeface="Courier New" charset="0"/>
              </a:rPr>
              <a:t>} </a:t>
            </a: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4876800" y="3875088"/>
            <a:ext cx="4495800" cy="13827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200">
                <a:latin typeface="Courier New" charset="0"/>
              </a:rPr>
              <a:t>public class HelloWorld { </a:t>
            </a:r>
          </a:p>
          <a:p>
            <a:r>
              <a:rPr lang="en-US" sz="1200">
                <a:latin typeface="Courier New" charset="0"/>
              </a:rPr>
              <a:t>  public static void main (String args[]) { </a:t>
            </a:r>
          </a:p>
          <a:p>
            <a:r>
              <a:rPr lang="en-US" sz="1200">
                <a:latin typeface="Courier New" charset="0"/>
              </a:rPr>
              <a:t>    for(int i = 0; i &lt; 10; i++) { </a:t>
            </a:r>
          </a:p>
          <a:p>
            <a:r>
              <a:rPr lang="en-US" sz="1200">
                <a:latin typeface="Courier New" charset="0"/>
              </a:rPr>
              <a:t>        System.out.println("Hello World "); </a:t>
            </a:r>
          </a:p>
          <a:p>
            <a:r>
              <a:rPr lang="en-US" sz="1200">
                <a:latin typeface="Courier New" charset="0"/>
              </a:rPr>
              <a:t>    } </a:t>
            </a:r>
          </a:p>
          <a:p>
            <a:r>
              <a:rPr lang="en-US" sz="1200">
                <a:latin typeface="Courier New" charset="0"/>
              </a:rPr>
              <a:t>  } </a:t>
            </a:r>
          </a:p>
          <a:p>
            <a:r>
              <a:rPr lang="en-US" sz="1200">
                <a:latin typeface="Courier New" charset="0"/>
              </a:rPr>
              <a:t>} </a:t>
            </a:r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4876800" y="5338763"/>
            <a:ext cx="4495800" cy="17478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Courier New" charset="0"/>
              </a:rPr>
              <a:t>&lt;html&gt;</a:t>
            </a:r>
          </a:p>
          <a:p>
            <a:r>
              <a:rPr lang="en-US" sz="1200" dirty="0">
                <a:latin typeface="Courier New" charset="0"/>
              </a:rPr>
              <a:t>&lt;body&gt;</a:t>
            </a:r>
          </a:p>
          <a:p>
            <a:r>
              <a:rPr lang="en-US" sz="1200" dirty="0">
                <a:latin typeface="Courier New" charset="0"/>
              </a:rPr>
              <a:t>  &lt;script&gt; </a:t>
            </a:r>
          </a:p>
          <a:p>
            <a:r>
              <a:rPr lang="en-US" sz="1200" dirty="0">
                <a:latin typeface="Courier New" charset="0"/>
              </a:rPr>
              <a:t>    for(</a:t>
            </a:r>
            <a:r>
              <a:rPr lang="en-US" sz="1200" dirty="0" err="1">
                <a:latin typeface="Courier New" charset="0"/>
              </a:rPr>
              <a:t>i</a:t>
            </a:r>
            <a:r>
              <a:rPr lang="en-US" sz="1200" dirty="0">
                <a:latin typeface="Courier New" charset="0"/>
              </a:rPr>
              <a:t> = 0; </a:t>
            </a:r>
            <a:r>
              <a:rPr lang="en-US" sz="1200" dirty="0" err="1">
                <a:latin typeface="Courier New" charset="0"/>
              </a:rPr>
              <a:t>i</a:t>
            </a:r>
            <a:r>
              <a:rPr lang="en-US" sz="1200" dirty="0">
                <a:latin typeface="Courier New" charset="0"/>
              </a:rPr>
              <a:t> &lt; 10; </a:t>
            </a:r>
            <a:r>
              <a:rPr lang="en-US" sz="1200" dirty="0" err="1">
                <a:latin typeface="Courier New" charset="0"/>
              </a:rPr>
              <a:t>i</a:t>
            </a:r>
            <a:r>
              <a:rPr lang="en-US" sz="1200" dirty="0">
                <a:latin typeface="Courier New" charset="0"/>
              </a:rPr>
              <a:t>++) { </a:t>
            </a:r>
          </a:p>
          <a:p>
            <a:r>
              <a:rPr lang="en-US" sz="1200" dirty="0">
                <a:latin typeface="Courier New" charset="0"/>
              </a:rPr>
              <a:t>        </a:t>
            </a:r>
            <a:r>
              <a:rPr lang="en-US" sz="1200" dirty="0" err="1">
                <a:latin typeface="Courier New" charset="0"/>
              </a:rPr>
              <a:t>document.write</a:t>
            </a:r>
            <a:r>
              <a:rPr lang="en-US" sz="1200" dirty="0">
                <a:latin typeface="Courier New" charset="0"/>
              </a:rPr>
              <a:t>("Hello World&lt;</a:t>
            </a:r>
            <a:r>
              <a:rPr lang="en-US" sz="1200" dirty="0" err="1">
                <a:latin typeface="Courier New" charset="0"/>
              </a:rPr>
              <a:t>br</a:t>
            </a:r>
            <a:r>
              <a:rPr lang="en-US" sz="1200" dirty="0">
                <a:latin typeface="Courier New" charset="0"/>
              </a:rPr>
              <a:t>&gt;"); </a:t>
            </a:r>
          </a:p>
          <a:p>
            <a:r>
              <a:rPr lang="en-US" sz="1200" dirty="0">
                <a:latin typeface="Courier New" charset="0"/>
              </a:rPr>
              <a:t>    } </a:t>
            </a:r>
          </a:p>
          <a:p>
            <a:r>
              <a:rPr lang="en-US" sz="1200" dirty="0">
                <a:latin typeface="Courier New" charset="0"/>
              </a:rPr>
              <a:t>  &lt;/script&gt; </a:t>
            </a:r>
          </a:p>
          <a:p>
            <a:r>
              <a:rPr lang="en-US" sz="1200" dirty="0">
                <a:latin typeface="Courier New" charset="0"/>
              </a:rPr>
              <a:t>&lt;/body&gt;</a:t>
            </a:r>
          </a:p>
          <a:p>
            <a:r>
              <a:rPr lang="en-US" sz="1200" dirty="0">
                <a:latin typeface="Courier New" charset="0"/>
              </a:rPr>
              <a:t>&lt;/html&gt;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2960042-F391-2F48-8D87-EF7D1A460740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11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Other influential languages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5638800"/>
          </a:xfrm>
        </p:spPr>
        <p:txBody>
          <a:bodyPr/>
          <a:lstStyle/>
          <a:p>
            <a:r>
              <a:rPr lang="en-US" sz="2000">
                <a:latin typeface="Arial Narrow" charset="0"/>
                <a:ea typeface="ＭＳ Ｐゴシック" charset="0"/>
                <a:cs typeface="ＭＳ Ｐゴシック" charset="0"/>
              </a:rPr>
              <a:t>COBOL (1960, Dept of Defense/Grace Hopper)</a:t>
            </a:r>
          </a:p>
          <a:p>
            <a:pPr lvl="1"/>
            <a:r>
              <a:rPr lang="en-US" sz="1800">
                <a:latin typeface="Arial Narrow" charset="0"/>
                <a:ea typeface="ＭＳ Ｐゴシック" charset="0"/>
              </a:rPr>
              <a:t>designed for business applications, features for structuring data &amp; managing files</a:t>
            </a:r>
          </a:p>
          <a:p>
            <a:pPr lvl="1"/>
            <a:endParaRPr lang="en-US" sz="1600">
              <a:latin typeface="Arial Narrow" charset="0"/>
              <a:ea typeface="ＭＳ Ｐゴシック" charset="0"/>
            </a:endParaRPr>
          </a:p>
          <a:p>
            <a:r>
              <a:rPr lang="en-US" sz="2000">
                <a:latin typeface="Arial Narrow" charset="0"/>
                <a:ea typeface="ＭＳ Ｐゴシック" charset="0"/>
                <a:cs typeface="ＭＳ Ｐゴシック" charset="0"/>
              </a:rPr>
              <a:t>BASIC (1964, Kemeny &amp; Kurtz – Dartmouth)</a:t>
            </a:r>
          </a:p>
          <a:p>
            <a:pPr lvl="1"/>
            <a:r>
              <a:rPr lang="en-US" sz="1800">
                <a:solidFill>
                  <a:srgbClr val="000000"/>
                </a:solidFill>
                <a:latin typeface="Arial Narrow" charset="0"/>
                <a:ea typeface="ＭＳ Ｐゴシック" charset="0"/>
              </a:rPr>
              <a:t>designed for beginners, unstructured but popular on microcomputers in 70's</a:t>
            </a:r>
          </a:p>
          <a:p>
            <a:pPr lvl="1"/>
            <a:endParaRPr lang="en-US" sz="1600">
              <a:solidFill>
                <a:srgbClr val="000000"/>
              </a:solidFill>
              <a:latin typeface="Arial Narrow" charset="0"/>
              <a:ea typeface="ＭＳ Ｐゴシック" charset="0"/>
            </a:endParaRPr>
          </a:p>
          <a:p>
            <a:r>
              <a:rPr lang="en-US" sz="2000">
                <a:latin typeface="Arial Narrow" charset="0"/>
                <a:ea typeface="ＭＳ Ｐゴシック" charset="0"/>
                <a:cs typeface="ＭＳ Ｐゴシック" charset="0"/>
              </a:rPr>
              <a:t>Simula 67 (1967, Nygaard &amp; Dahl – Norwegian Computing Center)</a:t>
            </a:r>
          </a:p>
          <a:p>
            <a:pPr lvl="1"/>
            <a:r>
              <a:rPr lang="en-US" sz="1800">
                <a:solidFill>
                  <a:srgbClr val="000000"/>
                </a:solidFill>
                <a:latin typeface="Arial Narrow" charset="0"/>
                <a:ea typeface="ＭＳ Ｐゴシック" charset="0"/>
              </a:rPr>
              <a:t>designed for simulations, extended ALGOL to support classes/objects</a:t>
            </a:r>
          </a:p>
          <a:p>
            <a:pPr lvl="1"/>
            <a:endParaRPr lang="en-US" sz="1600">
              <a:solidFill>
                <a:srgbClr val="000000"/>
              </a:solidFill>
              <a:latin typeface="Arial Narrow" charset="0"/>
              <a:ea typeface="ＭＳ Ｐゴシック" charset="0"/>
            </a:endParaRPr>
          </a:p>
          <a:p>
            <a:r>
              <a:rPr lang="en-US" sz="2000">
                <a:latin typeface="Arial Narrow" charset="0"/>
                <a:ea typeface="ＭＳ Ｐゴシック" charset="0"/>
                <a:cs typeface="ＭＳ Ｐゴシック" charset="0"/>
              </a:rPr>
              <a:t>Pascal (1971, Wirth – Stanford)</a:t>
            </a:r>
          </a:p>
          <a:p>
            <a:pPr lvl="1"/>
            <a:r>
              <a:rPr lang="en-US" sz="1800">
                <a:solidFill>
                  <a:srgbClr val="000000"/>
                </a:solidFill>
                <a:latin typeface="Arial Narrow" charset="0"/>
                <a:ea typeface="ＭＳ Ｐゴシック" charset="0"/>
              </a:rPr>
              <a:t>designed as a teaching language but used extensively, emphasized structured programming</a:t>
            </a:r>
          </a:p>
          <a:p>
            <a:pPr lvl="1"/>
            <a:endParaRPr lang="en-US" sz="1600">
              <a:solidFill>
                <a:srgbClr val="000000"/>
              </a:solidFill>
              <a:latin typeface="Arial Narrow" charset="0"/>
              <a:ea typeface="ＭＳ Ｐゴシック" charset="0"/>
            </a:endParaRPr>
          </a:p>
          <a:p>
            <a:r>
              <a:rPr lang="en-US" sz="2000">
                <a:latin typeface="Arial Narrow" charset="0"/>
                <a:ea typeface="ＭＳ Ｐゴシック" charset="0"/>
                <a:cs typeface="ＭＳ Ｐゴシック" charset="0"/>
              </a:rPr>
              <a:t>Prolog (1972, Colmerauer, Roussel – Aix-Marseille, Kowalski – Edinburgh)</a:t>
            </a:r>
          </a:p>
          <a:p>
            <a:pPr lvl="1"/>
            <a:r>
              <a:rPr lang="en-US" sz="1800">
                <a:solidFill>
                  <a:srgbClr val="000000"/>
                </a:solidFill>
                <a:latin typeface="Arial Narrow" charset="0"/>
                <a:ea typeface="ＭＳ Ｐゴシック" charset="0"/>
              </a:rPr>
              <a:t>logic programming language, programs stated as collection of facts &amp; rules</a:t>
            </a:r>
          </a:p>
          <a:p>
            <a:pPr lvl="1"/>
            <a:endParaRPr lang="en-US" sz="1600">
              <a:solidFill>
                <a:srgbClr val="000000"/>
              </a:solidFill>
              <a:latin typeface="Arial Narrow" charset="0"/>
              <a:ea typeface="ＭＳ Ｐゴシック" charset="0"/>
            </a:endParaRPr>
          </a:p>
          <a:p>
            <a:r>
              <a:rPr lang="en-US" sz="2000">
                <a:latin typeface="Arial Narrow" charset="0"/>
                <a:ea typeface="ＭＳ Ｐゴシック" charset="0"/>
                <a:cs typeface="ＭＳ Ｐゴシック" charset="0"/>
              </a:rPr>
              <a:t>Ada (1983, Dept of Defense)</a:t>
            </a:r>
          </a:p>
          <a:p>
            <a:pPr lvl="1"/>
            <a:r>
              <a:rPr lang="en-US" sz="1800">
                <a:solidFill>
                  <a:srgbClr val="000000"/>
                </a:solidFill>
                <a:latin typeface="Arial Narrow" charset="0"/>
                <a:ea typeface="ＭＳ Ｐゴシック" charset="0"/>
              </a:rPr>
              <a:t>large &amp; complex (but powerful) language, designed to be official govt. contract language</a:t>
            </a:r>
          </a:p>
          <a:p>
            <a:pPr lvl="1"/>
            <a:endParaRPr lang="en-US" sz="1800">
              <a:solidFill>
                <a:srgbClr val="000000"/>
              </a:solidFill>
              <a:latin typeface="Arial Narrow" charset="0"/>
              <a:ea typeface="ＭＳ Ｐゴシック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C972CCB-9743-2444-9901-92E08A2DE90D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12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There is no “silver bullet”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5715000"/>
          </a:xfrm>
        </p:spPr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remember: there is no </a:t>
            </a:r>
            <a:r>
              <a:rPr lang="en-US" i="1" dirty="0">
                <a:latin typeface="Arial Narrow" charset="0"/>
                <a:ea typeface="ＭＳ Ｐゴシック" charset="0"/>
                <a:cs typeface="ＭＳ Ｐゴシック" charset="0"/>
              </a:rPr>
              <a:t>best</a:t>
            </a: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 programming language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each language has its own strengths and weaknesses</a:t>
            </a:r>
          </a:p>
          <a:p>
            <a:endParaRPr lang="en-US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languages can only be judged within a particular domain or for a specific application</a:t>
            </a:r>
          </a:p>
          <a:p>
            <a:endParaRPr lang="en-US" sz="1000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lvl="1">
              <a:buFont typeface="Wingdings" charset="0"/>
              <a:buNone/>
            </a:pPr>
            <a:r>
              <a:rPr lang="en-US" dirty="0">
                <a:latin typeface="Arial Narrow" charset="0"/>
                <a:ea typeface="ＭＳ Ｐゴシック" charset="0"/>
              </a:rPr>
              <a:t>business applications  	</a:t>
            </a:r>
            <a:r>
              <a:rPr lang="en-US" dirty="0">
                <a:latin typeface="Arial Narrow" charset="0"/>
                <a:ea typeface="ＭＳ Ｐゴシック" charset="0"/>
                <a:sym typeface="Wingdings" charset="0"/>
              </a:rPr>
              <a:t>  COBOL</a:t>
            </a:r>
          </a:p>
          <a:p>
            <a:pPr lvl="1">
              <a:buFont typeface="Wingdings" charset="0"/>
              <a:buNone/>
            </a:pPr>
            <a:endParaRPr lang="en-US" dirty="0">
              <a:latin typeface="Arial Narrow" charset="0"/>
              <a:ea typeface="ＭＳ Ｐゴシック" charset="0"/>
              <a:sym typeface="Wingdings" charset="0"/>
            </a:endParaRPr>
          </a:p>
          <a:p>
            <a:pPr lvl="1">
              <a:buFont typeface="Wingdings" charset="0"/>
              <a:buNone/>
            </a:pPr>
            <a:r>
              <a:rPr lang="en-US" dirty="0">
                <a:latin typeface="Arial Narrow" charset="0"/>
                <a:ea typeface="ＭＳ Ｐゴシック" charset="0"/>
                <a:sym typeface="Wingdings" charset="0"/>
              </a:rPr>
              <a:t>artificial intelligence 	  LISP/Scheme or Prolog or Python</a:t>
            </a:r>
          </a:p>
          <a:p>
            <a:pPr lvl="1">
              <a:buFont typeface="Wingdings" charset="0"/>
              <a:buNone/>
            </a:pPr>
            <a:endParaRPr lang="en-US" dirty="0">
              <a:latin typeface="Arial Narrow" charset="0"/>
              <a:ea typeface="ＭＳ Ｐゴシック" charset="0"/>
              <a:sym typeface="Wingdings" charset="0"/>
            </a:endParaRPr>
          </a:p>
          <a:p>
            <a:pPr lvl="1">
              <a:buFont typeface="Wingdings" charset="0"/>
              <a:buNone/>
            </a:pPr>
            <a:r>
              <a:rPr lang="en-US" dirty="0">
                <a:latin typeface="Arial Narrow" charset="0"/>
                <a:ea typeface="ＭＳ Ｐゴシック" charset="0"/>
                <a:sym typeface="Wingdings" charset="0"/>
              </a:rPr>
              <a:t>systems programming	  C</a:t>
            </a:r>
          </a:p>
          <a:p>
            <a:pPr lvl="1">
              <a:buFont typeface="Wingdings" charset="0"/>
              <a:buNone/>
            </a:pPr>
            <a:endParaRPr lang="en-US" dirty="0">
              <a:latin typeface="Arial Narrow" charset="0"/>
              <a:ea typeface="ＭＳ Ｐゴシック" charset="0"/>
              <a:sym typeface="Wingdings" charset="0"/>
            </a:endParaRPr>
          </a:p>
          <a:p>
            <a:pPr lvl="1">
              <a:buFont typeface="Wingdings" charset="0"/>
              <a:buNone/>
            </a:pPr>
            <a:r>
              <a:rPr lang="en-US" dirty="0">
                <a:latin typeface="Arial Narrow" charset="0"/>
                <a:ea typeface="ＭＳ Ｐゴシック" charset="0"/>
                <a:sym typeface="Wingdings" charset="0"/>
              </a:rPr>
              <a:t>software engineering	  C++ or C# or Java or Smalltalk</a:t>
            </a:r>
          </a:p>
          <a:p>
            <a:pPr lvl="1">
              <a:buFont typeface="Wingdings" charset="0"/>
              <a:buNone/>
            </a:pPr>
            <a:endParaRPr lang="en-US" dirty="0">
              <a:latin typeface="Arial Narrow" charset="0"/>
              <a:ea typeface="ＭＳ Ｐゴシック" charset="0"/>
              <a:sym typeface="Wingdings" charset="0"/>
            </a:endParaRPr>
          </a:p>
          <a:p>
            <a:pPr lvl="1">
              <a:buFont typeface="Wingdings" charset="0"/>
              <a:buNone/>
            </a:pPr>
            <a:r>
              <a:rPr lang="en-US" dirty="0">
                <a:latin typeface="Arial Narrow" charset="0"/>
                <a:ea typeface="ＭＳ Ｐゴシック" charset="0"/>
                <a:sym typeface="Wingdings" charset="0"/>
              </a:rPr>
              <a:t>Web development 	  JavaScript or </a:t>
            </a:r>
            <a:r>
              <a:rPr lang="en-US" dirty="0" err="1">
                <a:latin typeface="Arial Narrow" charset="0"/>
                <a:ea typeface="ＭＳ Ｐゴシック" charset="0"/>
                <a:sym typeface="Wingdings" charset="0"/>
              </a:rPr>
              <a:t>php</a:t>
            </a:r>
            <a:r>
              <a:rPr lang="en-US" dirty="0">
                <a:latin typeface="Arial Narrow" charset="0"/>
                <a:ea typeface="ＭＳ Ｐゴシック" charset="0"/>
                <a:sym typeface="Wingdings" charset="0"/>
              </a:rPr>
              <a:t> or Ruby or …</a:t>
            </a:r>
            <a:endParaRPr lang="en-US" dirty="0">
              <a:latin typeface="Arial Narrow" charset="0"/>
              <a:ea typeface="ＭＳ Ｐゴシック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905C24-AE19-914E-B480-B0FA11461CE3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13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8702675" cy="1676400"/>
          </a:xfrm>
          <a:noFill/>
        </p:spPr>
        <p:txBody>
          <a:bodyPr/>
          <a:lstStyle/>
          <a:p>
            <a:r>
              <a:rPr lang="en-US" i="1">
                <a:latin typeface="Arial Narrow" charset="0"/>
                <a:ea typeface="ＭＳ Ｐゴシック" charset="0"/>
                <a:cs typeface="ＭＳ Ｐゴシック" charset="0"/>
              </a:rPr>
              <a:t>syntax</a:t>
            </a:r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: the form of expressions, statements, and program units in a programming language</a:t>
            </a:r>
          </a:p>
          <a:p>
            <a:endParaRPr lang="en-US" sz="100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lvl="1">
              <a:buFont typeface="Wingdings" charset="0"/>
              <a:buNone/>
            </a:pPr>
            <a:r>
              <a:rPr lang="en-US">
                <a:latin typeface="Arial Narrow" charset="0"/>
                <a:ea typeface="ＭＳ Ｐゴシック" charset="0"/>
              </a:rPr>
              <a:t>programmers &amp; implementers need a clear, unambiguous description</a:t>
            </a:r>
          </a:p>
          <a:p>
            <a:pPr lvl="1">
              <a:buFont typeface="Wingdings" charset="0"/>
              <a:buNone/>
            </a:pPr>
            <a:endParaRPr lang="en-US">
              <a:latin typeface="Arial Narrow" charset="0"/>
              <a:ea typeface="ＭＳ Ｐゴシック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Syntax</a:t>
            </a: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762000" y="3429000"/>
            <a:ext cx="8702675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>
                <a:solidFill>
                  <a:schemeClr val="accent2"/>
                </a:solidFill>
                <a:latin typeface="Arial Narrow" charset="0"/>
              </a:rPr>
              <a:t>formal methods for describing syntax: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charset="0"/>
              <a:buChar char="§"/>
            </a:pPr>
            <a:r>
              <a:rPr lang="en-US" sz="2000">
                <a:latin typeface="Arial Narrow" charset="0"/>
              </a:rPr>
              <a:t>Backus-Naur Form (BNF)</a:t>
            </a:r>
          </a:p>
          <a:p>
            <a:pPr marL="1143000" lvl="2" indent="-228600">
              <a:lnSpc>
                <a:spcPct val="70000"/>
              </a:lnSpc>
              <a:spcBef>
                <a:spcPct val="20000"/>
              </a:spcBef>
            </a:pPr>
            <a:r>
              <a:rPr lang="en-US" sz="1800">
                <a:latin typeface="Arial Narrow" charset="0"/>
              </a:rPr>
              <a:t>developed to describe ALGOL (originally by Backus, updated by Naur)</a:t>
            </a:r>
          </a:p>
          <a:p>
            <a:pPr marL="1143000" lvl="2" indent="-228600">
              <a:lnSpc>
                <a:spcPct val="70000"/>
              </a:lnSpc>
              <a:spcBef>
                <a:spcPct val="20000"/>
              </a:spcBef>
            </a:pPr>
            <a:r>
              <a:rPr lang="en-US" sz="1800">
                <a:latin typeface="Arial Narrow" charset="0"/>
              </a:rPr>
              <a:t>allowed for clear, concise ALGOL 60 report</a:t>
            </a:r>
          </a:p>
          <a:p>
            <a:pPr marL="1143000" lvl="2" indent="-228600">
              <a:lnSpc>
                <a:spcPct val="70000"/>
              </a:lnSpc>
              <a:spcBef>
                <a:spcPct val="20000"/>
              </a:spcBef>
            </a:pPr>
            <a:r>
              <a:rPr lang="en-US" sz="1800">
                <a:latin typeface="Arial Narrow" charset="0"/>
              </a:rPr>
              <a:t>(paralleled grammar work by Chomsky:  BNF = context-free grammar)</a:t>
            </a:r>
          </a:p>
          <a:p>
            <a:pPr marL="1143000" lvl="2" indent="-228600">
              <a:lnSpc>
                <a:spcPct val="70000"/>
              </a:lnSpc>
              <a:spcBef>
                <a:spcPct val="20000"/>
              </a:spcBef>
            </a:pPr>
            <a:endParaRPr lang="en-US" sz="1800">
              <a:latin typeface="Arial Narrow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charset="0"/>
              <a:buChar char="§"/>
            </a:pPr>
            <a:r>
              <a:rPr lang="en-US" sz="2000">
                <a:latin typeface="Arial Narrow" charset="0"/>
              </a:rPr>
              <a:t>Extended BNF (EBNF)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charset="0"/>
              <a:buChar char="§"/>
            </a:pPr>
            <a:endParaRPr lang="en-US" sz="2000">
              <a:latin typeface="Arial Narrow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charset="0"/>
              <a:buChar char="§"/>
            </a:pPr>
            <a:r>
              <a:rPr lang="en-US" sz="2000">
                <a:latin typeface="Arial Narrow" charset="0"/>
              </a:rPr>
              <a:t>syntax graphs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FFC5D9A-011F-5647-AAD1-42236756C27D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14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BNF is a meta-language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1981200"/>
          </a:xfrm>
          <a:noFill/>
        </p:spPr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a grammar is a collection of rules that define a language</a:t>
            </a:r>
          </a:p>
          <a:p>
            <a:endParaRPr lang="en-US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BNF rules define abstractions in terms of terminal symbols and abstractions</a:t>
            </a:r>
          </a:p>
          <a:p>
            <a:endParaRPr lang="en-US" sz="1600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lvl="1">
              <a:buFont typeface="Wingdings" charset="0"/>
              <a:buNone/>
            </a:pPr>
            <a:r>
              <a:rPr lang="en-US" sz="1400" dirty="0">
                <a:solidFill>
                  <a:schemeClr val="tx2"/>
                </a:solidFill>
                <a:latin typeface="Courier New" charset="0"/>
                <a:ea typeface="ＭＳ Ｐゴシック" charset="0"/>
              </a:rPr>
              <a:t>	&lt;ASSIGN&gt;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charset="0"/>
              </a:rPr>
              <a:t></a:t>
            </a:r>
            <a:r>
              <a:rPr lang="en-US" sz="1400" dirty="0">
                <a:solidFill>
                  <a:schemeClr val="tx2"/>
                </a:solidFill>
                <a:latin typeface="Courier New" charset="0"/>
                <a:ea typeface="ＭＳ Ｐゴシック" charset="0"/>
              </a:rPr>
              <a:t> &lt;VAR&gt; </a:t>
            </a:r>
            <a:r>
              <a:rPr lang="en-US" sz="1400" dirty="0">
                <a:latin typeface="Courier New" charset="0"/>
                <a:ea typeface="ＭＳ Ｐゴシック" charset="0"/>
              </a:rPr>
              <a:t>:=</a:t>
            </a:r>
            <a:r>
              <a:rPr lang="en-US" sz="1400" dirty="0">
                <a:solidFill>
                  <a:schemeClr val="tx2"/>
                </a:solidFill>
                <a:latin typeface="Courier New" charset="0"/>
                <a:ea typeface="ＭＳ Ｐゴシック" charset="0"/>
              </a:rPr>
              <a:t> &lt;EXPRESSION&gt;</a:t>
            </a:r>
            <a:endParaRPr lang="en-US" sz="1800" dirty="0">
              <a:solidFill>
                <a:schemeClr val="tx2"/>
              </a:solidFill>
              <a:latin typeface="Courier New" charset="0"/>
              <a:ea typeface="ＭＳ Ｐゴシック" charset="0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533400" y="3505200"/>
            <a:ext cx="87026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charset="0"/>
              <a:buChar char="§"/>
            </a:pPr>
            <a:r>
              <a:rPr lang="en-US" sz="2000" dirty="0">
                <a:latin typeface="Arial Narrow" charset="0"/>
              </a:rPr>
              <a:t>rules can be conditional using </a:t>
            </a:r>
            <a:r>
              <a:rPr lang="ja-JP" altLang="en-US" sz="2000">
                <a:latin typeface="Arial Narrow" charset="0"/>
              </a:rPr>
              <a:t>‘</a:t>
            </a:r>
            <a:r>
              <a:rPr lang="en-US" altLang="ja-JP" sz="2000" dirty="0">
                <a:solidFill>
                  <a:schemeClr val="accent2"/>
                </a:solidFill>
                <a:latin typeface="Arial Narrow" charset="0"/>
              </a:rPr>
              <a:t>|</a:t>
            </a:r>
            <a:r>
              <a:rPr lang="ja-JP" altLang="en-US" sz="2000">
                <a:latin typeface="Arial Narrow" charset="0"/>
              </a:rPr>
              <a:t>’</a:t>
            </a:r>
            <a:r>
              <a:rPr lang="en-US" altLang="ja-JP" sz="2000" dirty="0">
                <a:latin typeface="Arial Narrow" charset="0"/>
              </a:rPr>
              <a:t> to represent OR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</a:pPr>
            <a:endParaRPr lang="en-US" sz="1200" dirty="0">
              <a:latin typeface="Arial Narrow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  <a:tabLst>
                <a:tab pos="1827213" algn="l"/>
                <a:tab pos="2111375" algn="l"/>
              </a:tabLst>
            </a:pPr>
            <a:r>
              <a:rPr lang="en-US" sz="1400" dirty="0">
                <a:solidFill>
                  <a:schemeClr val="tx2"/>
                </a:solidFill>
                <a:latin typeface="Courier New" charset="0"/>
              </a:rPr>
              <a:t>	&lt;IF-STMT&gt;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sym typeface="Wingdings" charset="0"/>
              </a:rPr>
              <a:t></a:t>
            </a:r>
            <a:r>
              <a:rPr lang="en-US" sz="1400" dirty="0">
                <a:solidFill>
                  <a:schemeClr val="tx2"/>
                </a:solidFill>
                <a:latin typeface="Courier New" charset="0"/>
                <a:sym typeface="Wingdings" charset="0"/>
              </a:rPr>
              <a:t>	</a:t>
            </a:r>
            <a:r>
              <a:rPr lang="en-US" sz="1400" dirty="0">
                <a:latin typeface="Courier New" charset="0"/>
              </a:rPr>
              <a:t>if</a:t>
            </a:r>
            <a:r>
              <a:rPr lang="en-US" sz="1400" dirty="0">
                <a:solidFill>
                  <a:schemeClr val="tx2"/>
                </a:solidFill>
                <a:latin typeface="Courier New" charset="0"/>
              </a:rPr>
              <a:t> &lt;LOGIC-EXPR&gt; </a:t>
            </a:r>
            <a:r>
              <a:rPr lang="en-US" sz="1400" dirty="0">
                <a:latin typeface="Courier New" charset="0"/>
              </a:rPr>
              <a:t>then</a:t>
            </a:r>
            <a:r>
              <a:rPr lang="en-US" sz="1400" dirty="0">
                <a:solidFill>
                  <a:schemeClr val="tx2"/>
                </a:solidFill>
                <a:latin typeface="Courier New" charset="0"/>
              </a:rPr>
              <a:t> &lt;STMT&gt;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  <a:tabLst>
                <a:tab pos="1827213" algn="l"/>
                <a:tab pos="2111375" algn="l"/>
              </a:tabLst>
            </a:pPr>
            <a:r>
              <a:rPr lang="en-US" sz="1400" dirty="0">
                <a:solidFill>
                  <a:schemeClr val="tx2"/>
                </a:solidFill>
                <a:latin typeface="Courier New" charset="0"/>
              </a:rPr>
              <a:t>		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</a:rPr>
              <a:t>|</a:t>
            </a:r>
            <a:r>
              <a:rPr lang="en-US" sz="1400" dirty="0">
                <a:solidFill>
                  <a:srgbClr val="00B0F0"/>
                </a:solidFill>
                <a:latin typeface="Courier New" charset="0"/>
              </a:rPr>
              <a:t> </a:t>
            </a:r>
            <a:r>
              <a:rPr lang="en-US" sz="1400" dirty="0">
                <a:latin typeface="Courier New" charset="0"/>
              </a:rPr>
              <a:t>if </a:t>
            </a:r>
            <a:r>
              <a:rPr lang="en-US" sz="1400" dirty="0">
                <a:solidFill>
                  <a:schemeClr val="tx2"/>
                </a:solidFill>
                <a:latin typeface="Courier New" charset="0"/>
              </a:rPr>
              <a:t>&lt;LOGIC-EXPR&gt; </a:t>
            </a:r>
            <a:r>
              <a:rPr lang="en-US" sz="1400" dirty="0">
                <a:latin typeface="Courier New" charset="0"/>
              </a:rPr>
              <a:t>then</a:t>
            </a:r>
            <a:r>
              <a:rPr lang="en-US" sz="1400" dirty="0">
                <a:solidFill>
                  <a:schemeClr val="tx2"/>
                </a:solidFill>
                <a:latin typeface="Courier New" charset="0"/>
              </a:rPr>
              <a:t> &lt;STMT&gt; </a:t>
            </a:r>
            <a:r>
              <a:rPr lang="en-US" sz="1400" dirty="0">
                <a:latin typeface="Courier New" charset="0"/>
              </a:rPr>
              <a:t>else</a:t>
            </a:r>
            <a:r>
              <a:rPr lang="en-US" sz="1400" dirty="0">
                <a:solidFill>
                  <a:schemeClr val="tx2"/>
                </a:solidFill>
                <a:latin typeface="Courier New" charset="0"/>
              </a:rPr>
              <a:t> &lt;STMT&gt;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1800" dirty="0">
              <a:solidFill>
                <a:schemeClr val="tx2"/>
              </a:solidFill>
              <a:latin typeface="Courier New" charset="0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685800" y="5257800"/>
            <a:ext cx="87026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charset="0"/>
              <a:buChar char="§"/>
            </a:pPr>
            <a:r>
              <a:rPr lang="en-US" sz="2000" dirty="0">
                <a:latin typeface="Arial Narrow" charset="0"/>
              </a:rPr>
              <a:t>arbitrarily long expressions can be defined using recursion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</a:pPr>
            <a:endParaRPr lang="en-US" sz="1400" dirty="0">
              <a:latin typeface="Arial Narrow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  <a:tabLst>
                <a:tab pos="2111375" algn="l"/>
                <a:tab pos="2397125" algn="l"/>
              </a:tabLst>
            </a:pPr>
            <a:r>
              <a:rPr lang="en-US" sz="1400" dirty="0">
                <a:solidFill>
                  <a:schemeClr val="tx2"/>
                </a:solidFill>
                <a:latin typeface="Courier New" charset="0"/>
              </a:rPr>
              <a:t>	&lt;IDENT-LIST&gt;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sym typeface="Wingdings" charset="0"/>
              </a:rPr>
              <a:t>	</a:t>
            </a:r>
            <a:r>
              <a:rPr lang="en-US" sz="1400" dirty="0">
                <a:solidFill>
                  <a:schemeClr val="tx2"/>
                </a:solidFill>
                <a:latin typeface="Courier New" charset="0"/>
              </a:rPr>
              <a:t>&lt;IDENTIFIER&gt;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  <a:tabLst>
                <a:tab pos="2111375" algn="l"/>
                <a:tab pos="2397125" algn="l"/>
              </a:tabLst>
            </a:pPr>
            <a:r>
              <a:rPr lang="en-US" sz="1400" dirty="0">
                <a:solidFill>
                  <a:schemeClr val="tx2"/>
                </a:solidFill>
                <a:latin typeface="Courier New" charset="0"/>
              </a:rPr>
              <a:t>		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</a:rPr>
              <a:t>|</a:t>
            </a:r>
            <a:r>
              <a:rPr lang="en-US" sz="1400" dirty="0">
                <a:solidFill>
                  <a:schemeClr val="tx2"/>
                </a:solidFill>
                <a:latin typeface="Courier New" charset="0"/>
              </a:rPr>
              <a:t>	&lt;IDENTIFIER&gt; </a:t>
            </a:r>
            <a:r>
              <a:rPr lang="en-US" sz="1400" dirty="0">
                <a:latin typeface="Courier New" charset="0"/>
              </a:rPr>
              <a:t>,</a:t>
            </a:r>
            <a:r>
              <a:rPr lang="en-US" sz="1400" dirty="0">
                <a:solidFill>
                  <a:schemeClr val="tx2"/>
                </a:solidFill>
                <a:latin typeface="Courier New" charset="0"/>
              </a:rPr>
              <a:t> &lt;IDENT-LIST&gt;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build="p" autoUpdateAnimBg="0"/>
      <p:bldP spid="6149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A15A719-2DD0-504F-AD36-DA104B2F6453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15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30722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Deriving expressions from a grammar</a:t>
            </a: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219200"/>
            <a:ext cx="8382000" cy="1828800"/>
          </a:xfrm>
          <a:noFill/>
        </p:spPr>
        <p:txBody>
          <a:bodyPr/>
          <a:lstStyle/>
          <a:p>
            <a:pPr marL="0" indent="0" defTabSz="1365250">
              <a:tabLst>
                <a:tab pos="2060575" algn="l"/>
                <a:tab pos="2576513" algn="l"/>
              </a:tabLst>
            </a:pPr>
            <a:r>
              <a:rPr lang="en-US" sz="2000" dirty="0">
                <a:latin typeface="Arial Narrow" charset="0"/>
                <a:ea typeface="ＭＳ Ｐゴシック" charset="0"/>
                <a:cs typeface="ＭＳ Ｐゴシック" charset="0"/>
              </a:rPr>
              <a:t>from ALGOL 60:</a:t>
            </a:r>
          </a:p>
          <a:p>
            <a:pPr lvl="1" defTabSz="1365250">
              <a:lnSpc>
                <a:spcPct val="120000"/>
              </a:lnSpc>
              <a:buFont typeface="Wingdings" charset="0"/>
              <a:buNone/>
              <a:tabLst>
                <a:tab pos="2060575" algn="l"/>
                <a:tab pos="2332038" algn="l"/>
              </a:tabLst>
            </a:pPr>
            <a:r>
              <a:rPr lang="en-US" sz="14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&lt;letter&gt;</a:t>
            </a:r>
            <a:r>
              <a:rPr lang="en-US" sz="1400" dirty="0">
                <a:latin typeface="Courier New" charset="0"/>
                <a:ea typeface="ＭＳ Ｐゴシック" charset="0"/>
              </a:rPr>
              <a:t> 	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charset="0"/>
              </a:rPr>
              <a:t></a:t>
            </a:r>
            <a:r>
              <a:rPr lang="en-US" sz="1400" dirty="0">
                <a:latin typeface="Courier New" charset="0"/>
                <a:ea typeface="ＭＳ Ｐゴシック" charset="0"/>
              </a:rPr>
              <a:t> a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|</a:t>
            </a:r>
            <a:r>
              <a:rPr lang="en-US" sz="1400" dirty="0">
                <a:latin typeface="Courier New" charset="0"/>
                <a:ea typeface="ＭＳ Ｐゴシック" charset="0"/>
              </a:rPr>
              <a:t> b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|</a:t>
            </a:r>
            <a:r>
              <a:rPr lang="en-US" sz="1400" dirty="0">
                <a:latin typeface="Courier New" charset="0"/>
                <a:ea typeface="ＭＳ Ｐゴシック" charset="0"/>
              </a:rPr>
              <a:t> c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| ... | </a:t>
            </a:r>
            <a:r>
              <a:rPr lang="en-US" sz="1400" dirty="0">
                <a:latin typeface="Courier New" charset="0"/>
                <a:ea typeface="ＭＳ Ｐゴシック" charset="0"/>
              </a:rPr>
              <a:t>z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|</a:t>
            </a:r>
            <a:r>
              <a:rPr lang="en-US" sz="1400" dirty="0">
                <a:latin typeface="Courier New" charset="0"/>
                <a:ea typeface="ＭＳ Ｐゴシック" charset="0"/>
              </a:rPr>
              <a:t> A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|</a:t>
            </a:r>
            <a:r>
              <a:rPr lang="en-US" sz="1400" dirty="0">
                <a:latin typeface="Courier New" charset="0"/>
                <a:ea typeface="ＭＳ Ｐゴシック" charset="0"/>
              </a:rPr>
              <a:t> B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|</a:t>
            </a:r>
            <a:r>
              <a:rPr lang="en-US" sz="14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 C | ...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|</a:t>
            </a:r>
            <a:r>
              <a:rPr lang="en-US" sz="1400" dirty="0">
                <a:latin typeface="Courier New" charset="0"/>
                <a:ea typeface="ＭＳ Ｐゴシック" charset="0"/>
              </a:rPr>
              <a:t> Z</a:t>
            </a:r>
          </a:p>
          <a:p>
            <a:pPr lvl="1" defTabSz="1365250">
              <a:buFont typeface="Wingdings" charset="0"/>
              <a:buNone/>
              <a:tabLst>
                <a:tab pos="2060575" algn="l"/>
                <a:tab pos="2332038" algn="l"/>
              </a:tabLst>
            </a:pPr>
            <a:r>
              <a:rPr lang="en-US" sz="14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&lt;digit&gt;</a:t>
            </a:r>
            <a:r>
              <a:rPr lang="en-US" sz="1400" dirty="0">
                <a:latin typeface="Courier New" charset="0"/>
                <a:ea typeface="ＭＳ Ｐゴシック" charset="0"/>
              </a:rPr>
              <a:t> 	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charset="0"/>
              </a:rPr>
              <a:t></a:t>
            </a:r>
            <a:r>
              <a:rPr lang="en-US" sz="1400" dirty="0">
                <a:latin typeface="Courier New" charset="0"/>
                <a:ea typeface="ＭＳ Ｐゴシック" charset="0"/>
              </a:rPr>
              <a:t> 0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|</a:t>
            </a:r>
            <a:r>
              <a:rPr lang="en-US" sz="1400" dirty="0">
                <a:latin typeface="Courier New" charset="0"/>
                <a:ea typeface="ＭＳ Ｐゴシック" charset="0"/>
              </a:rPr>
              <a:t> 1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|</a:t>
            </a:r>
            <a:r>
              <a:rPr lang="en-US" sz="1400" dirty="0">
                <a:latin typeface="Courier New" charset="0"/>
                <a:ea typeface="ＭＳ Ｐゴシック" charset="0"/>
              </a:rPr>
              <a:t> 2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|</a:t>
            </a:r>
            <a:r>
              <a:rPr lang="en-US" sz="14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 ...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|</a:t>
            </a:r>
            <a:r>
              <a:rPr lang="en-US" sz="1400" dirty="0">
                <a:latin typeface="Courier New" charset="0"/>
                <a:ea typeface="ＭＳ Ｐゴシック" charset="0"/>
              </a:rPr>
              <a:t> 9 </a:t>
            </a:r>
          </a:p>
          <a:p>
            <a:pPr lvl="1" defTabSz="1365250">
              <a:buFont typeface="Wingdings" charset="0"/>
              <a:buNone/>
              <a:tabLst>
                <a:tab pos="2060575" algn="l"/>
                <a:tab pos="2332038" algn="l"/>
              </a:tabLst>
            </a:pPr>
            <a:r>
              <a:rPr lang="en-US" sz="14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&lt;identifier&gt;</a:t>
            </a:r>
            <a:r>
              <a:rPr lang="en-US" sz="1400" dirty="0">
                <a:latin typeface="Courier New" charset="0"/>
                <a:ea typeface="ＭＳ Ｐゴシック" charset="0"/>
              </a:rPr>
              <a:t>	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charset="0"/>
              </a:rPr>
              <a:t></a:t>
            </a:r>
            <a:r>
              <a:rPr lang="en-US" sz="1400" dirty="0">
                <a:latin typeface="Courier New" charset="0"/>
                <a:ea typeface="ＭＳ Ｐゴシック" charset="0"/>
              </a:rPr>
              <a:t> </a:t>
            </a:r>
            <a:r>
              <a:rPr lang="en-US" sz="14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&lt;letter&gt;</a:t>
            </a:r>
            <a:r>
              <a:rPr lang="en-US" sz="1400" dirty="0">
                <a:latin typeface="Courier New" charset="0"/>
                <a:ea typeface="ＭＳ Ｐゴシック" charset="0"/>
              </a:rPr>
              <a:t> </a:t>
            </a:r>
          </a:p>
          <a:p>
            <a:pPr lvl="1" defTabSz="1365250">
              <a:buFont typeface="Wingdings" charset="0"/>
              <a:buNone/>
              <a:tabLst>
                <a:tab pos="2060575" algn="l"/>
                <a:tab pos="2332038" algn="l"/>
              </a:tabLst>
            </a:pPr>
            <a:r>
              <a:rPr lang="en-US" sz="1400" dirty="0">
                <a:latin typeface="Courier New" charset="0"/>
                <a:ea typeface="ＭＳ Ｐゴシック" charset="0"/>
              </a:rPr>
              <a:t>		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|</a:t>
            </a:r>
            <a:r>
              <a:rPr lang="en-US" sz="1400" dirty="0">
                <a:latin typeface="Courier New" charset="0"/>
                <a:ea typeface="ＭＳ Ｐゴシック" charset="0"/>
              </a:rPr>
              <a:t>	</a:t>
            </a:r>
            <a:r>
              <a:rPr lang="en-US" sz="14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&lt;identifier&gt; &lt;letter&gt;</a:t>
            </a:r>
            <a:r>
              <a:rPr lang="en-US" sz="1400" dirty="0">
                <a:latin typeface="Courier New" charset="0"/>
                <a:ea typeface="ＭＳ Ｐゴシック" charset="0"/>
              </a:rPr>
              <a:t> </a:t>
            </a:r>
          </a:p>
          <a:p>
            <a:pPr lvl="1" defTabSz="1365250">
              <a:buFont typeface="Wingdings" charset="0"/>
              <a:buNone/>
              <a:tabLst>
                <a:tab pos="2060575" algn="l"/>
                <a:tab pos="2332038" algn="l"/>
              </a:tabLst>
            </a:pPr>
            <a:r>
              <a:rPr lang="en-US" sz="1400" dirty="0">
                <a:latin typeface="Courier New" charset="0"/>
                <a:ea typeface="ＭＳ Ｐゴシック" charset="0"/>
              </a:rPr>
              <a:t>		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|</a:t>
            </a:r>
            <a:r>
              <a:rPr lang="en-US" sz="1400" dirty="0">
                <a:latin typeface="Courier New" charset="0"/>
                <a:ea typeface="ＭＳ Ｐゴシック" charset="0"/>
              </a:rPr>
              <a:t>	</a:t>
            </a:r>
            <a:r>
              <a:rPr lang="en-US" sz="14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&lt;identifier&gt; &lt;digit&gt;</a:t>
            </a:r>
            <a:endParaRPr lang="en-US" sz="1200" dirty="0">
              <a:latin typeface="Arial Narrow" charset="0"/>
              <a:ea typeface="ＭＳ Ｐゴシック" charset="0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685800" y="3352800"/>
            <a:ext cx="87026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defTabSz="1365250">
              <a:spcBef>
                <a:spcPct val="20000"/>
              </a:spcBef>
              <a:tabLst>
                <a:tab pos="2060575" algn="l"/>
                <a:tab pos="2511425" algn="l"/>
              </a:tabLst>
            </a:pPr>
            <a:r>
              <a:rPr lang="en-US" dirty="0">
                <a:solidFill>
                  <a:schemeClr val="accent2"/>
                </a:solidFill>
                <a:latin typeface="Arial Narrow" charset="0"/>
              </a:rPr>
              <a:t>can derive language elements by expanding the abstractions using rules:</a:t>
            </a:r>
          </a:p>
        </p:txBody>
      </p:sp>
      <p:graphicFrame>
        <p:nvGraphicFramePr>
          <p:cNvPr id="7173" name="Object 2" descr="Parse tree of CU1.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95542323"/>
              </p:ext>
            </p:extLst>
          </p:nvPr>
        </p:nvGraphicFramePr>
        <p:xfrm>
          <a:off x="762000" y="3946525"/>
          <a:ext cx="3429000" cy="2887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5225796" imgH="4398264" progId="Visio.Drawing.5">
                  <p:embed/>
                </p:oleObj>
              </mc:Choice>
              <mc:Fallback>
                <p:oleObj name="VISIO" r:id="rId2" imgW="5225796" imgH="4398264" progId="Visio.Drawing.5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3946525"/>
                        <a:ext cx="3429000" cy="2887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4343400" y="4038600"/>
            <a:ext cx="4968875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tabLst>
                <a:tab pos="2170113" algn="l"/>
              </a:tabLst>
            </a:pPr>
            <a:r>
              <a:rPr lang="en-US" sz="2000" dirty="0">
                <a:latin typeface="Arial Narrow" charset="0"/>
              </a:rPr>
              <a:t>a hierarchical representation of a derivation is known as a </a:t>
            </a:r>
            <a:r>
              <a:rPr lang="en-US" sz="2000" i="1" dirty="0">
                <a:latin typeface="Arial Narrow" charset="0"/>
              </a:rPr>
              <a:t>parse tree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tabLst>
                <a:tab pos="2170113" algn="l"/>
              </a:tabLst>
            </a:pPr>
            <a:r>
              <a:rPr lang="en-US" sz="2000" dirty="0">
                <a:latin typeface="Arial Narrow" charset="0"/>
              </a:rPr>
              <a:t>each parent node is left-side of a rule, its children are from right-side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tabLst>
                <a:tab pos="2170113" algn="l"/>
              </a:tabLst>
            </a:pPr>
            <a:r>
              <a:rPr lang="en-US" sz="2000" dirty="0">
                <a:latin typeface="Arial Narrow" charset="0"/>
              </a:rPr>
              <a:t>internal nodes are abstractions, leaves are terminal symbols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tabLst>
                <a:tab pos="2170113" algn="l"/>
              </a:tabLst>
            </a:pPr>
            <a:endParaRPr lang="en-US" sz="1400" dirty="0">
              <a:latin typeface="Arial Narrow" charset="0"/>
            </a:endParaRPr>
          </a:p>
          <a:p>
            <a:pPr marL="342900" indent="-342900">
              <a:spcBef>
                <a:spcPct val="20000"/>
              </a:spcBef>
              <a:tabLst>
                <a:tab pos="2170113" algn="l"/>
              </a:tabLst>
            </a:pPr>
            <a:r>
              <a:rPr lang="en-US" sz="2000" dirty="0">
                <a:latin typeface="Arial Narrow" charset="0"/>
              </a:rPr>
              <a:t>the derived element is read left-to-right across the leaves (here, </a:t>
            </a:r>
            <a:r>
              <a:rPr lang="en-US" sz="2000" dirty="0">
                <a:latin typeface="Courier New" charset="0"/>
              </a:rPr>
              <a:t>CU1</a:t>
            </a:r>
            <a:r>
              <a:rPr lang="en-US" sz="2000" dirty="0">
                <a:latin typeface="Arial Narrow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build="p" autoUpdateAnimBg="0"/>
      <p:bldP spid="717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C05F800-2614-D04A-8CC7-33A1A2527C18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16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Ambiguous grammars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3048000"/>
          </a:xfrm>
        </p:spPr>
        <p:txBody>
          <a:bodyPr/>
          <a:lstStyle/>
          <a:p>
            <a:pPr>
              <a:lnSpc>
                <a:spcPct val="90000"/>
              </a:lnSpc>
              <a:tabLst>
                <a:tab pos="1655763" algn="l"/>
                <a:tab pos="2060575" algn="l"/>
              </a:tabLst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consider a grammar for simple assignments</a:t>
            </a:r>
          </a:p>
          <a:p>
            <a:pPr lvl="1">
              <a:lnSpc>
                <a:spcPct val="120000"/>
              </a:lnSpc>
              <a:buFont typeface="Wingdings" charset="0"/>
              <a:buNone/>
              <a:tabLst>
                <a:tab pos="1655763" algn="l"/>
                <a:tab pos="1995488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&lt;assign&gt;</a:t>
            </a:r>
            <a:r>
              <a:rPr lang="en-US" sz="1600" dirty="0">
                <a:latin typeface="Courier New" charset="0"/>
                <a:ea typeface="ＭＳ Ｐゴシック" charset="0"/>
              </a:rPr>
              <a:t> 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charset="0"/>
              </a:rPr>
              <a:t>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&lt;id&gt;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latin typeface="Courier New" charset="0"/>
                <a:ea typeface="ＭＳ Ｐゴシック" charset="0"/>
              </a:rPr>
              <a:t>:=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&lt;expr&gt;</a:t>
            </a:r>
          </a:p>
          <a:p>
            <a:pPr lvl="1">
              <a:lnSpc>
                <a:spcPct val="90000"/>
              </a:lnSpc>
              <a:buFont typeface="Wingdings" charset="0"/>
              <a:buNone/>
              <a:tabLst>
                <a:tab pos="1655763" algn="l"/>
                <a:tab pos="1995488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&lt;id&gt;</a:t>
            </a:r>
            <a:r>
              <a:rPr lang="en-US" sz="1600" dirty="0">
                <a:latin typeface="Courier New" charset="0"/>
                <a:ea typeface="ＭＳ Ｐゴシック" charset="0"/>
              </a:rPr>
              <a:t> 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charset="0"/>
              </a:rPr>
              <a:t>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latin typeface="Courier New" charset="0"/>
                <a:ea typeface="ＭＳ Ｐゴシック" charset="0"/>
              </a:rPr>
              <a:t>A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|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latin typeface="Courier New" charset="0"/>
                <a:ea typeface="ＭＳ Ｐゴシック" charset="0"/>
              </a:rPr>
              <a:t>B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|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latin typeface="Courier New" charset="0"/>
                <a:ea typeface="ＭＳ Ｐゴシック" charset="0"/>
              </a:rPr>
              <a:t>C</a:t>
            </a:r>
          </a:p>
          <a:p>
            <a:pPr lvl="1">
              <a:lnSpc>
                <a:spcPct val="90000"/>
              </a:lnSpc>
              <a:buFont typeface="Wingdings" charset="0"/>
              <a:buNone/>
              <a:tabLst>
                <a:tab pos="1655763" algn="l"/>
                <a:tab pos="1995488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&lt;expr&gt;</a:t>
            </a:r>
            <a:r>
              <a:rPr lang="en-US" sz="1600" dirty="0">
                <a:latin typeface="Courier New" charset="0"/>
                <a:ea typeface="ＭＳ Ｐゴシック" charset="0"/>
              </a:rPr>
              <a:t>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charset="0"/>
              </a:rPr>
              <a:t>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&lt;expr&gt;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latin typeface="Courier New" charset="0"/>
                <a:ea typeface="ＭＳ Ｐゴシック" charset="0"/>
              </a:rPr>
              <a:t>+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&lt;expr&gt;</a:t>
            </a:r>
          </a:p>
          <a:p>
            <a:pPr lvl="1">
              <a:lnSpc>
                <a:spcPct val="90000"/>
              </a:lnSpc>
              <a:buFont typeface="Wingdings" charset="0"/>
              <a:buNone/>
              <a:tabLst>
                <a:tab pos="1655763" algn="l"/>
                <a:tab pos="1995488" algn="l"/>
              </a:tabLst>
            </a:pP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		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|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	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&lt;expr&gt;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latin typeface="Courier New" charset="0"/>
                <a:ea typeface="ＭＳ Ｐゴシック" charset="0"/>
              </a:rPr>
              <a:t>*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&lt;expr&gt;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 </a:t>
            </a:r>
          </a:p>
          <a:p>
            <a:pPr lvl="1">
              <a:lnSpc>
                <a:spcPct val="90000"/>
              </a:lnSpc>
              <a:buFont typeface="Wingdings" charset="0"/>
              <a:buNone/>
              <a:tabLst>
                <a:tab pos="1655763" algn="l"/>
                <a:tab pos="1995488" algn="l"/>
              </a:tabLst>
            </a:pP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		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|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	</a:t>
            </a:r>
            <a:r>
              <a:rPr lang="en-US" sz="1600" dirty="0">
                <a:latin typeface="Courier New" charset="0"/>
                <a:ea typeface="ＭＳ Ｐゴシック" charset="0"/>
              </a:rPr>
              <a:t>(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&lt;expr&gt;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latin typeface="Courier New" charset="0"/>
                <a:ea typeface="ＭＳ Ｐゴシック" charset="0"/>
              </a:rPr>
              <a:t>)</a:t>
            </a:r>
          </a:p>
          <a:p>
            <a:pPr lvl="1">
              <a:lnSpc>
                <a:spcPct val="90000"/>
              </a:lnSpc>
              <a:buFont typeface="Wingdings" charset="0"/>
              <a:buNone/>
              <a:tabLst>
                <a:tab pos="1655763" algn="l"/>
                <a:tab pos="1995488" algn="l"/>
              </a:tabLst>
            </a:pP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		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|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	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&lt;id&gt;</a:t>
            </a:r>
          </a:p>
          <a:p>
            <a:pPr lvl="1">
              <a:lnSpc>
                <a:spcPct val="90000"/>
              </a:lnSpc>
              <a:buFont typeface="Wingdings" charset="0"/>
              <a:buNone/>
              <a:tabLst>
                <a:tab pos="1655763" algn="l"/>
                <a:tab pos="2060575" algn="l"/>
              </a:tabLst>
            </a:pPr>
            <a:endParaRPr lang="en-US" sz="1000" dirty="0">
              <a:solidFill>
                <a:schemeClr val="accent2"/>
              </a:solidFill>
              <a:latin typeface="Courier New" charset="0"/>
              <a:ea typeface="ＭＳ Ｐゴシック" charset="0"/>
            </a:endParaRPr>
          </a:p>
          <a:p>
            <a:pPr>
              <a:lnSpc>
                <a:spcPct val="90000"/>
              </a:lnSpc>
              <a:tabLst>
                <a:tab pos="1655763" algn="l"/>
                <a:tab pos="2060575" algn="l"/>
              </a:tabLst>
            </a:pPr>
            <a:r>
              <a:rPr lang="en-US" sz="2000" dirty="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rPr>
              <a:t>A grammar is </a:t>
            </a:r>
            <a:r>
              <a:rPr lang="en-US" sz="2000" i="1" dirty="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rPr>
              <a:t>ambiguous</a:t>
            </a: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rPr>
              <a:t>if there is an expression with 2 or more distinct parse trees</a:t>
            </a:r>
          </a:p>
          <a:p>
            <a:pPr lvl="1">
              <a:lnSpc>
                <a:spcPct val="90000"/>
              </a:lnSpc>
              <a:buFont typeface="Wingdings" charset="0"/>
              <a:buNone/>
              <a:tabLst>
                <a:tab pos="1655763" algn="l"/>
                <a:tab pos="2060575" algn="l"/>
              </a:tabLst>
            </a:pPr>
            <a:r>
              <a:rPr lang="en-US" dirty="0">
                <a:latin typeface="Arial Narrow" charset="0"/>
                <a:ea typeface="ＭＳ Ｐゴシック" charset="0"/>
              </a:rPr>
              <a:t>		e.g.,        </a:t>
            </a:r>
            <a:r>
              <a:rPr lang="en-US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A := A + B * C</a:t>
            </a:r>
          </a:p>
        </p:txBody>
      </p:sp>
      <p:graphicFrame>
        <p:nvGraphicFramePr>
          <p:cNvPr id="9221" name="Object 2" descr="Parse tree of A:=A+B*C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6471653"/>
              </p:ext>
            </p:extLst>
          </p:nvPr>
        </p:nvGraphicFramePr>
        <p:xfrm>
          <a:off x="1219200" y="4419600"/>
          <a:ext cx="3048000" cy="2506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6818376" imgH="5681472" progId="Visio.Drawing.5">
                  <p:embed/>
                </p:oleObj>
              </mc:Choice>
              <mc:Fallback>
                <p:oleObj name="VISIO" r:id="rId2" imgW="6818376" imgH="5681472" progId="Visio.Drawing.5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4419600"/>
                        <a:ext cx="3048000" cy="2506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2" name="Object 3" descr="Alternate parse tree of A:=A+B*C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6595830"/>
              </p:ext>
            </p:extLst>
          </p:nvPr>
        </p:nvGraphicFramePr>
        <p:xfrm>
          <a:off x="5410200" y="4419600"/>
          <a:ext cx="3048000" cy="2506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6818376" imgH="5681472" progId="Visio.Drawing.5">
                  <p:embed/>
                </p:oleObj>
              </mc:Choice>
              <mc:Fallback>
                <p:oleObj name="VISIO" r:id="rId4" imgW="6818376" imgH="5681472" progId="Visio.Drawing.5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419600"/>
                        <a:ext cx="3048000" cy="2506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C84EA70-660B-5241-B0B9-71EFDB5E7969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17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3277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Ambiguity is bad!</a:t>
            </a:r>
          </a:p>
        </p:txBody>
      </p:sp>
      <p:sp>
        <p:nvSpPr>
          <p:cNvPr id="3277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1752600"/>
          </a:xfrm>
        </p:spPr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programmer's perspective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need to know how code will behave</a:t>
            </a:r>
          </a:p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language implementer'</a:t>
            </a:r>
            <a:r>
              <a:rPr lang="en-US" altLang="ja-JP">
                <a:latin typeface="Arial Narrow" charset="0"/>
                <a:ea typeface="ＭＳ Ｐゴシック" charset="0"/>
                <a:cs typeface="ＭＳ Ｐゴシック" charset="0"/>
              </a:rPr>
              <a:t>s </a:t>
            </a:r>
            <a:r>
              <a:rPr lang="en-US" altLang="ja-JP" dirty="0">
                <a:latin typeface="Arial Narrow" charset="0"/>
                <a:ea typeface="ＭＳ Ｐゴシック" charset="0"/>
                <a:cs typeface="ＭＳ Ｐゴシック" charset="0"/>
              </a:rPr>
              <a:t>perspective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need to know how the compiler/interpreter should behave</a:t>
            </a:r>
          </a:p>
          <a:p>
            <a:pPr lvl="1"/>
            <a:endParaRPr lang="en-US" dirty="0">
              <a:latin typeface="Arial Narrow" charset="0"/>
              <a:ea typeface="ＭＳ Ｐゴシック" charset="0"/>
            </a:endParaRPr>
          </a:p>
          <a:p>
            <a:pPr lvl="1"/>
            <a:endParaRPr lang="en-US" dirty="0">
              <a:latin typeface="Arial Narrow" charset="0"/>
              <a:ea typeface="ＭＳ Ｐゴシック" charset="0"/>
            </a:endParaRP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685800" y="3352800"/>
            <a:ext cx="8702675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tabLst>
                <a:tab pos="1658938" algn="l"/>
              </a:tabLst>
            </a:pPr>
            <a:r>
              <a:rPr lang="en-US" dirty="0">
                <a:solidFill>
                  <a:schemeClr val="accent2"/>
                </a:solidFill>
                <a:latin typeface="Arial Narrow" charset="0"/>
              </a:rPr>
              <a:t>can build concepts such as operator precedence into grammars</a:t>
            </a:r>
          </a:p>
          <a:p>
            <a:pPr marL="742950" lvl="1" indent="-285750">
              <a:spcBef>
                <a:spcPct val="20000"/>
              </a:spcBef>
              <a:buFont typeface="Wingdings" charset="0"/>
              <a:buChar char="§"/>
              <a:tabLst>
                <a:tab pos="1658938" algn="l"/>
              </a:tabLst>
            </a:pPr>
            <a:r>
              <a:rPr lang="en-US" sz="2000" dirty="0">
                <a:latin typeface="Arial Narrow" charset="0"/>
              </a:rPr>
              <a:t>introduce a hierarchy of rules,</a:t>
            </a:r>
            <a:r>
              <a:rPr lang="en-US" dirty="0">
                <a:solidFill>
                  <a:schemeClr val="accent2"/>
                </a:solidFill>
                <a:latin typeface="Arial Narrow" charset="0"/>
              </a:rPr>
              <a:t> </a:t>
            </a:r>
            <a:r>
              <a:rPr lang="en-US" sz="2000" dirty="0">
                <a:latin typeface="Arial Narrow" charset="0"/>
              </a:rPr>
              <a:t>lower level </a:t>
            </a:r>
            <a:r>
              <a:rPr lang="en-US" sz="2000" dirty="0">
                <a:latin typeface="Arial Narrow" charset="0"/>
                <a:sym typeface="Wingdings" charset="0"/>
              </a:rPr>
              <a:t> lower in tree </a:t>
            </a:r>
            <a:r>
              <a:rPr lang="en-US" sz="2000" dirty="0">
                <a:latin typeface="Arial Narrow" charset="0"/>
                <a:sym typeface="Wingdings" pitchFamily="2" charset="2"/>
              </a:rPr>
              <a:t> </a:t>
            </a:r>
            <a:r>
              <a:rPr lang="en-US" sz="2000" dirty="0">
                <a:latin typeface="Arial Narrow" charset="0"/>
                <a:sym typeface="Wingdings" charset="0"/>
              </a:rPr>
              <a:t>higher precedence</a:t>
            </a:r>
          </a:p>
          <a:p>
            <a:pPr marL="742950" lvl="1" indent="-285750">
              <a:spcBef>
                <a:spcPct val="20000"/>
              </a:spcBef>
              <a:buFont typeface="Wingdings" charset="0"/>
              <a:buChar char="§"/>
              <a:tabLst>
                <a:tab pos="1658938" algn="l"/>
              </a:tabLst>
            </a:pPr>
            <a:endParaRPr lang="en-US" sz="2000" dirty="0">
              <a:latin typeface="Arial Narrow" charset="0"/>
            </a:endParaRPr>
          </a:p>
          <a:p>
            <a:pPr marL="742950" lvl="1" indent="-285750">
              <a:lnSpc>
                <a:spcPct val="120000"/>
              </a:lnSpc>
              <a:spcBef>
                <a:spcPct val="20000"/>
              </a:spcBef>
              <a:buFont typeface="Wingdings" charset="0"/>
              <a:buNone/>
              <a:tabLst>
                <a:tab pos="1658938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&lt;assign&gt;</a:t>
            </a:r>
            <a:r>
              <a:rPr lang="en-US" sz="1600" dirty="0">
                <a:latin typeface="Courier New" charset="0"/>
              </a:rPr>
              <a:t> 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sym typeface="Wingdings" charset="0"/>
              </a:rPr>
              <a:t>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&lt;id&gt;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latin typeface="Courier New" charset="0"/>
              </a:rPr>
              <a:t>:=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&lt;expr&gt;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  <a:tabLst>
                <a:tab pos="1658938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&lt;id&gt;</a:t>
            </a:r>
            <a:r>
              <a:rPr lang="en-US" sz="1600" dirty="0">
                <a:latin typeface="Courier New" charset="0"/>
              </a:rPr>
              <a:t> 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sym typeface="Wingdings" charset="0"/>
              </a:rPr>
              <a:t>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latin typeface="Courier New" charset="0"/>
              </a:rPr>
              <a:t>A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</a:rPr>
              <a:t>|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latin typeface="Courier New" charset="0"/>
              </a:rPr>
              <a:t>B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</a:rPr>
              <a:t>|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latin typeface="Courier New" charset="0"/>
              </a:rPr>
              <a:t>C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  <a:tabLst>
                <a:tab pos="1658938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&lt;expr&gt;</a:t>
            </a:r>
            <a:r>
              <a:rPr lang="en-US" sz="1600" dirty="0">
                <a:latin typeface="Courier New" charset="0"/>
              </a:rPr>
              <a:t>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sym typeface="Wingdings" charset="0"/>
              </a:rPr>
              <a:t>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&lt;expr&gt;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latin typeface="Courier New" charset="0"/>
              </a:rPr>
              <a:t>+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&lt;term&gt;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</a:rPr>
              <a:t>|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&lt;term&gt;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  <a:tabLst>
                <a:tab pos="1658938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&lt;term&gt;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sym typeface="Wingdings" charset="0"/>
              </a:rPr>
              <a:t>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 &lt;term&gt;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latin typeface="Courier New" charset="0"/>
              </a:rPr>
              <a:t>*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&lt;factor&gt;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</a:rPr>
              <a:t>|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 &lt;factor&gt;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  <a:tabLst>
                <a:tab pos="1658938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&lt;factor&gt;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sym typeface="Wingdings" charset="0"/>
              </a:rPr>
              <a:t>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latin typeface="Courier New" charset="0"/>
              </a:rPr>
              <a:t>(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&lt;expr&gt;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latin typeface="Courier New" charset="0"/>
              </a:rPr>
              <a:t>)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</a:rPr>
              <a:t>|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&lt;id&gt;</a:t>
            </a:r>
          </a:p>
          <a:p>
            <a:pPr marL="742950" lvl="1" indent="-285750">
              <a:spcBef>
                <a:spcPct val="20000"/>
              </a:spcBef>
              <a:buFont typeface="Wingdings" charset="0"/>
              <a:buChar char="§"/>
              <a:tabLst>
                <a:tab pos="1658938" algn="l"/>
              </a:tabLst>
            </a:pPr>
            <a:endParaRPr lang="en-US" sz="2000" dirty="0"/>
          </a:p>
          <a:p>
            <a:pPr marL="742950" lvl="1" indent="-285750">
              <a:spcBef>
                <a:spcPct val="20000"/>
              </a:spcBef>
              <a:buFont typeface="Wingdings" charset="0"/>
              <a:buNone/>
              <a:tabLst>
                <a:tab pos="1658938" algn="l"/>
              </a:tabLst>
            </a:pPr>
            <a:r>
              <a:rPr lang="en-US" sz="2000" dirty="0">
                <a:latin typeface="Arial Narrow" charset="0"/>
              </a:rPr>
              <a:t>higher precedence operators bind tighter, e.g.,</a:t>
            </a:r>
            <a:r>
              <a:rPr lang="en-US" sz="2000" dirty="0"/>
              <a:t>  </a:t>
            </a:r>
            <a:r>
              <a:rPr lang="en-US" sz="2000" dirty="0">
                <a:solidFill>
                  <a:srgbClr val="FF0033"/>
                </a:solidFill>
                <a:latin typeface="Courier New" charset="0"/>
              </a:rPr>
              <a:t>A+B*C </a:t>
            </a:r>
            <a:r>
              <a:rPr lang="en-US" sz="2000" dirty="0">
                <a:solidFill>
                  <a:srgbClr val="FF0033"/>
                </a:solidFill>
                <a:latin typeface="Courier New" charset="0"/>
                <a:cs typeface="Courier New" charset="0"/>
                <a:sym typeface="Wingdings" charset="0"/>
              </a:rPr>
              <a:t>≡ A+(B*C)</a:t>
            </a:r>
            <a:endParaRPr lang="en-US" sz="2000" dirty="0">
              <a:solidFill>
                <a:srgbClr val="FF0033"/>
              </a:solidFill>
              <a:latin typeface="Courier New" charset="0"/>
              <a:cs typeface="Courier New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8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C351CF8-2340-7F4D-8B60-2AFEB9B81167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18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Operator precedence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1676400"/>
          </a:xfrm>
        </p:spPr>
        <p:txBody>
          <a:bodyPr/>
          <a:lstStyle/>
          <a:p>
            <a:pPr lvl="1">
              <a:lnSpc>
                <a:spcPct val="12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&lt;assign&gt;</a:t>
            </a:r>
            <a:r>
              <a:rPr lang="en-US" sz="1600" dirty="0">
                <a:latin typeface="Courier New" charset="0"/>
                <a:ea typeface="ＭＳ Ｐゴシック" charset="0"/>
              </a:rPr>
              <a:t> 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charset="0"/>
              </a:rPr>
              <a:t>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&lt;id&gt;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latin typeface="Courier New" charset="0"/>
                <a:ea typeface="ＭＳ Ｐゴシック" charset="0"/>
              </a:rPr>
              <a:t>:=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&lt;expr&gt;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&lt;id&gt;</a:t>
            </a:r>
            <a:r>
              <a:rPr lang="en-US" sz="1600" dirty="0">
                <a:latin typeface="Courier New" charset="0"/>
                <a:ea typeface="ＭＳ Ｐゴシック" charset="0"/>
              </a:rPr>
              <a:t> 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charset="0"/>
              </a:rPr>
              <a:t>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latin typeface="Courier New" charset="0"/>
                <a:ea typeface="ＭＳ Ｐゴシック" charset="0"/>
              </a:rPr>
              <a:t>A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|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latin typeface="Courier New" charset="0"/>
                <a:ea typeface="ＭＳ Ｐゴシック" charset="0"/>
              </a:rPr>
              <a:t>B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|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latin typeface="Courier New" charset="0"/>
                <a:ea typeface="ＭＳ Ｐゴシック" charset="0"/>
              </a:rPr>
              <a:t>C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&lt;expr&gt;</a:t>
            </a:r>
            <a:r>
              <a:rPr lang="en-US" sz="1600" dirty="0">
                <a:latin typeface="Courier New" charset="0"/>
                <a:ea typeface="ＭＳ Ｐゴシック" charset="0"/>
              </a:rPr>
              <a:t>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charset="0"/>
              </a:rPr>
              <a:t>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&lt;expr&gt;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latin typeface="Courier New" charset="0"/>
                <a:ea typeface="ＭＳ Ｐゴシック" charset="0"/>
              </a:rPr>
              <a:t>+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&lt;term&gt;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|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&lt;term&gt;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&lt;term&gt;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charset="0"/>
              </a:rPr>
              <a:t>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&lt;term&gt;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latin typeface="Courier New" charset="0"/>
                <a:ea typeface="ＭＳ Ｐゴシック" charset="0"/>
              </a:rPr>
              <a:t>*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&lt;factor&gt;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|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&lt;factor&gt;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 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&lt;factor&gt;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charset="0"/>
              </a:rPr>
              <a:t>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latin typeface="Courier New" charset="0"/>
                <a:ea typeface="ＭＳ Ｐゴシック" charset="0"/>
              </a:rPr>
              <a:t>(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&lt;expr&gt;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latin typeface="Courier New" charset="0"/>
                <a:ea typeface="ＭＳ Ｐゴシック" charset="0"/>
              </a:rPr>
              <a:t>)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|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&lt;id&gt;</a:t>
            </a:r>
          </a:p>
        </p:txBody>
      </p:sp>
      <p:graphicFrame>
        <p:nvGraphicFramePr>
          <p:cNvPr id="33796" name="Object 2" descr="Parse tree of A:=A+B*C using unambiguous grammar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7233623"/>
              </p:ext>
            </p:extLst>
          </p:nvPr>
        </p:nvGraphicFramePr>
        <p:xfrm>
          <a:off x="909638" y="3117850"/>
          <a:ext cx="3895725" cy="343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6818376" imgH="6111240" progId="Visio.Drawing.5">
                  <p:embed/>
                </p:oleObj>
              </mc:Choice>
              <mc:Fallback>
                <p:oleObj name="VISIO" r:id="rId2" imgW="6818376" imgH="6111240" progId="Visio.Drawing.5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9638" y="3117850"/>
                        <a:ext cx="3895725" cy="3433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4953000" y="3352800"/>
            <a:ext cx="390207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Font typeface="Wingdings" charset="0"/>
              <a:buNone/>
            </a:pPr>
            <a:r>
              <a:rPr lang="en-US" sz="1600" dirty="0">
                <a:latin typeface="Arial Narrow" charset="0"/>
              </a:rPr>
              <a:t>Note: because of hierarchy,</a:t>
            </a: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buFont typeface="Wingdings" charset="0"/>
              <a:buNone/>
            </a:pPr>
            <a:r>
              <a:rPr lang="en-US" sz="1600" dirty="0">
                <a:latin typeface="Arial Narrow" charset="0"/>
              </a:rPr>
              <a:t>	+ must appear above * in the parse tree</a:t>
            </a: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buFont typeface="Wingdings" charset="0"/>
              <a:buNone/>
            </a:pPr>
            <a:endParaRPr lang="en-US" sz="1600" dirty="0">
              <a:latin typeface="Arial Narrow" charset="0"/>
            </a:endParaRPr>
          </a:p>
          <a:p>
            <a:pPr marL="742950" lvl="1" indent="-285750">
              <a:lnSpc>
                <a:spcPct val="120000"/>
              </a:lnSpc>
              <a:spcBef>
                <a:spcPct val="20000"/>
              </a:spcBef>
              <a:buFont typeface="Wingdings" charset="0"/>
              <a:buNone/>
            </a:pPr>
            <a:r>
              <a:rPr lang="en-US" sz="1600" i="1" dirty="0">
                <a:latin typeface="Arial Narrow" charset="0"/>
              </a:rPr>
              <a:t>here, if tried * above, would not be able to derive + from &lt;term&gt;</a:t>
            </a:r>
          </a:p>
          <a:p>
            <a:pPr marL="742950" lvl="1" indent="-285750">
              <a:lnSpc>
                <a:spcPct val="120000"/>
              </a:lnSpc>
              <a:spcBef>
                <a:spcPct val="20000"/>
              </a:spcBef>
              <a:buFont typeface="Wingdings" charset="0"/>
              <a:buNone/>
            </a:pPr>
            <a:endParaRPr lang="en-US" sz="1600" i="1" dirty="0">
              <a:latin typeface="Arial Narrow" charset="0"/>
            </a:endParaRP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buFont typeface="Wingdings" charset="0"/>
              <a:buNone/>
            </a:pPr>
            <a:r>
              <a:rPr lang="en-US" sz="1600" dirty="0">
                <a:latin typeface="Arial Narrow" charset="0"/>
              </a:rPr>
              <a:t>In general, lower precedence (looser binding) will appear above higher precedence operators in the parse tree (i.e., closer to root)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418E137-E7BA-B444-91F5-77C79BB1C64B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19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Operator associativity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1447800"/>
          </a:xfrm>
        </p:spPr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similarly, can build in associativity</a:t>
            </a:r>
          </a:p>
          <a:p>
            <a:pPr lvl="1"/>
            <a:r>
              <a:rPr lang="en-US">
                <a:latin typeface="Arial Narrow" charset="0"/>
                <a:ea typeface="ＭＳ Ｐゴシック" charset="0"/>
              </a:rPr>
              <a:t>left-recursive definitions </a:t>
            </a:r>
            <a:r>
              <a:rPr lang="en-US">
                <a:latin typeface="Arial Narrow" charset="0"/>
                <a:ea typeface="ＭＳ Ｐゴシック" charset="0"/>
                <a:sym typeface="Wingdings" charset="0"/>
              </a:rPr>
              <a:t> left-associative</a:t>
            </a:r>
          </a:p>
          <a:p>
            <a:pPr lvl="1"/>
            <a:r>
              <a:rPr lang="en-US">
                <a:latin typeface="Arial Narrow" charset="0"/>
                <a:ea typeface="ＭＳ Ｐゴシック" charset="0"/>
                <a:sym typeface="Wingdings" charset="0"/>
              </a:rPr>
              <a:t>right-recursive definitions  right-associative</a:t>
            </a:r>
          </a:p>
          <a:p>
            <a:pPr lvl="1">
              <a:buFont typeface="Wingdings" charset="0"/>
              <a:buNone/>
            </a:pPr>
            <a:endParaRPr lang="en-US">
              <a:latin typeface="Arial Narrow" charset="0"/>
              <a:ea typeface="ＭＳ Ｐゴシック" charset="0"/>
            </a:endParaRPr>
          </a:p>
        </p:txBody>
      </p:sp>
      <p:graphicFrame>
        <p:nvGraphicFramePr>
          <p:cNvPr id="12292" name="Object 2" descr="Parse tree of A:=A+B*C highlighting associativity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9634202"/>
              </p:ext>
            </p:extLst>
          </p:nvPr>
        </p:nvGraphicFramePr>
        <p:xfrm>
          <a:off x="4876800" y="2743200"/>
          <a:ext cx="3895725" cy="3762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6818376" imgH="6708648" progId="Visio.Drawing.5">
                  <p:embed/>
                </p:oleObj>
              </mc:Choice>
              <mc:Fallback>
                <p:oleObj name="VISIO" r:id="rId2" imgW="6818376" imgH="6708648" progId="Visio.Drawing.5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2743200"/>
                        <a:ext cx="3895725" cy="3762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533400" y="3429000"/>
            <a:ext cx="40386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Font typeface="Wingdings" charset="0"/>
              <a:buNone/>
              <a:tabLst>
                <a:tab pos="1139825" algn="l"/>
                <a:tab pos="1423988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&lt;assign&gt;</a:t>
            </a:r>
            <a:r>
              <a:rPr lang="en-US" sz="1600" dirty="0">
                <a:latin typeface="Courier New" charset="0"/>
              </a:rPr>
              <a:t> 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sym typeface="Wingdings" charset="0"/>
              </a:rPr>
              <a:t>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&lt;id&gt;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latin typeface="Courier New" charset="0"/>
              </a:rPr>
              <a:t>:=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&lt;expr&gt;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  <a:tabLst>
                <a:tab pos="1139825" algn="l"/>
                <a:tab pos="1423988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&lt;id&gt;</a:t>
            </a:r>
            <a:r>
              <a:rPr lang="en-US" sz="1600" dirty="0">
                <a:latin typeface="Courier New" charset="0"/>
              </a:rPr>
              <a:t> 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sym typeface="Wingdings" charset="0"/>
              </a:rPr>
              <a:t>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latin typeface="Courier New" charset="0"/>
              </a:rPr>
              <a:t>A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</a:rPr>
              <a:t>|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latin typeface="Courier New" charset="0"/>
              </a:rPr>
              <a:t>B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</a:rPr>
              <a:t>|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latin typeface="Courier New" charset="0"/>
              </a:rPr>
              <a:t>C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  <a:tabLst>
                <a:tab pos="1139825" algn="l"/>
                <a:tab pos="1423988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&lt;expr&gt;</a:t>
            </a:r>
            <a:r>
              <a:rPr lang="en-US" sz="1600" dirty="0">
                <a:latin typeface="Courier New" charset="0"/>
              </a:rPr>
              <a:t>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sym typeface="Wingdings" charset="0"/>
              </a:rPr>
              <a:t>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&lt;expr&gt;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latin typeface="Courier New" charset="0"/>
              </a:rPr>
              <a:t>+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&lt;term&gt;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  <a:tabLst>
                <a:tab pos="1139825" algn="l"/>
                <a:tab pos="1423988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		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</a:rPr>
              <a:t>|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	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&lt;term&gt;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  <a:tabLst>
                <a:tab pos="1139825" algn="l"/>
                <a:tab pos="1423988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&lt;term&gt;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sym typeface="Wingdings" charset="0"/>
              </a:rPr>
              <a:t>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 &lt;term&gt;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latin typeface="Courier New" charset="0"/>
              </a:rPr>
              <a:t>*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&lt;factor&gt;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  <a:tabLst>
                <a:tab pos="1139825" algn="l"/>
                <a:tab pos="1423988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		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</a:rPr>
              <a:t>|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	&lt;factor&gt;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  <a:tabLst>
                <a:tab pos="1139825" algn="l"/>
                <a:tab pos="1423988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&lt;factor&gt;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sym typeface="Wingdings" charset="0"/>
              </a:rPr>
              <a:t>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  <a:sym typeface="Wingdings" charset="0"/>
              </a:rPr>
              <a:t>	</a:t>
            </a:r>
            <a:r>
              <a:rPr lang="en-US" sz="1600" dirty="0">
                <a:latin typeface="Courier New" charset="0"/>
              </a:rPr>
              <a:t>(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&lt;expr&gt;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latin typeface="Courier New" charset="0"/>
              </a:rPr>
              <a:t>)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</a:rPr>
              <a:t>|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&lt;id&gt;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4F8B7D6-F5E4-694E-BC34-352457DAC8AD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2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09600" y="1676400"/>
            <a:ext cx="3581400" cy="4572000"/>
          </a:xfrm>
          <a:noFill/>
        </p:spPr>
        <p:txBody>
          <a:bodyPr/>
          <a:lstStyle/>
          <a:p>
            <a:pPr marL="0" indent="4763">
              <a:lnSpc>
                <a:spcPct val="90000"/>
              </a:lnSpc>
            </a:pPr>
            <a:endParaRPr lang="en-US" sz="900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marL="0" indent="4763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first computers (e.g., ENIAC) were </a:t>
            </a:r>
            <a:r>
              <a:rPr lang="en-US" i="1" dirty="0">
                <a:latin typeface="Arial Narrow" charset="0"/>
                <a:ea typeface="ＭＳ Ｐゴシック" charset="0"/>
                <a:cs typeface="ＭＳ Ｐゴシック" charset="0"/>
              </a:rPr>
              <a:t>not</a:t>
            </a: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 programmable</a:t>
            </a:r>
          </a:p>
          <a:p>
            <a:pPr marL="747713" lvl="1">
              <a:lnSpc>
                <a:spcPct val="7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had to be rewired/reconfigured for different computations</a:t>
            </a:r>
          </a:p>
          <a:p>
            <a:pPr marL="0" indent="4763">
              <a:lnSpc>
                <a:spcPct val="90000"/>
              </a:lnSpc>
            </a:pPr>
            <a:endParaRPr lang="en-US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marL="0" indent="4763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late 1940</a:t>
            </a:r>
            <a:r>
              <a:rPr lang="en-US" altLang="ja-JP" dirty="0">
                <a:latin typeface="Arial Narrow" charset="0"/>
                <a:ea typeface="ＭＳ Ｐゴシック" charset="0"/>
                <a:cs typeface="ＭＳ Ｐゴシック" charset="0"/>
              </a:rPr>
              <a:t>s / early 1950s: coded directly in machine language</a:t>
            </a:r>
          </a:p>
          <a:p>
            <a:pPr marL="747713" lvl="1">
              <a:lnSpc>
                <a:spcPct val="7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extremely tedious and error prone</a:t>
            </a:r>
          </a:p>
          <a:p>
            <a:pPr marL="747713" lvl="1">
              <a:lnSpc>
                <a:spcPct val="7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machine specific</a:t>
            </a:r>
          </a:p>
          <a:p>
            <a:pPr marL="747713" lvl="1">
              <a:lnSpc>
                <a:spcPct val="7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used numeric codes, absolute addressing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3810000" cy="1143000"/>
          </a:xfrm>
          <a:noFill/>
        </p:spPr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Evolution of programming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4114800" y="625475"/>
            <a:ext cx="4953000" cy="64611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800" dirty="0">
                <a:latin typeface="Courier New" charset="0"/>
              </a:rPr>
              <a:t>011111110100010101001100010001100000000100000010000000010000000000000000000000</a:t>
            </a:r>
          </a:p>
          <a:p>
            <a:r>
              <a:rPr lang="en-US" sz="800" dirty="0">
                <a:latin typeface="Courier New" charset="0"/>
              </a:rPr>
              <a:t>000000000000000000000000000000000000000000000000000000000000000001000000000000</a:t>
            </a:r>
          </a:p>
          <a:p>
            <a:r>
              <a:rPr lang="en-US" sz="800" dirty="0">
                <a:latin typeface="Courier New" charset="0"/>
              </a:rPr>
              <a:t>001000000000000000000000000000000001000000000000000000000000000000000000000000</a:t>
            </a:r>
          </a:p>
          <a:p>
            <a:r>
              <a:rPr lang="en-US" sz="800" dirty="0">
                <a:latin typeface="Courier New" charset="0"/>
              </a:rPr>
              <a:t>000000000000000000000000000000000000000000001010000100000000000000000000000000</a:t>
            </a:r>
          </a:p>
          <a:p>
            <a:r>
              <a:rPr lang="en-US" sz="800" dirty="0">
                <a:latin typeface="Courier New" charset="0"/>
              </a:rPr>
              <a:t>000000000000000000110100000000000000000000000000000000000000000000101000000000</a:t>
            </a:r>
          </a:p>
          <a:p>
            <a:r>
              <a:rPr lang="en-US" sz="800" dirty="0">
                <a:latin typeface="Courier New" charset="0"/>
              </a:rPr>
              <a:t>000000100000000000000000010000000000101110011100110110100001110011011101000111</a:t>
            </a:r>
          </a:p>
          <a:p>
            <a:r>
              <a:rPr lang="en-US" sz="800" dirty="0">
                <a:latin typeface="Courier New" charset="0"/>
              </a:rPr>
              <a:t>001001110100011000010110001000000000001011100111010001100101011110000111010000</a:t>
            </a:r>
          </a:p>
          <a:p>
            <a:r>
              <a:rPr lang="en-US" sz="800" dirty="0">
                <a:latin typeface="Courier New" charset="0"/>
              </a:rPr>
              <a:t>000000001011100111001001101111011001000110000101110100011000010000000000101110</a:t>
            </a:r>
          </a:p>
          <a:p>
            <a:r>
              <a:rPr lang="en-US" sz="800" dirty="0">
                <a:latin typeface="Courier New" charset="0"/>
              </a:rPr>
              <a:t>011100110111100101101101011101000110000101100010000000000010111001110011011101</a:t>
            </a:r>
          </a:p>
          <a:p>
            <a:r>
              <a:rPr lang="en-US" sz="800" dirty="0">
                <a:latin typeface="Courier New" charset="0"/>
              </a:rPr>
              <a:t>000111001001110100011000010110001000000000001011100111001001100101011011000110</a:t>
            </a:r>
          </a:p>
          <a:p>
            <a:r>
              <a:rPr lang="en-US" sz="800" dirty="0">
                <a:latin typeface="Courier New" charset="0"/>
              </a:rPr>
              <a:t>000100101110011101000110010101111000011101000000000000101110011000110110111101</a:t>
            </a:r>
          </a:p>
          <a:p>
            <a:r>
              <a:rPr lang="en-US" sz="800" dirty="0">
                <a:latin typeface="Courier New" charset="0"/>
              </a:rPr>
              <a:t>101101011011010110010101101110011101000000000000000000000000000000000010011101</a:t>
            </a:r>
          </a:p>
          <a:p>
            <a:r>
              <a:rPr lang="en-US" sz="800" dirty="0">
                <a:latin typeface="Courier New" charset="0"/>
              </a:rPr>
              <a:t>111000111011111110010000000100110000000000000000000000001001000000010010011000</a:t>
            </a:r>
          </a:p>
          <a:p>
            <a:r>
              <a:rPr lang="en-US" sz="800" dirty="0">
                <a:latin typeface="Courier New" charset="0"/>
              </a:rPr>
              <a:t>000000000000010101000000000000000000000000100100100001001010100000000000000100</a:t>
            </a:r>
          </a:p>
          <a:p>
            <a:r>
              <a:rPr lang="en-US" sz="800" dirty="0">
                <a:latin typeface="Courier New" charset="0"/>
              </a:rPr>
              <a:t>000000000000000000000000000000000001000000000000000000000000101000000001000000</a:t>
            </a:r>
          </a:p>
          <a:p>
            <a:r>
              <a:rPr lang="en-US" sz="800" dirty="0">
                <a:latin typeface="Courier New" charset="0"/>
              </a:rPr>
              <a:t>000000000010001001000000010000000000000001000000010101000000000000000000000000</a:t>
            </a:r>
          </a:p>
          <a:p>
            <a:r>
              <a:rPr lang="en-US" sz="800" dirty="0">
                <a:latin typeface="Courier New" charset="0"/>
              </a:rPr>
              <a:t>100100100001001010100000000000000100000000000000000000000000000000000001000000</a:t>
            </a:r>
          </a:p>
          <a:p>
            <a:r>
              <a:rPr lang="en-US" sz="800" dirty="0">
                <a:latin typeface="Courier New" charset="0"/>
              </a:rPr>
              <a:t>000000000000000000101100000001000000000000000100001000000000000000000000100000</a:t>
            </a:r>
          </a:p>
          <a:p>
            <a:r>
              <a:rPr lang="en-US" sz="800" dirty="0">
                <a:latin typeface="Courier New" charset="0"/>
              </a:rPr>
              <a:t>000100000000000000000000000010000001110001111110000000001000100000011110100000</a:t>
            </a:r>
          </a:p>
          <a:p>
            <a:r>
              <a:rPr lang="en-US" sz="800" dirty="0">
                <a:latin typeface="Courier New" charset="0"/>
              </a:rPr>
              <a:t>000000000000000000000000000000000000000000000001001000011001010110110001101100</a:t>
            </a:r>
          </a:p>
          <a:p>
            <a:r>
              <a:rPr lang="en-US" sz="800" dirty="0">
                <a:latin typeface="Courier New" charset="0"/>
              </a:rPr>
              <a:t>011011110111011101101111011100100110110001100100001000010000000000000000000000</a:t>
            </a:r>
          </a:p>
          <a:p>
            <a:r>
              <a:rPr lang="en-US" sz="800" dirty="0">
                <a:latin typeface="Courier New" charset="0"/>
              </a:rPr>
              <a:t>000000000000000000000000000000000000000001000000000000000000000000000000000000</a:t>
            </a:r>
          </a:p>
          <a:p>
            <a:r>
              <a:rPr lang="en-US" sz="800" dirty="0">
                <a:latin typeface="Courier New" charset="0"/>
              </a:rPr>
              <a:t>000000000000000000000000000000000100000000001111111111110001000000000000000000</a:t>
            </a:r>
          </a:p>
          <a:p>
            <a:r>
              <a:rPr lang="en-US" sz="800" dirty="0">
                <a:latin typeface="Courier New" charset="0"/>
              </a:rPr>
              <a:t>000000000000010000000000000000000000000000000000000000000000000000000000000000</a:t>
            </a:r>
          </a:p>
          <a:p>
            <a:r>
              <a:rPr lang="en-US" sz="800" dirty="0">
                <a:latin typeface="Courier New" charset="0"/>
              </a:rPr>
              <a:t>000001000000000011111111111100010000000000000000000000000000000000000000000000</a:t>
            </a:r>
          </a:p>
          <a:p>
            <a:r>
              <a:rPr lang="en-US" sz="800" dirty="0">
                <a:latin typeface="Courier New" charset="0"/>
              </a:rPr>
              <a:t>000000000000000000000000000000000000000000000000000000001100000000000000000000</a:t>
            </a:r>
          </a:p>
          <a:p>
            <a:r>
              <a:rPr lang="en-US" sz="800" dirty="0">
                <a:latin typeface="Courier New" charset="0"/>
              </a:rPr>
              <a:t>001100000000000000000000000000000000000000000000000000000000000000000000000000</a:t>
            </a:r>
          </a:p>
          <a:p>
            <a:r>
              <a:rPr lang="en-US" sz="800" dirty="0">
                <a:latin typeface="Courier New" charset="0"/>
              </a:rPr>
              <a:t>000000000000000000000000000000000000000000010000000000000000000000000000000000</a:t>
            </a:r>
          </a:p>
          <a:p>
            <a:r>
              <a:rPr lang="en-US" sz="800" dirty="0">
                <a:latin typeface="Courier New" charset="0"/>
              </a:rPr>
              <a:t>000000000000000000000000000000000000000000000000000000000000000000000110000000</a:t>
            </a:r>
          </a:p>
          <a:p>
            <a:r>
              <a:rPr lang="en-US" sz="800" dirty="0">
                <a:latin typeface="Courier New" charset="0"/>
              </a:rPr>
              <a:t>000000000000000100000000000000000000000000001101000000000000000000000000000000</a:t>
            </a:r>
          </a:p>
          <a:p>
            <a:r>
              <a:rPr lang="en-US" sz="800" dirty="0">
                <a:latin typeface="Courier New" charset="0"/>
              </a:rPr>
              <a:t>000000000000000000000000000000000000001000000000000000000000000000000000000000</a:t>
            </a:r>
          </a:p>
          <a:p>
            <a:r>
              <a:rPr lang="en-US" sz="800" dirty="0">
                <a:latin typeface="Courier New" charset="0"/>
              </a:rPr>
              <a:t>000000000000000100010000000000000000000000000000000000000000000000000000000000</a:t>
            </a:r>
          </a:p>
          <a:p>
            <a:r>
              <a:rPr lang="en-US" sz="800" dirty="0">
                <a:latin typeface="Courier New" charset="0"/>
              </a:rPr>
              <a:t>000000000010000000000000000000000000000000000000000000000000000010001100000000</a:t>
            </a:r>
          </a:p>
          <a:p>
            <a:r>
              <a:rPr lang="en-US" sz="800" dirty="0">
                <a:latin typeface="Courier New" charset="0"/>
              </a:rPr>
              <a:t>000000000000000000000000000000000000000000000000000000000000100000000000000000</a:t>
            </a:r>
          </a:p>
          <a:p>
            <a:r>
              <a:rPr lang="en-US" sz="800" dirty="0">
                <a:latin typeface="Courier New" charset="0"/>
              </a:rPr>
              <a:t>000000000000000000000000000000000000101100000000000000000000000000000000000000</a:t>
            </a:r>
          </a:p>
          <a:p>
            <a:r>
              <a:rPr lang="en-US" sz="800" dirty="0">
                <a:latin typeface="Courier New" charset="0"/>
              </a:rPr>
              <a:t>000000000000000000000000000000001000000000000000000000000000000000000000000000</a:t>
            </a:r>
          </a:p>
          <a:p>
            <a:r>
              <a:rPr lang="en-US" sz="800" dirty="0">
                <a:latin typeface="Courier New" charset="0"/>
              </a:rPr>
              <a:t>000000001101001000000000000000000000000000000000000000000000000000000000100100</a:t>
            </a:r>
          </a:p>
          <a:p>
            <a:r>
              <a:rPr lang="en-US" sz="800" dirty="0">
                <a:latin typeface="Courier New" charset="0"/>
              </a:rPr>
              <a:t>000010010000000000000000000000010000000000000000000000000011011100000000000000</a:t>
            </a:r>
          </a:p>
          <a:p>
            <a:r>
              <a:rPr lang="en-US" sz="800" dirty="0">
                <a:latin typeface="Courier New" charset="0"/>
              </a:rPr>
              <a:t>000000000000000000000000000000000000000000000000000000100000000000000000000000</a:t>
            </a:r>
          </a:p>
          <a:p>
            <a:r>
              <a:rPr lang="en-US" sz="800" dirty="0">
                <a:latin typeface="Courier New" charset="0"/>
              </a:rPr>
              <a:t>000000000000001101000011001010110110001101100011011110010111001100011011100000</a:t>
            </a:r>
          </a:p>
          <a:p>
            <a:r>
              <a:rPr lang="en-US" sz="800" dirty="0">
                <a:latin typeface="Courier New" charset="0"/>
              </a:rPr>
              <a:t>111000000000000011001110110001101100011001100100101111101100011011011110110110</a:t>
            </a:r>
          </a:p>
          <a:p>
            <a:r>
              <a:rPr lang="en-US" sz="800" dirty="0">
                <a:latin typeface="Courier New" charset="0"/>
              </a:rPr>
              <a:t>101110000011010010110110001100101011001000010111000000000010111110101000101011</a:t>
            </a:r>
          </a:p>
          <a:p>
            <a:r>
              <a:rPr lang="en-US" sz="800" dirty="0">
                <a:latin typeface="Courier New" charset="0"/>
              </a:rPr>
              <a:t>111011100010111010001101111011001000000000001011111010111110110110001110011010</a:t>
            </a:r>
          </a:p>
          <a:p>
            <a:r>
              <a:rPr lang="en-US" sz="800" dirty="0">
                <a:latin typeface="Courier New" charset="0"/>
              </a:rPr>
              <a:t>111110101111100110111011011110111001101110100011100100110010101100001011011010</a:t>
            </a:r>
          </a:p>
          <a:p>
            <a:r>
              <a:rPr lang="en-US" sz="800" dirty="0">
                <a:latin typeface="Courier New" charset="0"/>
              </a:rPr>
              <a:t>101000001000110010100100011011101101111011100110111010001110010011001010110000</a:t>
            </a:r>
          </a:p>
          <a:p>
            <a:r>
              <a:rPr lang="en-US" sz="800" dirty="0">
                <a:latin typeface="Courier New" charset="0"/>
              </a:rPr>
              <a:t>101101101010111110101001000110111011011110111001101110100011100100110010101100</a:t>
            </a:r>
          </a:p>
          <a:p>
            <a:r>
              <a:rPr lang="en-US" sz="800" dirty="0">
                <a:latin typeface="Courier New" charset="0"/>
              </a:rPr>
              <a:t>001011011010000000001011111010111110110110001110011010111110101111100110111011</a:t>
            </a:r>
          </a:p>
          <a:p>
            <a:r>
              <a:rPr lang="en-US" sz="800" dirty="0">
                <a:latin typeface="Courier New" charset="0"/>
              </a:rPr>
              <a:t>011110111001101110100011100100110010101100001011011010101000001000011011000110</a:t>
            </a:r>
          </a:p>
          <a:p>
            <a:r>
              <a:rPr lang="en-US" sz="800" dirty="0">
                <a:latin typeface="Courier New" charset="0"/>
              </a:rPr>
              <a:t>000000001100101011011100110010001101100010111110101111101000110010100100011011</a:t>
            </a:r>
          </a:p>
          <a:p>
            <a:r>
              <a:rPr lang="en-US" sz="800" dirty="0">
                <a:latin typeface="Courier New" charset="0"/>
              </a:rPr>
              <a:t>101101111011100110111010001110010011001010110000101101101000000000110110101100</a:t>
            </a:r>
          </a:p>
          <a:p>
            <a:r>
              <a:rPr lang="en-US" sz="800" dirty="0">
                <a:latin typeface="Courier New" charset="0"/>
              </a:rPr>
              <a:t>001011010010110111000000000011000110110111101110101011101000000000000000000000</a:t>
            </a:r>
          </a:p>
          <a:p>
            <a:r>
              <a:rPr lang="en-US" sz="800" dirty="0">
                <a:latin typeface="Courier New" charset="0"/>
              </a:rPr>
              <a:t>000000000000000000000000000000000000000000000000000000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BE49EA5-D0B2-554C-A908-3B8A51E826AF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20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Right associativity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1066800"/>
          </a:xfrm>
        </p:spPr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suppose we wanted exponentiation ^ to be right-associative</a:t>
            </a:r>
          </a:p>
          <a:p>
            <a:pPr lvl="1"/>
            <a:r>
              <a:rPr lang="en-US">
                <a:latin typeface="Arial Narrow" charset="0"/>
                <a:ea typeface="ＭＳ Ｐゴシック" charset="0"/>
              </a:rPr>
              <a:t>need to add right-recursive level to the grammar hierarchy</a:t>
            </a: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533400" y="3429000"/>
            <a:ext cx="40386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Font typeface="Wingdings" charset="0"/>
              <a:buNone/>
              <a:tabLst>
                <a:tab pos="1139825" algn="l"/>
                <a:tab pos="1476375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&lt;assign&gt;</a:t>
            </a:r>
            <a:r>
              <a:rPr lang="en-US" sz="1600" dirty="0">
                <a:latin typeface="Courier New" charset="0"/>
              </a:rPr>
              <a:t> 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sym typeface="Wingdings" charset="0"/>
              </a:rPr>
              <a:t>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&lt;id&gt;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latin typeface="Courier New" charset="0"/>
              </a:rPr>
              <a:t>:=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&lt;expr&gt;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  <a:tabLst>
                <a:tab pos="1139825" algn="l"/>
                <a:tab pos="1476375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&lt;id&gt;</a:t>
            </a:r>
            <a:r>
              <a:rPr lang="en-US" sz="1600" dirty="0">
                <a:latin typeface="Courier New" charset="0"/>
              </a:rPr>
              <a:t> 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sym typeface="Wingdings" charset="0"/>
              </a:rPr>
              <a:t>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latin typeface="Courier New" charset="0"/>
              </a:rPr>
              <a:t>A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</a:rPr>
              <a:t>|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latin typeface="Courier New" charset="0"/>
              </a:rPr>
              <a:t>B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</a:rPr>
              <a:t>|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latin typeface="Courier New" charset="0"/>
              </a:rPr>
              <a:t>C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  <a:tabLst>
                <a:tab pos="1139825" algn="l"/>
                <a:tab pos="1476375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&lt;expr&gt;</a:t>
            </a:r>
            <a:r>
              <a:rPr lang="en-US" sz="1600" dirty="0">
                <a:latin typeface="Courier New" charset="0"/>
              </a:rPr>
              <a:t>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sym typeface="Wingdings" charset="0"/>
              </a:rPr>
              <a:t>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&lt;expr&gt;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latin typeface="Courier New" charset="0"/>
              </a:rPr>
              <a:t>+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&lt;term&gt;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  <a:tabLst>
                <a:tab pos="1139825" algn="l"/>
                <a:tab pos="1476375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		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</a:rPr>
              <a:t>|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	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&lt;term&gt;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  <a:tabLst>
                <a:tab pos="1139825" algn="l"/>
                <a:tab pos="1476375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&lt;term&gt;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sym typeface="Wingdings" charset="0"/>
              </a:rPr>
              <a:t>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 &lt;term&gt;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latin typeface="Courier New" charset="0"/>
              </a:rPr>
              <a:t>*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&lt;factor&gt;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  <a:tabLst>
                <a:tab pos="1139825" algn="l"/>
                <a:tab pos="1476375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		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</a:rPr>
              <a:t>|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	&lt;factor&gt;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  <a:tabLst>
                <a:tab pos="1139825" algn="l"/>
                <a:tab pos="1476375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&lt;factor&gt;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sym typeface="Wingdings" charset="0"/>
              </a:rPr>
              <a:t>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</a:rPr>
              <a:t>exp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&gt;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latin typeface="Courier New" charset="0"/>
              </a:rPr>
              <a:t>^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&lt;factor&gt;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  <a:tabLst>
                <a:tab pos="1139825" algn="l"/>
                <a:tab pos="1476375" algn="l"/>
              </a:tabLst>
            </a:pP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		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</a:rPr>
              <a:t>|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	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</a:rPr>
              <a:t>exp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&gt;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  <a:tabLst>
                <a:tab pos="1139825" algn="l"/>
                <a:tab pos="1476375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</a:rPr>
              <a:t>exp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&gt;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sym typeface="Wingdings" charset="0"/>
              </a:rPr>
              <a:t>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latin typeface="Courier New" charset="0"/>
              </a:rPr>
              <a:t>(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&lt;expr&gt;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latin typeface="Courier New" charset="0"/>
              </a:rPr>
              <a:t>)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</a:rPr>
              <a:t>|</a:t>
            </a:r>
            <a:r>
              <a:rPr lang="en-US" sz="16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&lt;id&gt;</a:t>
            </a:r>
          </a:p>
        </p:txBody>
      </p:sp>
      <p:graphicFrame>
        <p:nvGraphicFramePr>
          <p:cNvPr id="13318" name="Object 2" descr="Parse tree of A:=A^B^C highlighting associativity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8691298"/>
              </p:ext>
            </p:extLst>
          </p:nvPr>
        </p:nvGraphicFramePr>
        <p:xfrm>
          <a:off x="4876800" y="2590800"/>
          <a:ext cx="3895725" cy="409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6818376" imgH="7324344" progId="Visio.Drawing.5">
                  <p:embed/>
                </p:oleObj>
              </mc:Choice>
              <mc:Fallback>
                <p:oleObj name="VISIO" r:id="rId2" imgW="6818376" imgH="7324344" progId="Visio.Drawing.5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2590800"/>
                        <a:ext cx="3895725" cy="409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955E9F8-BD52-254B-A626-38B81CE8CA48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21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In ALGOL 60…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tabLst>
                <a:tab pos="1717675" algn="l"/>
                <a:tab pos="2046288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&lt;math expr&gt;</a:t>
            </a:r>
            <a:r>
              <a:rPr lang="en-US" sz="1600" dirty="0">
                <a:latin typeface="Courier New" charset="0"/>
                <a:ea typeface="ＭＳ Ｐゴシック" charset="0"/>
                <a:cs typeface="ＭＳ Ｐゴシック" charset="0"/>
              </a:rPr>
              <a:t>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cs typeface="ＭＳ Ｐゴシック" charset="0"/>
                <a:sym typeface="Wingdings" charset="0"/>
              </a:rPr>
              <a:t></a:t>
            </a:r>
            <a:r>
              <a:rPr lang="en-US" sz="1600" dirty="0">
                <a:latin typeface="Courier New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&lt;simple math&gt;</a:t>
            </a:r>
          </a:p>
          <a:p>
            <a:pPr>
              <a:tabLst>
                <a:tab pos="1717675" algn="l"/>
                <a:tab pos="2046288" algn="l"/>
              </a:tabLst>
            </a:pPr>
            <a:r>
              <a:rPr lang="en-US" sz="1600" dirty="0">
                <a:latin typeface="Courier New" charset="0"/>
                <a:ea typeface="ＭＳ Ｐゴシック" charset="0"/>
                <a:cs typeface="ＭＳ Ｐゴシック" charset="0"/>
              </a:rPr>
              <a:t>		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cs typeface="ＭＳ Ｐゴシック" charset="0"/>
              </a:rPr>
              <a:t>|	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&lt;if clause&gt; &lt;simple math&gt; </a:t>
            </a:r>
            <a:r>
              <a:rPr lang="en-US" sz="16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else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&lt;math expr&gt;</a:t>
            </a:r>
          </a:p>
          <a:p>
            <a:pPr>
              <a:tabLst>
                <a:tab pos="1717675" algn="l"/>
                <a:tab pos="2046288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&lt;if clause&gt;</a:t>
            </a:r>
            <a:r>
              <a:rPr lang="en-US" sz="1600" dirty="0">
                <a:latin typeface="Courier New" charset="0"/>
                <a:ea typeface="ＭＳ Ｐゴシック" charset="0"/>
                <a:cs typeface="ＭＳ Ｐゴシック" charset="0"/>
              </a:rPr>
              <a:t>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cs typeface="ＭＳ Ｐゴシック" charset="0"/>
                <a:sym typeface="Wingdings" charset="0"/>
              </a:rPr>
              <a:t></a:t>
            </a:r>
            <a:r>
              <a:rPr lang="en-US" sz="1600" dirty="0">
                <a:latin typeface="Courier New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if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&lt;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boolean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expr&gt; </a:t>
            </a:r>
            <a:r>
              <a:rPr lang="en-US" sz="16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then</a:t>
            </a:r>
          </a:p>
          <a:p>
            <a:pPr>
              <a:tabLst>
                <a:tab pos="1717675" algn="l"/>
                <a:tab pos="2046288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&lt;simple math&gt;</a:t>
            </a:r>
            <a:r>
              <a:rPr lang="en-US" sz="1600" dirty="0">
                <a:latin typeface="Courier New" charset="0"/>
                <a:ea typeface="ＭＳ Ｐゴシック" charset="0"/>
                <a:cs typeface="ＭＳ Ｐゴシック" charset="0"/>
              </a:rPr>
              <a:t>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cs typeface="ＭＳ Ｐゴシック" charset="0"/>
                <a:sym typeface="Wingdings" charset="0"/>
              </a:rPr>
              <a:t></a:t>
            </a:r>
            <a:r>
              <a:rPr lang="en-US" sz="1600" dirty="0">
                <a:latin typeface="Courier New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&lt;term&gt;</a:t>
            </a:r>
            <a:r>
              <a:rPr lang="en-US" sz="1600" dirty="0">
                <a:latin typeface="Courier New" charset="0"/>
                <a:ea typeface="ＭＳ Ｐゴシック" charset="0"/>
                <a:cs typeface="ＭＳ Ｐゴシック" charset="0"/>
              </a:rPr>
              <a:t> </a:t>
            </a:r>
          </a:p>
          <a:p>
            <a:pPr>
              <a:tabLst>
                <a:tab pos="1717675" algn="l"/>
                <a:tab pos="2046288" algn="l"/>
              </a:tabLst>
            </a:pPr>
            <a:r>
              <a:rPr lang="en-US" sz="1600" dirty="0">
                <a:latin typeface="Courier New" charset="0"/>
                <a:ea typeface="ＭＳ Ｐゴシック" charset="0"/>
                <a:cs typeface="ＭＳ Ｐゴシック" charset="0"/>
              </a:rPr>
              <a:t>		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cs typeface="ＭＳ Ｐゴシック" charset="0"/>
              </a:rPr>
              <a:t>|	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&lt;add op&gt; &lt;term&gt;</a:t>
            </a:r>
          </a:p>
          <a:p>
            <a:pPr>
              <a:tabLst>
                <a:tab pos="1717675" algn="l"/>
                <a:tab pos="2046288" algn="l"/>
              </a:tabLst>
            </a:pPr>
            <a:r>
              <a:rPr lang="en-US" sz="1600" dirty="0">
                <a:latin typeface="Courier New" charset="0"/>
                <a:ea typeface="ＭＳ Ｐゴシック" charset="0"/>
                <a:cs typeface="ＭＳ Ｐゴシック" charset="0"/>
              </a:rPr>
              <a:t>		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cs typeface="ＭＳ Ｐゴシック" charset="0"/>
              </a:rPr>
              <a:t>|	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&lt;simple math&gt; &lt;add op&gt; &lt;term&gt;</a:t>
            </a:r>
          </a:p>
          <a:p>
            <a:pPr>
              <a:tabLst>
                <a:tab pos="1717675" algn="l"/>
                <a:tab pos="2046288" algn="l"/>
              </a:tabLst>
            </a:pPr>
            <a:endParaRPr lang="en-US" sz="1600" dirty="0">
              <a:latin typeface="Courier New" charset="0"/>
              <a:ea typeface="ＭＳ Ｐゴシック" charset="0"/>
              <a:cs typeface="ＭＳ Ｐゴシック" charset="0"/>
            </a:endParaRPr>
          </a:p>
          <a:p>
            <a:pPr>
              <a:tabLst>
                <a:tab pos="1717675" algn="l"/>
                <a:tab pos="2046288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&lt;term&gt;</a:t>
            </a:r>
            <a:r>
              <a:rPr lang="en-US" sz="1600" dirty="0">
                <a:latin typeface="Courier New" charset="0"/>
                <a:ea typeface="ＭＳ Ｐゴシック" charset="0"/>
                <a:cs typeface="ＭＳ Ｐゴシック" charset="0"/>
              </a:rPr>
              <a:t>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cs typeface="ＭＳ Ｐゴシック" charset="0"/>
                <a:sym typeface="Wingdings" charset="0"/>
              </a:rPr>
              <a:t></a:t>
            </a:r>
            <a:r>
              <a:rPr lang="en-US" sz="1600" dirty="0">
                <a:latin typeface="Courier New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&lt;factor&gt;</a:t>
            </a:r>
            <a:r>
              <a:rPr lang="en-US" sz="1600" dirty="0">
                <a:latin typeface="Courier New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cs typeface="ＭＳ Ｐゴシック" charset="0"/>
              </a:rPr>
              <a:t>|</a:t>
            </a:r>
            <a:r>
              <a:rPr lang="en-US" sz="1600" dirty="0">
                <a:latin typeface="Courier New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&lt;term&gt; &lt;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mult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op&gt; &lt;factor&gt;</a:t>
            </a:r>
          </a:p>
          <a:p>
            <a:pPr>
              <a:tabLst>
                <a:tab pos="1717675" algn="l"/>
                <a:tab pos="2046288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&lt;factor&gt;</a:t>
            </a:r>
            <a:r>
              <a:rPr lang="en-US" sz="1600" dirty="0">
                <a:latin typeface="Courier New" charset="0"/>
                <a:ea typeface="ＭＳ Ｐゴシック" charset="0"/>
                <a:cs typeface="ＭＳ Ｐゴシック" charset="0"/>
              </a:rPr>
              <a:t>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cs typeface="ＭＳ Ｐゴシック" charset="0"/>
                <a:sym typeface="Wingdings" charset="0"/>
              </a:rPr>
              <a:t></a:t>
            </a:r>
            <a:r>
              <a:rPr lang="en-US" sz="1600" dirty="0">
                <a:latin typeface="Courier New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&lt;primary&gt;</a:t>
            </a:r>
            <a:r>
              <a:rPr lang="en-US" sz="1600" dirty="0">
                <a:latin typeface="Courier New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cs typeface="ＭＳ Ｐゴシック" charset="0"/>
              </a:rPr>
              <a:t>|</a:t>
            </a:r>
            <a:r>
              <a:rPr lang="en-US" sz="1600" dirty="0">
                <a:latin typeface="Courier New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&lt;factor&gt; </a:t>
            </a:r>
            <a:r>
              <a:rPr lang="en-US" sz="16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↑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 &lt;primary&gt;</a:t>
            </a:r>
          </a:p>
          <a:p>
            <a:pPr>
              <a:tabLst>
                <a:tab pos="1717675" algn="l"/>
                <a:tab pos="2046288" algn="l"/>
              </a:tabLst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  <a:cs typeface="ＭＳ Ｐゴシック" charset="0"/>
            </a:endParaRPr>
          </a:p>
          <a:p>
            <a:pPr>
              <a:tabLst>
                <a:tab pos="1717675" algn="l"/>
                <a:tab pos="2046288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&lt;add op&gt;</a:t>
            </a:r>
            <a:r>
              <a:rPr lang="en-US" sz="1600" dirty="0">
                <a:latin typeface="Courier New" charset="0"/>
                <a:ea typeface="ＭＳ Ｐゴシック" charset="0"/>
                <a:cs typeface="ＭＳ Ｐゴシック" charset="0"/>
              </a:rPr>
              <a:t> 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cs typeface="ＭＳ Ｐゴシック" charset="0"/>
                <a:sym typeface="Wingdings" charset="0"/>
              </a:rPr>
              <a:t></a:t>
            </a:r>
            <a:r>
              <a:rPr lang="en-US" sz="1600" dirty="0">
                <a:latin typeface="Courier New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+</a:t>
            </a:r>
            <a:r>
              <a:rPr lang="en-US" sz="1600" dirty="0">
                <a:latin typeface="Courier New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cs typeface="ＭＳ Ｐゴシック" charset="0"/>
              </a:rPr>
              <a:t>|</a:t>
            </a:r>
            <a:r>
              <a:rPr lang="en-US" sz="1600" dirty="0">
                <a:latin typeface="Courier New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-</a:t>
            </a:r>
          </a:p>
          <a:p>
            <a:pPr>
              <a:tabLst>
                <a:tab pos="1717675" algn="l"/>
                <a:tab pos="2046288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&lt;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mult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op&gt;</a:t>
            </a:r>
            <a:r>
              <a:rPr lang="en-US" sz="1600" dirty="0">
                <a:latin typeface="Courier New" charset="0"/>
                <a:ea typeface="ＭＳ Ｐゴシック" charset="0"/>
                <a:cs typeface="ＭＳ Ｐゴシック" charset="0"/>
              </a:rPr>
              <a:t>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cs typeface="ＭＳ Ｐゴシック" charset="0"/>
                <a:sym typeface="Wingdings" charset="0"/>
              </a:rPr>
              <a:t></a:t>
            </a:r>
            <a:r>
              <a:rPr lang="en-US" sz="1600" dirty="0">
                <a:latin typeface="Courier New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х</a:t>
            </a:r>
            <a:r>
              <a:rPr lang="en-US" sz="1600" dirty="0">
                <a:latin typeface="Courier New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cs typeface="ＭＳ Ｐゴシック" charset="0"/>
              </a:rPr>
              <a:t>|</a:t>
            </a:r>
            <a:r>
              <a:rPr lang="en-US" sz="1600" dirty="0">
                <a:latin typeface="Courier New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/</a:t>
            </a:r>
            <a:r>
              <a:rPr lang="en-US" sz="1600" dirty="0">
                <a:latin typeface="Courier New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cs typeface="ＭＳ Ｐゴシック" charset="0"/>
              </a:rPr>
              <a:t>|</a:t>
            </a:r>
            <a:r>
              <a:rPr lang="en-US" sz="1600" dirty="0">
                <a:latin typeface="Courier New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%</a:t>
            </a:r>
          </a:p>
          <a:p>
            <a:pPr>
              <a:tabLst>
                <a:tab pos="1717675" algn="l"/>
                <a:tab pos="2046288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&lt;primary&gt;</a:t>
            </a:r>
            <a:r>
              <a:rPr lang="en-US" sz="1600" dirty="0">
                <a:latin typeface="Courier New" charset="0"/>
                <a:ea typeface="ＭＳ Ｐゴシック" charset="0"/>
                <a:cs typeface="Courier New" charset="0"/>
              </a:rPr>
              <a:t>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cs typeface="Courier New" charset="0"/>
                <a:sym typeface="Wingdings" charset="0"/>
              </a:rPr>
              <a:t></a:t>
            </a:r>
            <a:r>
              <a:rPr lang="en-US" sz="1600" dirty="0">
                <a:latin typeface="Courier New" charset="0"/>
                <a:ea typeface="ＭＳ Ｐゴシック" charset="0"/>
                <a:cs typeface="Courier New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&lt;unsigned number&gt;</a:t>
            </a:r>
            <a:r>
              <a:rPr lang="en-US" sz="1600" dirty="0">
                <a:latin typeface="Courier New" charset="0"/>
                <a:ea typeface="ＭＳ Ｐゴシック" charset="0"/>
                <a:cs typeface="Courier New" charset="0"/>
              </a:rPr>
              <a:t>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cs typeface="Courier New" charset="0"/>
              </a:rPr>
              <a:t>|</a:t>
            </a:r>
            <a:r>
              <a:rPr lang="en-US" sz="1600" dirty="0">
                <a:latin typeface="Courier New" charset="0"/>
                <a:ea typeface="ＭＳ Ｐゴシック" charset="0"/>
                <a:cs typeface="Courier New" charset="0"/>
              </a:rPr>
              <a:t>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&lt;variable&gt;</a:t>
            </a:r>
          </a:p>
          <a:p>
            <a:pPr>
              <a:tabLst>
                <a:tab pos="1717675" algn="l"/>
                <a:tab pos="2046288" algn="l"/>
              </a:tabLst>
            </a:pPr>
            <a:r>
              <a:rPr lang="en-US" sz="1600" dirty="0">
                <a:latin typeface="Courier New" charset="0"/>
                <a:ea typeface="ＭＳ Ｐゴシック" charset="0"/>
                <a:cs typeface="Courier New" charset="0"/>
              </a:rPr>
              <a:t>		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cs typeface="Courier New" charset="0"/>
              </a:rPr>
              <a:t>|	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&lt;function designator&gt;</a:t>
            </a:r>
            <a:r>
              <a:rPr lang="en-US" sz="1600" dirty="0">
                <a:latin typeface="Courier New" charset="0"/>
                <a:ea typeface="ＭＳ Ｐゴシック" charset="0"/>
                <a:cs typeface="Courier New" charset="0"/>
              </a:rPr>
              <a:t>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cs typeface="Courier New" charset="0"/>
              </a:rPr>
              <a:t>|</a:t>
            </a:r>
            <a:r>
              <a:rPr lang="en-US" sz="1600" dirty="0">
                <a:latin typeface="Courier New" charset="0"/>
                <a:ea typeface="ＭＳ Ｐゴシック" charset="0"/>
                <a:cs typeface="Courier New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(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 &lt;math expr&gt; </a:t>
            </a:r>
            <a:r>
              <a:rPr lang="en-US" sz="16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)</a:t>
            </a:r>
          </a:p>
          <a:p>
            <a:pPr>
              <a:tabLst>
                <a:tab pos="1717675" algn="l"/>
              </a:tabLst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  <a:cs typeface="Courier New" charset="0"/>
            </a:endParaRPr>
          </a:p>
          <a:p>
            <a:pPr>
              <a:tabLst>
                <a:tab pos="1717675" algn="l"/>
              </a:tabLst>
            </a:pPr>
            <a:endParaRPr lang="en-US" sz="1600" dirty="0">
              <a:latin typeface="Courier New" charset="0"/>
              <a:ea typeface="ＭＳ Ｐゴシック" charset="0"/>
              <a:cs typeface="Courier New" charset="0"/>
            </a:endParaRPr>
          </a:p>
          <a:p>
            <a:pPr>
              <a:tabLst>
                <a:tab pos="1717675" algn="l"/>
              </a:tabLst>
            </a:pPr>
            <a:r>
              <a:rPr lang="en-US" sz="2800" dirty="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rPr>
              <a:t>precedence?    associativity?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670640F-3005-7047-93A2-103CEF9C3647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22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Dangling else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2209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consider the Java/C++/C grammar rule:</a:t>
            </a:r>
          </a:p>
          <a:p>
            <a:pPr>
              <a:lnSpc>
                <a:spcPct val="90000"/>
              </a:lnSpc>
            </a:pPr>
            <a:endParaRPr lang="en-US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&lt;selection </a:t>
            </a:r>
            <a:r>
              <a:rPr lang="en-US" sz="18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stmt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&gt;</a:t>
            </a:r>
            <a:r>
              <a:rPr lang="en-US" sz="1800" dirty="0">
                <a:latin typeface="Courier New" charset="0"/>
                <a:ea typeface="ＭＳ Ｐゴシック" charset="0"/>
              </a:rPr>
              <a:t> </a:t>
            </a:r>
            <a:r>
              <a:rPr lang="en-US" sz="18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charset="0"/>
              </a:rPr>
              <a:t></a:t>
            </a:r>
            <a:r>
              <a:rPr lang="en-US" sz="1800" dirty="0">
                <a:latin typeface="Courier New" charset="0"/>
                <a:ea typeface="ＭＳ Ｐゴシック" charset="0"/>
              </a:rPr>
              <a:t> if ( 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&lt;expr&gt;</a:t>
            </a:r>
            <a:r>
              <a:rPr lang="en-US" sz="1800" dirty="0">
                <a:latin typeface="Courier New" charset="0"/>
                <a:ea typeface="ＭＳ Ｐゴシック" charset="0"/>
              </a:rPr>
              <a:t> ) 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</a:t>
            </a:r>
            <a:r>
              <a:rPr lang="en-US" sz="18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stmt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&gt;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800" dirty="0">
                <a:latin typeface="Courier New" charset="0"/>
                <a:ea typeface="ＭＳ Ｐゴシック" charset="0"/>
              </a:rPr>
              <a:t>				 </a:t>
            </a:r>
            <a:r>
              <a:rPr lang="en-US" sz="18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|</a:t>
            </a:r>
            <a:r>
              <a:rPr lang="en-US" sz="1800" dirty="0">
                <a:latin typeface="Courier New" charset="0"/>
                <a:ea typeface="ＭＳ Ｐゴシック" charset="0"/>
              </a:rPr>
              <a:t> if ( 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&lt;expr&gt;</a:t>
            </a:r>
            <a:r>
              <a:rPr lang="en-US" sz="1800" dirty="0">
                <a:latin typeface="Courier New" charset="0"/>
                <a:ea typeface="ＭＳ Ｐゴシック" charset="0"/>
              </a:rPr>
              <a:t> ) 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</a:t>
            </a:r>
            <a:r>
              <a:rPr lang="en-US" sz="18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stmt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&gt;</a:t>
            </a:r>
            <a:r>
              <a:rPr lang="en-US" sz="1800" dirty="0">
                <a:latin typeface="Courier New" charset="0"/>
                <a:ea typeface="ＭＳ Ｐゴシック" charset="0"/>
              </a:rPr>
              <a:t> else 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</a:t>
            </a:r>
            <a:r>
              <a:rPr lang="en-US" sz="18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stmt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&gt;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sz="18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dirty="0">
                <a:latin typeface="Arial Narrow" charset="0"/>
                <a:ea typeface="ＭＳ Ｐゴシック" charset="0"/>
              </a:rPr>
              <a:t>potential problems?</a:t>
            </a: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4343400" y="3810000"/>
            <a:ext cx="4800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1800" dirty="0">
                <a:latin typeface="Arial Narrow" charset="0"/>
              </a:rPr>
              <a:t>ambiguity!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sz="1800" dirty="0">
                <a:latin typeface="Arial Narrow" charset="0"/>
              </a:rPr>
              <a:t>to which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altLang="ja-JP" sz="1800" dirty="0">
                <a:latin typeface="Arial Narrow" charset="0"/>
              </a:rPr>
              <a:t> does the </a:t>
            </a:r>
            <a:r>
              <a:rPr lang="en-US" altLang="ja-JP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altLang="ja-JP" sz="1800" dirty="0">
                <a:latin typeface="Arial Narrow" charset="0"/>
              </a:rPr>
              <a:t> belong?</a:t>
            </a:r>
            <a:endParaRPr lang="en-US" sz="1800" dirty="0">
              <a:latin typeface="Arial Narrow" charset="0"/>
            </a:endParaRPr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4343400" y="5410200"/>
            <a:ext cx="4953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1800">
                <a:latin typeface="Arial Narrow" charset="0"/>
              </a:rPr>
              <a:t>in Java/C++/C, ambiguity remains in the grammar rules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sz="1800">
                <a:latin typeface="Arial Narrow" charset="0"/>
              </a:rPr>
              <a:t>is clarified in the English description</a:t>
            </a:r>
          </a:p>
          <a:p>
            <a:pPr marL="742950" lvl="1" indent="-285750">
              <a:spcBef>
                <a:spcPct val="20000"/>
              </a:spcBef>
            </a:pPr>
            <a:r>
              <a:rPr lang="en-US" sz="1800">
                <a:latin typeface="Arial Narrow" charset="0"/>
              </a:rPr>
              <a:t>	(else matches nearest if)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A8F9B9-EE50-6043-CA76-77A1D3A26C4F}"/>
              </a:ext>
            </a:extLst>
          </p:cNvPr>
          <p:cNvSpPr txBox="1"/>
          <p:nvPr/>
        </p:nvSpPr>
        <p:spPr>
          <a:xfrm>
            <a:off x="685800" y="3663463"/>
            <a:ext cx="3505200" cy="15204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1600" dirty="0">
                <a:latin typeface="Courier New" charset="0"/>
              </a:rPr>
              <a:t>if (x &gt; 0)</a:t>
            </a:r>
          </a:p>
          <a:p>
            <a:pPr lvl="0">
              <a:spcBef>
                <a:spcPct val="20000"/>
              </a:spcBef>
            </a:pPr>
            <a:r>
              <a:rPr lang="en-US" sz="1600" dirty="0">
                <a:latin typeface="Courier New" charset="0"/>
              </a:rPr>
              <a:t>if (x &gt; 100)</a:t>
            </a:r>
          </a:p>
          <a:p>
            <a:pPr lvl="0">
              <a:spcBef>
                <a:spcPct val="20000"/>
              </a:spcBef>
            </a:pPr>
            <a:r>
              <a:rPr lang="en-US" sz="1600" dirty="0" err="1">
                <a:latin typeface="Courier New" charset="0"/>
              </a:rPr>
              <a:t>System.out.println</a:t>
            </a:r>
            <a:r>
              <a:rPr lang="en-US" sz="1600" dirty="0">
                <a:latin typeface="Courier New" charset="0"/>
              </a:rPr>
              <a:t>("foo");</a:t>
            </a:r>
          </a:p>
          <a:p>
            <a:pPr lvl="0">
              <a:spcBef>
                <a:spcPct val="20000"/>
              </a:spcBef>
            </a:pPr>
            <a:r>
              <a:rPr lang="en-US" sz="1600" dirty="0">
                <a:latin typeface="Courier New" charset="0"/>
              </a:rPr>
              <a:t>else </a:t>
            </a:r>
          </a:p>
          <a:p>
            <a:pPr lvl="0">
              <a:spcBef>
                <a:spcPct val="20000"/>
              </a:spcBef>
            </a:pPr>
            <a:r>
              <a:rPr lang="en-US" sz="1600" dirty="0" err="1">
                <a:latin typeface="Courier New" charset="0"/>
              </a:rPr>
              <a:t>System.out.println</a:t>
            </a:r>
            <a:r>
              <a:rPr lang="en-US" sz="1600" dirty="0">
                <a:latin typeface="Courier New" charset="0"/>
              </a:rPr>
              <a:t>("bar");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 autoUpdateAnimBg="0"/>
      <p:bldP spid="15366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670640F-3005-7047-93A2-103CEF9C3647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23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Avoiding dangling else 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19200"/>
            <a:ext cx="8855075" cy="3429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dangling else could easily be avoided in the language</a:t>
            </a:r>
          </a:p>
          <a:p>
            <a:pPr>
              <a:lnSpc>
                <a:spcPct val="90000"/>
              </a:lnSpc>
            </a:pPr>
            <a:endParaRPr lang="en-US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90000"/>
              </a:lnSpc>
              <a:buNone/>
            </a:pP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&lt;selection </a:t>
            </a:r>
            <a:r>
              <a:rPr lang="en-US" sz="18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stmt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&gt;</a:t>
            </a:r>
            <a:r>
              <a:rPr lang="en-US" sz="1800" dirty="0">
                <a:latin typeface="Courier New" charset="0"/>
                <a:ea typeface="ＭＳ Ｐゴシック" charset="0"/>
              </a:rPr>
              <a:t> </a:t>
            </a:r>
            <a:r>
              <a:rPr lang="en-US" sz="18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charset="0"/>
              </a:rPr>
              <a:t></a:t>
            </a:r>
            <a:r>
              <a:rPr lang="en-US" sz="1800" dirty="0">
                <a:latin typeface="Courier New" charset="0"/>
                <a:ea typeface="ＭＳ Ｐゴシック" charset="0"/>
              </a:rPr>
              <a:t> if ( 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&lt;expr&gt;</a:t>
            </a:r>
            <a:r>
              <a:rPr lang="en-US" sz="1800" dirty="0">
                <a:latin typeface="Courier New" charset="0"/>
                <a:ea typeface="ＭＳ Ｐゴシック" charset="0"/>
              </a:rPr>
              <a:t> ) { 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</a:t>
            </a:r>
            <a:r>
              <a:rPr lang="en-US" sz="18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stmt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&gt; </a:t>
            </a:r>
            <a:r>
              <a:rPr lang="en-US" sz="1800" dirty="0">
                <a:latin typeface="Courier New" charset="0"/>
                <a:ea typeface="ＭＳ Ｐゴシック" charset="0"/>
              </a:rPr>
              <a:t>}</a:t>
            </a:r>
          </a:p>
          <a:p>
            <a:pPr lvl="1">
              <a:lnSpc>
                <a:spcPct val="90000"/>
              </a:lnSpc>
              <a:buNone/>
            </a:pPr>
            <a:r>
              <a:rPr lang="en-US" sz="1800" dirty="0">
                <a:latin typeface="Courier New" charset="0"/>
                <a:ea typeface="ＭＳ Ｐゴシック" charset="0"/>
              </a:rPr>
              <a:t>				</a:t>
            </a:r>
            <a:r>
              <a:rPr lang="en-US" sz="18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 | </a:t>
            </a:r>
            <a:r>
              <a:rPr lang="en-US" sz="1800" dirty="0">
                <a:latin typeface="Courier New" charset="0"/>
                <a:ea typeface="ＭＳ Ｐゴシック" charset="0"/>
              </a:rPr>
              <a:t>if ( 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&lt;expr&gt;</a:t>
            </a:r>
            <a:r>
              <a:rPr lang="en-US" sz="1800" dirty="0">
                <a:latin typeface="Courier New" charset="0"/>
                <a:ea typeface="ＭＳ Ｐゴシック" charset="0"/>
              </a:rPr>
              <a:t> ) { 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</a:t>
            </a:r>
            <a:r>
              <a:rPr lang="en-US" sz="18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stmt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&gt;</a:t>
            </a:r>
            <a:r>
              <a:rPr lang="en-US" sz="1800" dirty="0">
                <a:latin typeface="Courier New" charset="0"/>
                <a:ea typeface="ＭＳ Ｐゴシック" charset="0"/>
              </a:rPr>
              <a:t> } else { 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</a:t>
            </a:r>
            <a:r>
              <a:rPr lang="en-US" sz="18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stmt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&gt; </a:t>
            </a:r>
            <a:r>
              <a:rPr lang="en-US" sz="1800" dirty="0">
                <a:latin typeface="Courier New" charset="0"/>
                <a:ea typeface="ＭＳ Ｐゴシック" charset="0"/>
              </a:rPr>
              <a:t>}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sz="18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dirty="0">
                <a:latin typeface="Arial Narrow" charset="0"/>
                <a:ea typeface="ＭＳ Ｐゴシック" charset="0"/>
              </a:rPr>
              <a:t>OR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dirty="0">
              <a:latin typeface="Arial Narro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None/>
            </a:pP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&lt;selection </a:t>
            </a:r>
            <a:r>
              <a:rPr lang="en-US" sz="18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stmt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&gt;</a:t>
            </a:r>
            <a:r>
              <a:rPr lang="en-US" sz="1800" dirty="0">
                <a:latin typeface="Courier New" charset="0"/>
                <a:ea typeface="ＭＳ Ｐゴシック" charset="0"/>
              </a:rPr>
              <a:t> </a:t>
            </a:r>
            <a:r>
              <a:rPr lang="en-US" sz="18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charset="0"/>
              </a:rPr>
              <a:t></a:t>
            </a:r>
            <a:r>
              <a:rPr lang="en-US" sz="1800" dirty="0">
                <a:latin typeface="Courier New" charset="0"/>
                <a:ea typeface="ＭＳ Ｐゴシック" charset="0"/>
              </a:rPr>
              <a:t> if ( 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&lt;expr&gt;</a:t>
            </a:r>
            <a:r>
              <a:rPr lang="en-US" sz="1800" dirty="0">
                <a:latin typeface="Courier New" charset="0"/>
                <a:ea typeface="ＭＳ Ｐゴシック" charset="0"/>
              </a:rPr>
              <a:t> ) 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</a:t>
            </a:r>
            <a:r>
              <a:rPr lang="en-US" sz="18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stmt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&gt; </a:t>
            </a:r>
            <a:r>
              <a:rPr lang="en-US" sz="1800" dirty="0">
                <a:latin typeface="Courier New" charset="0"/>
                <a:ea typeface="ＭＳ Ｐゴシック" charset="0"/>
              </a:rPr>
              <a:t>endif</a:t>
            </a:r>
          </a:p>
          <a:p>
            <a:pPr lvl="1">
              <a:lnSpc>
                <a:spcPct val="90000"/>
              </a:lnSpc>
              <a:buNone/>
            </a:pPr>
            <a:r>
              <a:rPr lang="en-US" sz="1800" dirty="0">
                <a:latin typeface="Courier New" charset="0"/>
                <a:ea typeface="ＭＳ Ｐゴシック" charset="0"/>
              </a:rPr>
              <a:t>				 </a:t>
            </a:r>
            <a:r>
              <a:rPr lang="en-US" sz="18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|</a:t>
            </a:r>
            <a:r>
              <a:rPr lang="en-US" sz="1800" dirty="0">
                <a:latin typeface="Courier New" charset="0"/>
                <a:ea typeface="ＭＳ Ｐゴシック" charset="0"/>
              </a:rPr>
              <a:t> if ( 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&lt;expr&gt;</a:t>
            </a:r>
            <a:r>
              <a:rPr lang="en-US" sz="1800" dirty="0">
                <a:latin typeface="Courier New" charset="0"/>
                <a:ea typeface="ＭＳ Ｐゴシック" charset="0"/>
              </a:rPr>
              <a:t> ) 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</a:t>
            </a:r>
            <a:r>
              <a:rPr lang="en-US" sz="18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stmt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&gt;</a:t>
            </a:r>
            <a:r>
              <a:rPr lang="en-US" sz="1800" dirty="0">
                <a:latin typeface="Courier New" charset="0"/>
                <a:ea typeface="ＭＳ Ｐゴシック" charset="0"/>
              </a:rPr>
              <a:t> else 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</a:t>
            </a:r>
            <a:r>
              <a:rPr lang="en-US" sz="18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stmt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&gt; </a:t>
            </a:r>
            <a:r>
              <a:rPr lang="en-US" sz="1800" dirty="0">
                <a:latin typeface="Courier New" charset="0"/>
                <a:ea typeface="ＭＳ Ｐゴシック" charset="0"/>
              </a:rPr>
              <a:t>endif</a:t>
            </a:r>
            <a:endParaRPr lang="en-US" dirty="0">
              <a:latin typeface="Courier Ne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dirty="0">
              <a:latin typeface="Arial Narro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dirty="0">
              <a:latin typeface="Arial Narro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dirty="0">
              <a:latin typeface="Arial Narrow" charset="0"/>
              <a:ea typeface="ＭＳ Ｐゴシック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08D95E-DEA5-C630-8013-61CACE04B231}"/>
              </a:ext>
            </a:extLst>
          </p:cNvPr>
          <p:cNvSpPr txBox="1"/>
          <p:nvPr/>
        </p:nvSpPr>
        <p:spPr>
          <a:xfrm>
            <a:off x="949568" y="4519572"/>
            <a:ext cx="3425826" cy="24068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1600" dirty="0">
                <a:latin typeface="Courier New" charset="0"/>
              </a:rPr>
              <a:t>if (x &gt; 0) {</a:t>
            </a:r>
          </a:p>
          <a:p>
            <a:pPr lvl="0">
              <a:spcBef>
                <a:spcPct val="20000"/>
              </a:spcBef>
            </a:pPr>
            <a:r>
              <a:rPr lang="en-US" sz="1600" dirty="0">
                <a:latin typeface="Courier New" charset="0"/>
              </a:rPr>
              <a:t>if (x &gt; 100) {</a:t>
            </a:r>
          </a:p>
          <a:p>
            <a:pPr lvl="0">
              <a:spcBef>
                <a:spcPct val="20000"/>
              </a:spcBef>
            </a:pPr>
            <a:r>
              <a:rPr lang="en-US" sz="1600" dirty="0" err="1">
                <a:latin typeface="Courier New" charset="0"/>
              </a:rPr>
              <a:t>System.out.println</a:t>
            </a:r>
            <a:r>
              <a:rPr lang="en-US" sz="1600" dirty="0">
                <a:latin typeface="Courier New" charset="0"/>
              </a:rPr>
              <a:t>("foo");</a:t>
            </a:r>
          </a:p>
          <a:p>
            <a:pPr lvl="0">
              <a:spcBef>
                <a:spcPct val="20000"/>
              </a:spcBef>
            </a:pPr>
            <a:r>
              <a:rPr lang="en-US" sz="1600" dirty="0">
                <a:latin typeface="Courier New" charset="0"/>
              </a:rPr>
              <a:t>} </a:t>
            </a:r>
          </a:p>
          <a:p>
            <a:pPr lvl="0">
              <a:spcBef>
                <a:spcPct val="20000"/>
              </a:spcBef>
            </a:pPr>
            <a:r>
              <a:rPr lang="en-US" sz="1600" dirty="0">
                <a:latin typeface="Courier New" charset="0"/>
              </a:rPr>
              <a:t>}</a:t>
            </a:r>
          </a:p>
          <a:p>
            <a:pPr lvl="0">
              <a:spcBef>
                <a:spcPct val="20000"/>
              </a:spcBef>
            </a:pPr>
            <a:r>
              <a:rPr lang="en-US" sz="1600" dirty="0">
                <a:latin typeface="Courier New" charset="0"/>
              </a:rPr>
              <a:t>else {</a:t>
            </a:r>
          </a:p>
          <a:p>
            <a:pPr lvl="0">
              <a:spcBef>
                <a:spcPct val="20000"/>
              </a:spcBef>
            </a:pPr>
            <a:r>
              <a:rPr lang="en-US" sz="1600" dirty="0" err="1">
                <a:latin typeface="Courier New" charset="0"/>
              </a:rPr>
              <a:t>System.out.println</a:t>
            </a:r>
            <a:r>
              <a:rPr lang="en-US" sz="1600" dirty="0">
                <a:latin typeface="Courier New" charset="0"/>
              </a:rPr>
              <a:t>("bar");</a:t>
            </a:r>
          </a:p>
          <a:p>
            <a:pPr lvl="0">
              <a:spcBef>
                <a:spcPct val="20000"/>
              </a:spcBef>
            </a:pPr>
            <a:r>
              <a:rPr lang="en-US" sz="1600" dirty="0">
                <a:latin typeface="Courier New" charset="0"/>
              </a:rPr>
              <a:t>}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E570AA-DC9F-B43A-C287-BBBAE2D62FF2}"/>
              </a:ext>
            </a:extLst>
          </p:cNvPr>
          <p:cNvSpPr txBox="1"/>
          <p:nvPr/>
        </p:nvSpPr>
        <p:spPr>
          <a:xfrm>
            <a:off x="4953000" y="4519572"/>
            <a:ext cx="3425826" cy="24068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1600" dirty="0">
                <a:latin typeface="Courier New" charset="0"/>
              </a:rPr>
              <a:t>if (x &gt; 0) </a:t>
            </a:r>
          </a:p>
          <a:p>
            <a:pPr lvl="0">
              <a:spcBef>
                <a:spcPct val="20000"/>
              </a:spcBef>
            </a:pPr>
            <a:r>
              <a:rPr lang="en-US" sz="1600" dirty="0">
                <a:latin typeface="Courier New" charset="0"/>
              </a:rPr>
              <a:t>if (x &gt; 100) </a:t>
            </a:r>
          </a:p>
          <a:p>
            <a:pPr lvl="0">
              <a:spcBef>
                <a:spcPct val="20000"/>
              </a:spcBef>
            </a:pPr>
            <a:r>
              <a:rPr lang="en-US" sz="1600" dirty="0" err="1">
                <a:latin typeface="Courier New" charset="0"/>
              </a:rPr>
              <a:t>System.out.println</a:t>
            </a:r>
            <a:r>
              <a:rPr lang="en-US" sz="1600" dirty="0">
                <a:latin typeface="Courier New" charset="0"/>
              </a:rPr>
              <a:t>("foo");</a:t>
            </a:r>
          </a:p>
          <a:p>
            <a:pPr lvl="0">
              <a:spcBef>
                <a:spcPct val="20000"/>
              </a:spcBef>
            </a:pPr>
            <a:r>
              <a:rPr lang="en-US" sz="1600" dirty="0">
                <a:latin typeface="Courier New" charset="0"/>
              </a:rPr>
              <a:t>endif</a:t>
            </a:r>
          </a:p>
          <a:p>
            <a:pPr lvl="0">
              <a:spcBef>
                <a:spcPct val="20000"/>
              </a:spcBef>
            </a:pPr>
            <a:r>
              <a:rPr lang="en-US" sz="1600" dirty="0">
                <a:latin typeface="Courier New" charset="0"/>
              </a:rPr>
              <a:t>else </a:t>
            </a:r>
          </a:p>
          <a:p>
            <a:pPr lvl="0">
              <a:spcBef>
                <a:spcPct val="20000"/>
              </a:spcBef>
            </a:pPr>
            <a:r>
              <a:rPr lang="en-US" sz="1600" dirty="0" err="1">
                <a:latin typeface="Courier New" charset="0"/>
              </a:rPr>
              <a:t>System.out.println</a:t>
            </a:r>
            <a:r>
              <a:rPr lang="en-US" sz="1600" dirty="0">
                <a:latin typeface="Courier New" charset="0"/>
              </a:rPr>
              <a:t>("bar");</a:t>
            </a:r>
          </a:p>
          <a:p>
            <a:pPr lvl="0">
              <a:spcBef>
                <a:spcPct val="20000"/>
              </a:spcBef>
            </a:pPr>
            <a:r>
              <a:rPr lang="en-US" sz="1600" dirty="0">
                <a:latin typeface="Courier New" charset="0"/>
              </a:rPr>
              <a:t>endif</a:t>
            </a:r>
          </a:p>
          <a:p>
            <a:pPr lvl="0">
              <a:spcBef>
                <a:spcPct val="20000"/>
              </a:spcBef>
            </a:pPr>
            <a:endParaRPr lang="en-US" sz="1600" dirty="0">
              <a:solidFill>
                <a:schemeClr val="accent2"/>
              </a:solidFill>
              <a:latin typeface="Courier Ne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9194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1A06534-288F-F543-A294-D69C7315AC1F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24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Dangling else in ALGOL 60?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8702675" cy="5486400"/>
          </a:xfrm>
        </p:spPr>
        <p:txBody>
          <a:bodyPr/>
          <a:lstStyle/>
          <a:p>
            <a:pPr>
              <a:lnSpc>
                <a:spcPct val="90000"/>
              </a:lnSpc>
              <a:tabLst>
                <a:tab pos="2046288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&lt;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stmt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sequence&gt;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cs typeface="ＭＳ Ｐゴシック" charset="0"/>
                <a:sym typeface="Wingdings" charset="0"/>
              </a:rPr>
              <a:t>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&lt;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stmt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&gt;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cs typeface="ＭＳ Ｐゴシック" charset="0"/>
              </a:rPr>
              <a:t>|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&lt;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stmt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&gt; &lt;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stmt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sequence&gt;</a:t>
            </a:r>
          </a:p>
          <a:p>
            <a:pPr>
              <a:lnSpc>
                <a:spcPct val="90000"/>
              </a:lnSpc>
              <a:tabLst>
                <a:tab pos="2046288" algn="l"/>
              </a:tabLst>
            </a:pPr>
            <a:endParaRPr lang="en-US" sz="800" dirty="0">
              <a:solidFill>
                <a:srgbClr val="FF0033"/>
              </a:solidFill>
              <a:latin typeface="Courier New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  <a:tabLst>
                <a:tab pos="2046288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&lt;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stmt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&gt;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cs typeface="ＭＳ Ｐゴシック" charset="0"/>
                <a:sym typeface="Wingdings" charset="0"/>
              </a:rPr>
              <a:t>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&lt;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uncond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stmt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&gt;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cs typeface="ＭＳ Ｐゴシック" charset="0"/>
              </a:rPr>
              <a:t>|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&lt;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cond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stmt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&gt;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cs typeface="ＭＳ Ｐゴシック" charset="0"/>
              </a:rPr>
              <a:t>|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&lt;for 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stmt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&gt;</a:t>
            </a:r>
          </a:p>
          <a:p>
            <a:pPr>
              <a:lnSpc>
                <a:spcPct val="90000"/>
              </a:lnSpc>
              <a:tabLst>
                <a:tab pos="2046288" algn="l"/>
              </a:tabLst>
            </a:pPr>
            <a:endParaRPr lang="en-US" sz="800" dirty="0">
              <a:solidFill>
                <a:srgbClr val="FF0033"/>
              </a:solidFill>
              <a:latin typeface="Courier New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  <a:tabLst>
                <a:tab pos="2046288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&lt;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uncond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stmt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&gt;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cs typeface="ＭＳ Ｐゴシック" charset="0"/>
                <a:sym typeface="Wingdings" charset="0"/>
              </a:rPr>
              <a:t>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&lt;basic 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stmt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&gt;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cs typeface="ＭＳ Ｐゴシック" charset="0"/>
              </a:rPr>
              <a:t>|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&lt;compound 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stmt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&gt;</a:t>
            </a:r>
          </a:p>
          <a:p>
            <a:pPr>
              <a:lnSpc>
                <a:spcPct val="90000"/>
              </a:lnSpc>
              <a:tabLst>
                <a:tab pos="2046288" algn="l"/>
              </a:tabLst>
            </a:pPr>
            <a:endParaRPr lang="en-US" sz="800" dirty="0">
              <a:solidFill>
                <a:srgbClr val="FF0033"/>
              </a:solidFill>
              <a:latin typeface="Courier New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  <a:tabLst>
                <a:tab pos="2046288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&lt;compound 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stmt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&gt;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cs typeface="ＭＳ Ｐゴシック" charset="0"/>
                <a:sym typeface="Wingdings" charset="0"/>
              </a:rPr>
              <a:t>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begin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&lt;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stmt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sequence&gt; </a:t>
            </a:r>
            <a:r>
              <a:rPr lang="en-US" sz="16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end</a:t>
            </a:r>
          </a:p>
          <a:p>
            <a:pPr>
              <a:lnSpc>
                <a:spcPct val="90000"/>
              </a:lnSpc>
              <a:tabLst>
                <a:tab pos="2046288" algn="l"/>
              </a:tabLst>
            </a:pPr>
            <a:endParaRPr lang="en-US" sz="800" dirty="0">
              <a:solidFill>
                <a:srgbClr val="FF0033"/>
              </a:solidFill>
              <a:latin typeface="Courier New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  <a:tabLst>
                <a:tab pos="2046288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&lt;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cond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stmt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&gt;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cs typeface="ＭＳ Ｐゴシック" charset="0"/>
                <a:sym typeface="Wingdings" charset="0"/>
              </a:rPr>
              <a:t>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&lt;if 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stmt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&gt; </a:t>
            </a:r>
          </a:p>
          <a:p>
            <a:pPr>
              <a:lnSpc>
                <a:spcPct val="90000"/>
              </a:lnSpc>
              <a:tabLst>
                <a:tab pos="2046288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		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cs typeface="ＭＳ Ｐゴシック" charset="0"/>
              </a:rPr>
              <a:t>|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&lt;if 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stmt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&gt; </a:t>
            </a:r>
            <a:r>
              <a:rPr lang="en-US" sz="16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else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&lt;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stmt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&gt;</a:t>
            </a:r>
          </a:p>
          <a:p>
            <a:pPr>
              <a:lnSpc>
                <a:spcPct val="90000"/>
              </a:lnSpc>
              <a:tabLst>
                <a:tab pos="2046288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		 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cs typeface="ＭＳ Ｐゴシック" charset="0"/>
              </a:rPr>
              <a:t>|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&lt;if clause&gt; &lt;for 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stmt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&gt;</a:t>
            </a:r>
          </a:p>
          <a:p>
            <a:pPr>
              <a:lnSpc>
                <a:spcPct val="90000"/>
              </a:lnSpc>
              <a:tabLst>
                <a:tab pos="2046288" algn="l"/>
              </a:tabLst>
            </a:pPr>
            <a:endParaRPr lang="en-US" sz="800" dirty="0">
              <a:solidFill>
                <a:srgbClr val="FF0033"/>
              </a:solidFill>
              <a:latin typeface="Courier New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  <a:tabLst>
                <a:tab pos="2046288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&lt;if 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stmt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&gt;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cs typeface="ＭＳ Ｐゴシック" charset="0"/>
                <a:sym typeface="Wingdings" charset="0"/>
              </a:rPr>
              <a:t>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&lt;if clause&gt; &lt;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uncond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stmt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&gt;</a:t>
            </a:r>
          </a:p>
          <a:p>
            <a:pPr>
              <a:lnSpc>
                <a:spcPct val="90000"/>
              </a:lnSpc>
              <a:tabLst>
                <a:tab pos="2046288" algn="l"/>
              </a:tabLst>
            </a:pPr>
            <a:endParaRPr lang="en-US" sz="800" dirty="0">
              <a:solidFill>
                <a:srgbClr val="FF0033"/>
              </a:solidFill>
              <a:latin typeface="Courier New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  <a:tabLst>
                <a:tab pos="2046288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&lt;if clause&gt;	</a:t>
            </a:r>
            <a:r>
              <a:rPr lang="en-US" sz="1600" dirty="0">
                <a:solidFill>
                  <a:srgbClr val="00B050"/>
                </a:solidFill>
                <a:latin typeface="Courier New" charset="0"/>
                <a:ea typeface="ＭＳ Ｐゴシック" charset="0"/>
                <a:cs typeface="ＭＳ Ｐゴシック" charset="0"/>
                <a:sym typeface="Wingdings" charset="0"/>
              </a:rPr>
              <a:t>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if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&lt;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boolean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expr&gt; </a:t>
            </a:r>
            <a:r>
              <a:rPr lang="en-US" sz="16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then</a:t>
            </a:r>
          </a:p>
          <a:p>
            <a:pPr>
              <a:lnSpc>
                <a:spcPct val="90000"/>
              </a:lnSpc>
            </a:pPr>
            <a:endParaRPr lang="en-US" sz="1600" dirty="0">
              <a:solidFill>
                <a:schemeClr val="tx1"/>
              </a:solidFill>
              <a:latin typeface="Courier New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	</a:t>
            </a: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	if x &gt; y then		</a:t>
            </a:r>
            <a:r>
              <a:rPr lang="en-US" sz="2000" dirty="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rPr>
              <a:t>is this legal in ALGOL 60?</a:t>
            </a: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	if y &gt; z then</a:t>
            </a: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	</a:t>
            </a:r>
            <a:r>
              <a:rPr lang="en-US" sz="16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printstring</a:t>
            </a:r>
            <a:r>
              <a:rPr lang="en-US" sz="16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("foo");		</a:t>
            </a:r>
            <a:r>
              <a:rPr lang="en-US" sz="2000" dirty="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rPr>
              <a:t>ambiguous?</a:t>
            </a:r>
            <a:endParaRPr lang="en-US" sz="1600" dirty="0">
              <a:solidFill>
                <a:schemeClr val="tx1"/>
              </a:solidFill>
              <a:latin typeface="Courier New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	else </a:t>
            </a: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	</a:t>
            </a:r>
            <a:r>
              <a:rPr lang="en-US" sz="16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printstring</a:t>
            </a:r>
            <a:r>
              <a:rPr lang="en-US" sz="16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("bar");</a:t>
            </a: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990600" y="5257800"/>
            <a:ext cx="3124200" cy="1600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3DA109D-8841-4F42-AD70-0B1410143E85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25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Extended BNF (EBNF)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1828800"/>
          </a:xfrm>
        </p:spPr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extensions have been introduced to increase ease of expression</a:t>
            </a:r>
          </a:p>
          <a:p>
            <a:pPr lvl="1"/>
            <a:endParaRPr lang="en-US" sz="1400" dirty="0">
              <a:latin typeface="Arial Narrow" charset="0"/>
              <a:ea typeface="ＭＳ Ｐゴシック" charset="0"/>
            </a:endParaRP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brackets denote optional features</a:t>
            </a:r>
          </a:p>
          <a:p>
            <a:pPr lvl="1"/>
            <a:endParaRPr lang="en-US" sz="1400" dirty="0">
              <a:latin typeface="Arial Narrow" charset="0"/>
              <a:ea typeface="ＭＳ Ｐゴシック" charset="0"/>
            </a:endParaRPr>
          </a:p>
          <a:p>
            <a:pPr lvl="1">
              <a:buFont typeface="Wingdings" charset="0"/>
              <a:buNone/>
            </a:pPr>
            <a:r>
              <a:rPr lang="en-US" sz="1400" dirty="0">
                <a:solidFill>
                  <a:schemeClr val="tx2"/>
                </a:solidFill>
                <a:latin typeface="Courier New" charset="0"/>
                <a:ea typeface="ＭＳ Ｐゴシック" charset="0"/>
              </a:rPr>
              <a:t>	&lt;</a:t>
            </a:r>
            <a:r>
              <a:rPr lang="en-US" sz="1400" dirty="0" err="1">
                <a:solidFill>
                  <a:schemeClr val="tx2"/>
                </a:solidFill>
                <a:latin typeface="Courier New" charset="0"/>
                <a:ea typeface="ＭＳ Ｐゴシック" charset="0"/>
              </a:rPr>
              <a:t>writeln</a:t>
            </a:r>
            <a:r>
              <a:rPr lang="en-US" sz="1400" dirty="0">
                <a:solidFill>
                  <a:schemeClr val="tx2"/>
                </a:solidFill>
                <a:latin typeface="Courier New" charset="0"/>
                <a:ea typeface="ＭＳ Ｐゴシック" charset="0"/>
              </a:rPr>
              <a:t>&gt;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charset="0"/>
              </a:rPr>
              <a:t></a:t>
            </a:r>
            <a:r>
              <a:rPr lang="en-US" sz="1400" dirty="0">
                <a:solidFill>
                  <a:schemeClr val="tx2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400" dirty="0" err="1">
                <a:latin typeface="Courier New" charset="0"/>
                <a:ea typeface="ＭＳ Ｐゴシック" charset="0"/>
              </a:rPr>
              <a:t>writeln</a:t>
            </a:r>
            <a:r>
              <a:rPr lang="en-US" sz="1400" dirty="0">
                <a:solidFill>
                  <a:schemeClr val="tx2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[</a:t>
            </a:r>
            <a:r>
              <a:rPr lang="en-US" sz="1400" dirty="0">
                <a:solidFill>
                  <a:schemeClr val="tx2"/>
                </a:solidFill>
                <a:latin typeface="Courier New" charset="0"/>
                <a:ea typeface="ＭＳ Ｐゴシック" charset="0"/>
              </a:rPr>
              <a:t> &lt;item list&gt;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]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685800" y="3429000"/>
            <a:ext cx="870267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charset="0"/>
              <a:buChar char="§"/>
            </a:pPr>
            <a:r>
              <a:rPr lang="en-US" sz="2000" dirty="0">
                <a:latin typeface="Arial Narrow" charset="0"/>
              </a:rPr>
              <a:t>braces denote arbitrary # of repetitions (including 0)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</a:pPr>
            <a:endParaRPr lang="en-US" sz="1400" dirty="0"/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</a:pPr>
            <a:r>
              <a:rPr lang="en-US" sz="1400" dirty="0">
                <a:solidFill>
                  <a:schemeClr val="tx2"/>
                </a:solidFill>
                <a:latin typeface="Courier New" charset="0"/>
              </a:rPr>
              <a:t>	&lt;ident list&gt;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sym typeface="Wingdings" charset="0"/>
              </a:rPr>
              <a:t></a:t>
            </a:r>
            <a:r>
              <a:rPr lang="en-US" sz="1400" dirty="0">
                <a:solidFill>
                  <a:schemeClr val="tx2"/>
                </a:solidFill>
                <a:latin typeface="Courier New" charset="0"/>
              </a:rPr>
              <a:t> &lt;identifier&gt;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</a:rPr>
              <a:t>{</a:t>
            </a:r>
            <a:r>
              <a:rPr lang="en-US" sz="1400" dirty="0">
                <a:solidFill>
                  <a:schemeClr val="tx2"/>
                </a:solidFill>
                <a:latin typeface="Courier New" charset="0"/>
              </a:rPr>
              <a:t> </a:t>
            </a:r>
            <a:r>
              <a:rPr lang="en-US" sz="1400" dirty="0">
                <a:latin typeface="Courier New" charset="0"/>
              </a:rPr>
              <a:t>,</a:t>
            </a:r>
            <a:r>
              <a:rPr lang="en-US" sz="1400" dirty="0">
                <a:solidFill>
                  <a:schemeClr val="tx2"/>
                </a:solidFill>
                <a:latin typeface="Courier New" charset="0"/>
              </a:rPr>
              <a:t> &lt;identifier&gt;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</a:rPr>
              <a:t> }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solidFill>
                  <a:schemeClr val="tx2"/>
                </a:solidFill>
                <a:latin typeface="Courier New" charset="0"/>
              </a:rPr>
              <a:t>		 	</a:t>
            </a: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685800" y="4953000"/>
            <a:ext cx="87026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charset="0"/>
              <a:buChar char="§"/>
            </a:pPr>
            <a:r>
              <a:rPr lang="en-US" sz="2000" dirty="0">
                <a:latin typeface="Arial Narrow" charset="0"/>
              </a:rPr>
              <a:t> </a:t>
            </a:r>
            <a:r>
              <a:rPr lang="en-US" sz="2000" dirty="0">
                <a:solidFill>
                  <a:srgbClr val="00B050"/>
                </a:solidFill>
                <a:latin typeface="Arial Narrow" charset="0"/>
              </a:rPr>
              <a:t>( | )</a:t>
            </a:r>
            <a:r>
              <a:rPr lang="en-US" sz="2000" dirty="0">
                <a:latin typeface="Arial Narrow" charset="0"/>
              </a:rPr>
              <a:t>, </a:t>
            </a:r>
            <a:r>
              <a:rPr lang="en-US" sz="2000" dirty="0">
                <a:solidFill>
                  <a:srgbClr val="00B050"/>
                </a:solidFill>
                <a:latin typeface="Arial Narrow" charset="0"/>
              </a:rPr>
              <a:t>[ | ]</a:t>
            </a:r>
            <a:r>
              <a:rPr lang="en-US" sz="2000" dirty="0">
                <a:latin typeface="Arial Narrow" charset="0"/>
              </a:rPr>
              <a:t>, </a:t>
            </a:r>
            <a:r>
              <a:rPr lang="en-US" sz="2000" dirty="0">
                <a:solidFill>
                  <a:srgbClr val="00B050"/>
                </a:solidFill>
                <a:latin typeface="Arial Narrow" charset="0"/>
              </a:rPr>
              <a:t>{ | }</a:t>
            </a:r>
            <a:r>
              <a:rPr lang="en-US" sz="2000" dirty="0">
                <a:latin typeface="Arial Narrow" charset="0"/>
              </a:rPr>
              <a:t> denote alternative options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</a:pPr>
            <a:endParaRPr lang="en-US" sz="1400" dirty="0">
              <a:latin typeface="Arial Narrow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solidFill>
                  <a:schemeClr val="tx2"/>
                </a:solidFill>
                <a:latin typeface="Courier New" charset="0"/>
              </a:rPr>
              <a:t>	</a:t>
            </a:r>
            <a:r>
              <a:rPr lang="en-US" sz="1400" dirty="0">
                <a:solidFill>
                  <a:schemeClr val="tx2"/>
                </a:solidFill>
                <a:latin typeface="Courier New" charset="0"/>
              </a:rPr>
              <a:t>&lt;for </a:t>
            </a:r>
            <a:r>
              <a:rPr lang="en-US" sz="1400" dirty="0" err="1">
                <a:solidFill>
                  <a:schemeClr val="tx2"/>
                </a:solidFill>
                <a:latin typeface="Courier New" charset="0"/>
              </a:rPr>
              <a:t>stmt</a:t>
            </a:r>
            <a:r>
              <a:rPr lang="en-US" sz="1400" dirty="0">
                <a:solidFill>
                  <a:schemeClr val="tx2"/>
                </a:solidFill>
                <a:latin typeface="Courier New" charset="0"/>
              </a:rPr>
              <a:t>&gt;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sym typeface="Wingdings" charset="0"/>
              </a:rPr>
              <a:t></a:t>
            </a:r>
            <a:r>
              <a:rPr lang="en-US" sz="1400" dirty="0">
                <a:solidFill>
                  <a:schemeClr val="tx2"/>
                </a:solidFill>
                <a:latin typeface="Courier New" charset="0"/>
              </a:rPr>
              <a:t> </a:t>
            </a:r>
            <a:r>
              <a:rPr lang="en-US" sz="1400" dirty="0">
                <a:latin typeface="Courier New" charset="0"/>
              </a:rPr>
              <a:t>for</a:t>
            </a:r>
            <a:r>
              <a:rPr lang="en-US" sz="1400" dirty="0">
                <a:solidFill>
                  <a:schemeClr val="tx2"/>
                </a:solidFill>
                <a:latin typeface="Courier New" charset="0"/>
              </a:rPr>
              <a:t> &lt;</a:t>
            </a:r>
            <a:r>
              <a:rPr lang="en-US" sz="1400" dirty="0" err="1">
                <a:solidFill>
                  <a:schemeClr val="tx2"/>
                </a:solidFill>
                <a:latin typeface="Courier New" charset="0"/>
              </a:rPr>
              <a:t>var</a:t>
            </a:r>
            <a:r>
              <a:rPr lang="en-US" sz="1400" dirty="0">
                <a:solidFill>
                  <a:schemeClr val="tx2"/>
                </a:solidFill>
                <a:latin typeface="Courier New" charset="0"/>
              </a:rPr>
              <a:t>&gt; </a:t>
            </a:r>
            <a:r>
              <a:rPr lang="en-US" sz="1400" dirty="0">
                <a:latin typeface="Courier New" charset="0"/>
              </a:rPr>
              <a:t>:=</a:t>
            </a:r>
            <a:r>
              <a:rPr lang="en-US" sz="1400" dirty="0">
                <a:solidFill>
                  <a:schemeClr val="tx2"/>
                </a:solidFill>
                <a:latin typeface="Courier New" charset="0"/>
              </a:rPr>
              <a:t> &lt;expr&gt;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</a:rPr>
              <a:t>(</a:t>
            </a:r>
            <a:r>
              <a:rPr lang="en-US" sz="1400" dirty="0">
                <a:latin typeface="Courier New" charset="0"/>
              </a:rPr>
              <a:t>to</a:t>
            </a:r>
            <a:r>
              <a:rPr lang="en-US" sz="14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</a:rPr>
              <a:t>|</a:t>
            </a:r>
            <a:r>
              <a:rPr lang="en-US" sz="1400" dirty="0">
                <a:solidFill>
                  <a:schemeClr val="accent2"/>
                </a:solidFill>
                <a:latin typeface="Courier New" charset="0"/>
              </a:rPr>
              <a:t> </a:t>
            </a:r>
            <a:r>
              <a:rPr lang="en-US" sz="1400" dirty="0" err="1">
                <a:latin typeface="Courier New" charset="0"/>
              </a:rPr>
              <a:t>downto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</a:rPr>
              <a:t>)</a:t>
            </a:r>
            <a:r>
              <a:rPr lang="en-US" sz="1400" dirty="0">
                <a:solidFill>
                  <a:schemeClr val="tx2"/>
                </a:solidFill>
                <a:latin typeface="Courier New" charset="0"/>
              </a:rPr>
              <a:t> &lt;expr&gt; </a:t>
            </a:r>
            <a:r>
              <a:rPr lang="en-US" sz="1400" dirty="0">
                <a:latin typeface="Courier New" charset="0"/>
              </a:rPr>
              <a:t>do</a:t>
            </a:r>
            <a:r>
              <a:rPr lang="en-US" sz="1400" dirty="0">
                <a:solidFill>
                  <a:schemeClr val="tx2"/>
                </a:solidFill>
                <a:latin typeface="Courier New" charset="0"/>
              </a:rPr>
              <a:t> &lt;</a:t>
            </a:r>
            <a:r>
              <a:rPr lang="en-US" sz="1400" dirty="0" err="1">
                <a:solidFill>
                  <a:schemeClr val="tx2"/>
                </a:solidFill>
                <a:latin typeface="Courier New" charset="0"/>
              </a:rPr>
              <a:t>stmt</a:t>
            </a:r>
            <a:r>
              <a:rPr lang="en-US" sz="1400" dirty="0">
                <a:solidFill>
                  <a:schemeClr val="tx2"/>
                </a:solidFill>
                <a:latin typeface="Courier New" charset="0"/>
              </a:rPr>
              <a:t>&gt;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1400" dirty="0">
              <a:solidFill>
                <a:schemeClr val="tx2"/>
              </a:solidFill>
              <a:latin typeface="Courier New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1400" dirty="0">
              <a:solidFill>
                <a:schemeClr val="tx2"/>
              </a:solidFill>
              <a:latin typeface="Courier New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000" dirty="0">
                <a:latin typeface="Arial Narrow" charset="0"/>
              </a:rPr>
              <a:t>Note: could express these in BNF, but not as easily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dirty="0">
              <a:latin typeface="Arial Narrow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 build="p" autoUpdateAnimBg="0"/>
      <p:bldP spid="17413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CB3C8-E5D5-0443-9EA6-E7E3911AB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EBNF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8F08CB-E35A-814E-9A01-2640A29B93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19200"/>
            <a:ext cx="8702675" cy="2057400"/>
          </a:xfrm>
        </p:spPr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consider simple EBNF rules for representing integers</a:t>
            </a:r>
          </a:p>
          <a:p>
            <a:pPr lvl="1"/>
            <a:endParaRPr lang="en-US" sz="1400" dirty="0">
              <a:latin typeface="Arial Narrow" charset="0"/>
              <a:ea typeface="ＭＳ Ｐゴシック" charset="0"/>
            </a:endParaRPr>
          </a:p>
          <a:p>
            <a:pPr lvl="1">
              <a:buNone/>
            </a:pPr>
            <a:r>
              <a:rPr lang="en-US" sz="1400" dirty="0">
                <a:solidFill>
                  <a:schemeClr val="tx2"/>
                </a:solidFill>
                <a:latin typeface="Courier New" charset="0"/>
                <a:ea typeface="ＭＳ Ｐゴシック" charset="0"/>
              </a:rPr>
              <a:t>	&lt;integer&gt;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charset="0"/>
              </a:rPr>
              <a:t></a:t>
            </a:r>
            <a:r>
              <a:rPr lang="en-US" sz="1400" dirty="0">
                <a:solidFill>
                  <a:schemeClr val="tx2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[</a:t>
            </a:r>
            <a:r>
              <a:rPr lang="en-US" sz="1400" dirty="0">
                <a:latin typeface="Courier New" charset="0"/>
                <a:ea typeface="ＭＳ Ｐゴシック" charset="0"/>
              </a:rPr>
              <a:t> +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|</a:t>
            </a:r>
            <a:r>
              <a:rPr lang="en-US" sz="1400" dirty="0">
                <a:latin typeface="Courier New" charset="0"/>
                <a:ea typeface="ＭＳ Ｐゴシック" charset="0"/>
              </a:rPr>
              <a:t> -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]</a:t>
            </a:r>
            <a:r>
              <a:rPr lang="en-US" sz="1400" dirty="0">
                <a:latin typeface="Courier New" charset="0"/>
                <a:ea typeface="ＭＳ Ｐゴシック" charset="0"/>
              </a:rPr>
              <a:t> </a:t>
            </a:r>
            <a:r>
              <a:rPr lang="en-US" sz="14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&lt;digit&gt;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{</a:t>
            </a:r>
            <a:r>
              <a:rPr lang="en-US" sz="1400" dirty="0">
                <a:latin typeface="Courier New" charset="0"/>
                <a:ea typeface="ＭＳ Ｐゴシック" charset="0"/>
              </a:rPr>
              <a:t> </a:t>
            </a:r>
            <a:r>
              <a:rPr lang="en-US" sz="14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&lt;digit&gt;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}</a:t>
            </a:r>
            <a:endParaRPr lang="en-US" sz="1400" dirty="0">
              <a:latin typeface="Courier New" charset="0"/>
              <a:ea typeface="ＭＳ Ｐゴシック" charset="0"/>
            </a:endParaRPr>
          </a:p>
          <a:p>
            <a:pPr lvl="1">
              <a:buNone/>
            </a:pPr>
            <a:r>
              <a:rPr lang="en-US" sz="1400" dirty="0">
                <a:latin typeface="Courier New" charset="0"/>
                <a:ea typeface="ＭＳ Ｐゴシック" charset="0"/>
              </a:rPr>
              <a:t>	</a:t>
            </a:r>
            <a:r>
              <a:rPr lang="en-US" sz="14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&lt;digit&gt; </a:t>
            </a:r>
            <a:r>
              <a:rPr lang="en-US" sz="1400" dirty="0">
                <a:latin typeface="Courier New" charset="0"/>
                <a:ea typeface="ＭＳ Ｐゴシック" charset="0"/>
              </a:rPr>
              <a:t>	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pitchFamily="2" charset="2"/>
              </a:rPr>
              <a:t></a:t>
            </a:r>
            <a:r>
              <a:rPr lang="en-US" sz="1400" dirty="0">
                <a:latin typeface="Courier New" charset="0"/>
                <a:ea typeface="ＭＳ Ｐゴシック" charset="0"/>
                <a:sym typeface="Wingdings" pitchFamily="2" charset="2"/>
              </a:rPr>
              <a:t> 0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pitchFamily="2" charset="2"/>
              </a:rPr>
              <a:t>|</a:t>
            </a:r>
            <a:r>
              <a:rPr lang="en-US" sz="1400" dirty="0">
                <a:latin typeface="Courier New" charset="0"/>
                <a:ea typeface="ＭＳ Ｐゴシック" charset="0"/>
                <a:sym typeface="Wingdings" pitchFamily="2" charset="2"/>
              </a:rPr>
              <a:t> 1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pitchFamily="2" charset="2"/>
              </a:rPr>
              <a:t>|</a:t>
            </a:r>
            <a:r>
              <a:rPr lang="en-US" sz="1400" dirty="0">
                <a:latin typeface="Courier New" charset="0"/>
                <a:ea typeface="ＭＳ Ｐゴシック" charset="0"/>
                <a:sym typeface="Wingdings" pitchFamily="2" charset="2"/>
              </a:rPr>
              <a:t> 2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pitchFamily="2" charset="2"/>
              </a:rPr>
              <a:t>|</a:t>
            </a:r>
            <a:r>
              <a:rPr lang="en-US" sz="1400" dirty="0">
                <a:latin typeface="Courier New" charset="0"/>
                <a:ea typeface="ＭＳ Ｐゴシック" charset="0"/>
                <a:sym typeface="Wingdings" pitchFamily="2" charset="2"/>
              </a:rPr>
              <a:t> 3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pitchFamily="2" charset="2"/>
              </a:rPr>
              <a:t>|</a:t>
            </a:r>
            <a:r>
              <a:rPr lang="en-US" sz="1400" dirty="0">
                <a:latin typeface="Courier New" charset="0"/>
                <a:ea typeface="ＭＳ Ｐゴシック" charset="0"/>
                <a:sym typeface="Wingdings" pitchFamily="2" charset="2"/>
              </a:rPr>
              <a:t> 4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pitchFamily="2" charset="2"/>
              </a:rPr>
              <a:t>|</a:t>
            </a:r>
            <a:r>
              <a:rPr lang="en-US" sz="1400" dirty="0">
                <a:latin typeface="Courier New" charset="0"/>
                <a:ea typeface="ＭＳ Ｐゴシック" charset="0"/>
                <a:sym typeface="Wingdings" pitchFamily="2" charset="2"/>
              </a:rPr>
              <a:t> 5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pitchFamily="2" charset="2"/>
              </a:rPr>
              <a:t>|</a:t>
            </a:r>
            <a:r>
              <a:rPr lang="en-US" sz="1400" dirty="0">
                <a:latin typeface="Courier New" charset="0"/>
                <a:ea typeface="ＭＳ Ｐゴシック" charset="0"/>
                <a:sym typeface="Wingdings" pitchFamily="2" charset="2"/>
              </a:rPr>
              <a:t> 6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pitchFamily="2" charset="2"/>
              </a:rPr>
              <a:t>|</a:t>
            </a:r>
            <a:r>
              <a:rPr lang="en-US" sz="1400" dirty="0">
                <a:latin typeface="Courier New" charset="0"/>
                <a:ea typeface="ＭＳ Ｐゴシック" charset="0"/>
                <a:sym typeface="Wingdings" pitchFamily="2" charset="2"/>
              </a:rPr>
              <a:t> 7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pitchFamily="2" charset="2"/>
              </a:rPr>
              <a:t>|</a:t>
            </a:r>
            <a:r>
              <a:rPr lang="en-US" sz="1400" dirty="0">
                <a:latin typeface="Courier New" charset="0"/>
                <a:ea typeface="ＭＳ Ｐゴシック" charset="0"/>
                <a:sym typeface="Wingdings" pitchFamily="2" charset="2"/>
              </a:rPr>
              <a:t> 8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pitchFamily="2" charset="2"/>
              </a:rPr>
              <a:t>|</a:t>
            </a:r>
            <a:r>
              <a:rPr lang="en-US" sz="1400" dirty="0">
                <a:latin typeface="Courier New" charset="0"/>
                <a:ea typeface="ＭＳ Ｐゴシック" charset="0"/>
                <a:sym typeface="Wingdings" pitchFamily="2" charset="2"/>
              </a:rPr>
              <a:t> 9</a:t>
            </a:r>
            <a:endParaRPr lang="en-US" sz="1400" dirty="0">
              <a:latin typeface="Courier New" charset="0"/>
              <a:ea typeface="ＭＳ Ｐゴシック" charset="0"/>
            </a:endParaRPr>
          </a:p>
          <a:p>
            <a:r>
              <a:rPr lang="en-US" sz="1600" dirty="0"/>
              <a:t> </a:t>
            </a:r>
          </a:p>
          <a:p>
            <a:r>
              <a:rPr lang="en-US" dirty="0"/>
              <a:t>if a rule includes optional components, show them in the parse tree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7662C6-8272-3647-8815-FB7FDA0AF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508F01-E3AA-F340-9C79-A86488F23270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876F3616-4EF8-DC42-BB07-638624EF53F3}"/>
              </a:ext>
            </a:extLst>
          </p:cNvPr>
          <p:cNvGrpSpPr/>
          <p:nvPr/>
        </p:nvGrpSpPr>
        <p:grpSpPr>
          <a:xfrm>
            <a:off x="1523999" y="3962400"/>
            <a:ext cx="6553201" cy="2248988"/>
            <a:chOff x="1295399" y="3685903"/>
            <a:chExt cx="6553201" cy="2248988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18F7CCE-F2A4-2F4F-B71A-1A37CFF15515}"/>
                </a:ext>
              </a:extLst>
            </p:cNvPr>
            <p:cNvSpPr/>
            <p:nvPr/>
          </p:nvSpPr>
          <p:spPr bwMode="auto">
            <a:xfrm>
              <a:off x="3621925" y="3685903"/>
              <a:ext cx="1200788" cy="304800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Console" panose="020B0609040504020204" pitchFamily="49" charset="0"/>
                </a:rPr>
                <a:t>&lt;integer&gt;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3572886-E3C3-2048-A34A-C752C2BEAC3D}"/>
                </a:ext>
              </a:extLst>
            </p:cNvPr>
            <p:cNvSpPr/>
            <p:nvPr/>
          </p:nvSpPr>
          <p:spPr bwMode="auto">
            <a:xfrm>
              <a:off x="1295399" y="4288976"/>
              <a:ext cx="1200788" cy="304800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Console" panose="020B0609040504020204" pitchFamily="49" charset="0"/>
                </a:rPr>
                <a:t>[ + | - ]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68763A1-394F-434A-8C15-50FCA61BE37D}"/>
                </a:ext>
              </a:extLst>
            </p:cNvPr>
            <p:cNvSpPr/>
            <p:nvPr/>
          </p:nvSpPr>
          <p:spPr bwMode="auto">
            <a:xfrm>
              <a:off x="3621925" y="4288974"/>
              <a:ext cx="1200788" cy="304800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Console" panose="020B0609040504020204" pitchFamily="49" charset="0"/>
                </a:rPr>
                <a:t>&lt;digit&gt;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2543C08-DDED-894A-8A4A-9890984F8F85}"/>
                </a:ext>
              </a:extLst>
            </p:cNvPr>
            <p:cNvSpPr/>
            <p:nvPr/>
          </p:nvSpPr>
          <p:spPr bwMode="auto">
            <a:xfrm>
              <a:off x="5940436" y="4330427"/>
              <a:ext cx="1396988" cy="304800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Console" panose="020B0609040504020204" pitchFamily="49" charset="0"/>
                </a:rPr>
                <a:t>{ &lt;digit&gt; }</a:t>
              </a: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69162E2-A2CE-0844-AD16-F64E2B984FF4}"/>
                </a:ext>
              </a:extLst>
            </p:cNvPr>
            <p:cNvCxnSpPr>
              <a:cxnSpLocks/>
              <a:stCxn id="7" idx="2"/>
              <a:endCxn id="8" idx="0"/>
            </p:cNvCxnSpPr>
            <p:nvPr/>
          </p:nvCxnSpPr>
          <p:spPr bwMode="auto">
            <a:xfrm flipH="1">
              <a:off x="1895793" y="3990703"/>
              <a:ext cx="2326526" cy="29827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 w="sm" len="sm"/>
            </a:ln>
            <a:effectLst/>
          </p:spPr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3D0AF98-C59C-FA4A-A486-1EC067206E35}"/>
                </a:ext>
              </a:extLst>
            </p:cNvPr>
            <p:cNvCxnSpPr>
              <a:cxnSpLocks/>
              <a:stCxn id="7" idx="2"/>
              <a:endCxn id="9" idx="0"/>
            </p:cNvCxnSpPr>
            <p:nvPr/>
          </p:nvCxnSpPr>
          <p:spPr bwMode="auto">
            <a:xfrm>
              <a:off x="4222319" y="3990703"/>
              <a:ext cx="0" cy="29827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 w="sm" len="sm"/>
            </a:ln>
            <a:effectLst/>
          </p:spPr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81FA031-2C12-6148-9529-5B864C3507AA}"/>
                </a:ext>
              </a:extLst>
            </p:cNvPr>
            <p:cNvCxnSpPr>
              <a:cxnSpLocks/>
              <a:stCxn id="7" idx="2"/>
              <a:endCxn id="10" idx="0"/>
            </p:cNvCxnSpPr>
            <p:nvPr/>
          </p:nvCxnSpPr>
          <p:spPr bwMode="auto">
            <a:xfrm>
              <a:off x="4222319" y="3990703"/>
              <a:ext cx="2416612" cy="33972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 w="sm" len="sm"/>
            </a:ln>
            <a:effectLst/>
          </p:spPr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C8FC5DB-DA31-FF43-AFC2-8225C93A86B7}"/>
                </a:ext>
              </a:extLst>
            </p:cNvPr>
            <p:cNvSpPr/>
            <p:nvPr/>
          </p:nvSpPr>
          <p:spPr bwMode="auto">
            <a:xfrm>
              <a:off x="3876557" y="4953000"/>
              <a:ext cx="691524" cy="3048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400" dirty="0">
                  <a:latin typeface="Lucida Console" panose="020B0609040504020204" pitchFamily="49" charset="0"/>
                </a:rPr>
                <a:t>2</a:t>
              </a:r>
              <a:endPara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Console" panose="020B0609040504020204" pitchFamily="49" charset="0"/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4FDE4E6-340F-574A-A6B5-FFF05E5BB025}"/>
                </a:ext>
              </a:extLst>
            </p:cNvPr>
            <p:cNvCxnSpPr>
              <a:cxnSpLocks/>
              <a:stCxn id="9" idx="2"/>
              <a:endCxn id="17" idx="0"/>
            </p:cNvCxnSpPr>
            <p:nvPr/>
          </p:nvCxnSpPr>
          <p:spPr bwMode="auto">
            <a:xfrm>
              <a:off x="4222319" y="4593774"/>
              <a:ext cx="0" cy="35922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 w="sm" len="sm"/>
            </a:ln>
            <a:effectLst/>
          </p:spPr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23AFD97-89E0-8346-8A3B-2BB2D46D174D}"/>
                </a:ext>
              </a:extLst>
            </p:cNvPr>
            <p:cNvSpPr/>
            <p:nvPr/>
          </p:nvSpPr>
          <p:spPr bwMode="auto">
            <a:xfrm>
              <a:off x="1550029" y="4953000"/>
              <a:ext cx="691526" cy="3048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400" dirty="0">
                  <a:latin typeface="Lucida Console" panose="020B0609040504020204" pitchFamily="49" charset="0"/>
                </a:rPr>
                <a:t>-</a:t>
              </a:r>
              <a:endPara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Console" panose="020B0609040504020204" pitchFamily="49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8DC12DB-6CCF-6049-B4E8-A164BACD80CA}"/>
                </a:ext>
              </a:extLst>
            </p:cNvPr>
            <p:cNvSpPr/>
            <p:nvPr/>
          </p:nvSpPr>
          <p:spPr bwMode="auto">
            <a:xfrm>
              <a:off x="7013363" y="5638800"/>
              <a:ext cx="691525" cy="29609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400" dirty="0">
                  <a:latin typeface="Lucida Console" panose="020B0609040504020204" pitchFamily="49" charset="0"/>
                </a:rPr>
                <a:t>6</a:t>
              </a:r>
              <a:endPara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Console" panose="020B0609040504020204" pitchFamily="49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2438A64-74AA-8C40-A7B5-147355C4FEBD}"/>
                </a:ext>
              </a:extLst>
            </p:cNvPr>
            <p:cNvSpPr/>
            <p:nvPr/>
          </p:nvSpPr>
          <p:spPr bwMode="auto">
            <a:xfrm>
              <a:off x="6869654" y="4953000"/>
              <a:ext cx="978946" cy="280936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Console" panose="020B0609040504020204" pitchFamily="49" charset="0"/>
                </a:rPr>
                <a:t>&lt;digit&gt;</a:t>
              </a: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797DDBC0-C4B6-AC48-8613-4A4D4490CE4E}"/>
                </a:ext>
              </a:extLst>
            </p:cNvPr>
            <p:cNvCxnSpPr>
              <a:cxnSpLocks/>
              <a:stCxn id="10" idx="2"/>
              <a:endCxn id="28" idx="0"/>
            </p:cNvCxnSpPr>
            <p:nvPr/>
          </p:nvCxnSpPr>
          <p:spPr bwMode="auto">
            <a:xfrm>
              <a:off x="6638930" y="4635227"/>
              <a:ext cx="720197" cy="31777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/>
            </a:ln>
            <a:effectLst/>
          </p:spPr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E0AB1A4E-674C-F049-BB7A-CA0E8195B17C}"/>
                </a:ext>
              </a:extLst>
            </p:cNvPr>
            <p:cNvCxnSpPr>
              <a:cxnSpLocks/>
              <a:stCxn id="28" idx="2"/>
              <a:endCxn id="21" idx="0"/>
            </p:cNvCxnSpPr>
            <p:nvPr/>
          </p:nvCxnSpPr>
          <p:spPr bwMode="auto">
            <a:xfrm flipH="1">
              <a:off x="7359126" y="5233936"/>
              <a:ext cx="1" cy="40486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/>
            </a:ln>
            <a:effectLst/>
          </p:spPr>
        </p:cxn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1E2ED080-30C1-D041-B552-5BAC1DB29989}"/>
                </a:ext>
              </a:extLst>
            </p:cNvPr>
            <p:cNvCxnSpPr>
              <a:stCxn id="8" idx="2"/>
              <a:endCxn id="20" idx="0"/>
            </p:cNvCxnSpPr>
            <p:nvPr/>
          </p:nvCxnSpPr>
          <p:spPr bwMode="auto">
            <a:xfrm flipH="1">
              <a:off x="1895792" y="4593776"/>
              <a:ext cx="1" cy="35922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/>
            </a:ln>
            <a:effectLst/>
          </p:spPr>
        </p:cxn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EDBA1774-7EB6-3F44-91C1-23289E5E0A43}"/>
                </a:ext>
              </a:extLst>
            </p:cNvPr>
            <p:cNvSpPr/>
            <p:nvPr/>
          </p:nvSpPr>
          <p:spPr bwMode="auto">
            <a:xfrm>
              <a:off x="5641763" y="5638800"/>
              <a:ext cx="691525" cy="29609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400" dirty="0">
                  <a:latin typeface="Lucida Console" panose="020B0609040504020204" pitchFamily="49" charset="0"/>
                </a:rPr>
                <a:t>5</a:t>
              </a:r>
              <a:endPara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Console" panose="020B0609040504020204" pitchFamily="49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FA71C712-918A-E641-94EA-8D2614B2D8D7}"/>
                </a:ext>
              </a:extLst>
            </p:cNvPr>
            <p:cNvSpPr/>
            <p:nvPr/>
          </p:nvSpPr>
          <p:spPr bwMode="auto">
            <a:xfrm>
              <a:off x="5498054" y="4953000"/>
              <a:ext cx="978946" cy="280936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Console" panose="020B0609040504020204" pitchFamily="49" charset="0"/>
                </a:rPr>
                <a:t>&lt;digit&gt;</a:t>
              </a:r>
            </a:p>
          </p:txBody>
        </p: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FE6E1CC8-1EDE-5D4C-A8B8-A79922739467}"/>
                </a:ext>
              </a:extLst>
            </p:cNvPr>
            <p:cNvCxnSpPr>
              <a:cxnSpLocks/>
              <a:stCxn id="10" idx="2"/>
              <a:endCxn id="53" idx="0"/>
            </p:cNvCxnSpPr>
            <p:nvPr/>
          </p:nvCxnSpPr>
          <p:spPr bwMode="auto">
            <a:xfrm flipH="1">
              <a:off x="5987527" y="4635227"/>
              <a:ext cx="651403" cy="31777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/>
            </a:ln>
            <a:effectLst/>
          </p:spPr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D2B22A2E-15B1-6B4B-A747-1D19ED6C7D2E}"/>
                </a:ext>
              </a:extLst>
            </p:cNvPr>
            <p:cNvCxnSpPr>
              <a:cxnSpLocks/>
              <a:stCxn id="53" idx="2"/>
              <a:endCxn id="52" idx="0"/>
            </p:cNvCxnSpPr>
            <p:nvPr/>
          </p:nvCxnSpPr>
          <p:spPr bwMode="auto">
            <a:xfrm flipH="1">
              <a:off x="5987526" y="5233936"/>
              <a:ext cx="1" cy="40486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3931696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CB3C8-E5D5-0443-9EA6-E7E3911AB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EBNF example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8F08CB-E35A-814E-9A01-2640A29B93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19200"/>
            <a:ext cx="8702675" cy="1676400"/>
          </a:xfrm>
        </p:spPr>
        <p:txBody>
          <a:bodyPr/>
          <a:lstStyle/>
          <a:p>
            <a:pPr lvl="1">
              <a:buNone/>
            </a:pPr>
            <a:r>
              <a:rPr lang="en-US" sz="1400" dirty="0">
                <a:solidFill>
                  <a:schemeClr val="tx2"/>
                </a:solidFill>
                <a:latin typeface="Courier New" charset="0"/>
                <a:ea typeface="ＭＳ Ｐゴシック" charset="0"/>
              </a:rPr>
              <a:t>	&lt;integer&gt;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charset="0"/>
              </a:rPr>
              <a:t></a:t>
            </a:r>
            <a:r>
              <a:rPr lang="en-US" sz="1400" dirty="0">
                <a:solidFill>
                  <a:schemeClr val="tx2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[</a:t>
            </a:r>
            <a:r>
              <a:rPr lang="en-US" sz="1400" dirty="0">
                <a:latin typeface="Courier New" charset="0"/>
                <a:ea typeface="ＭＳ Ｐゴシック" charset="0"/>
              </a:rPr>
              <a:t> +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|</a:t>
            </a:r>
            <a:r>
              <a:rPr lang="en-US" sz="1400" dirty="0">
                <a:latin typeface="Courier New" charset="0"/>
                <a:ea typeface="ＭＳ Ｐゴシック" charset="0"/>
              </a:rPr>
              <a:t> -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]</a:t>
            </a:r>
            <a:r>
              <a:rPr lang="en-US" sz="1400" dirty="0">
                <a:latin typeface="Courier New" charset="0"/>
                <a:ea typeface="ＭＳ Ｐゴシック" charset="0"/>
              </a:rPr>
              <a:t> </a:t>
            </a:r>
            <a:r>
              <a:rPr lang="en-US" sz="14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&lt;digit&gt;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{</a:t>
            </a:r>
            <a:r>
              <a:rPr lang="en-US" sz="1400" dirty="0">
                <a:latin typeface="Courier New" charset="0"/>
                <a:ea typeface="ＭＳ Ｐゴシック" charset="0"/>
              </a:rPr>
              <a:t> </a:t>
            </a:r>
            <a:r>
              <a:rPr lang="en-US" sz="14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&lt;digit&gt;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</a:rPr>
              <a:t>}</a:t>
            </a:r>
            <a:endParaRPr lang="en-US" sz="1400" dirty="0">
              <a:latin typeface="Courier New" charset="0"/>
              <a:ea typeface="ＭＳ Ｐゴシック" charset="0"/>
            </a:endParaRPr>
          </a:p>
          <a:p>
            <a:pPr lvl="1">
              <a:buNone/>
            </a:pPr>
            <a:r>
              <a:rPr lang="en-US" sz="1400" dirty="0">
                <a:latin typeface="Courier New" charset="0"/>
                <a:ea typeface="ＭＳ Ｐゴシック" charset="0"/>
              </a:rPr>
              <a:t>	</a:t>
            </a:r>
            <a:r>
              <a:rPr lang="en-US" sz="14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&lt;digit&gt; </a:t>
            </a:r>
            <a:r>
              <a:rPr lang="en-US" sz="1400" dirty="0">
                <a:latin typeface="Courier New" charset="0"/>
                <a:ea typeface="ＭＳ Ｐゴシック" charset="0"/>
              </a:rPr>
              <a:t>	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pitchFamily="2" charset="2"/>
              </a:rPr>
              <a:t></a:t>
            </a:r>
            <a:r>
              <a:rPr lang="en-US" sz="1400" dirty="0">
                <a:latin typeface="Courier New" charset="0"/>
                <a:ea typeface="ＭＳ Ｐゴシック" charset="0"/>
                <a:sym typeface="Wingdings" pitchFamily="2" charset="2"/>
              </a:rPr>
              <a:t> 0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pitchFamily="2" charset="2"/>
              </a:rPr>
              <a:t>|</a:t>
            </a:r>
            <a:r>
              <a:rPr lang="en-US" sz="1400" dirty="0">
                <a:latin typeface="Courier New" charset="0"/>
                <a:ea typeface="ＭＳ Ｐゴシック" charset="0"/>
                <a:sym typeface="Wingdings" pitchFamily="2" charset="2"/>
              </a:rPr>
              <a:t> 1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pitchFamily="2" charset="2"/>
              </a:rPr>
              <a:t>|</a:t>
            </a:r>
            <a:r>
              <a:rPr lang="en-US" sz="1400" dirty="0">
                <a:latin typeface="Courier New" charset="0"/>
                <a:ea typeface="ＭＳ Ｐゴシック" charset="0"/>
                <a:sym typeface="Wingdings" pitchFamily="2" charset="2"/>
              </a:rPr>
              <a:t> 2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pitchFamily="2" charset="2"/>
              </a:rPr>
              <a:t>|</a:t>
            </a:r>
            <a:r>
              <a:rPr lang="en-US" sz="1400" dirty="0">
                <a:latin typeface="Courier New" charset="0"/>
                <a:ea typeface="ＭＳ Ｐゴシック" charset="0"/>
                <a:sym typeface="Wingdings" pitchFamily="2" charset="2"/>
              </a:rPr>
              <a:t> 3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pitchFamily="2" charset="2"/>
              </a:rPr>
              <a:t>|</a:t>
            </a:r>
            <a:r>
              <a:rPr lang="en-US" sz="1400" dirty="0">
                <a:latin typeface="Courier New" charset="0"/>
                <a:ea typeface="ＭＳ Ｐゴシック" charset="0"/>
                <a:sym typeface="Wingdings" pitchFamily="2" charset="2"/>
              </a:rPr>
              <a:t> 4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pitchFamily="2" charset="2"/>
              </a:rPr>
              <a:t>|</a:t>
            </a:r>
            <a:r>
              <a:rPr lang="en-US" sz="1400" dirty="0">
                <a:latin typeface="Courier New" charset="0"/>
                <a:ea typeface="ＭＳ Ｐゴシック" charset="0"/>
                <a:sym typeface="Wingdings" pitchFamily="2" charset="2"/>
              </a:rPr>
              <a:t> 5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pitchFamily="2" charset="2"/>
              </a:rPr>
              <a:t>|</a:t>
            </a:r>
            <a:r>
              <a:rPr lang="en-US" sz="1400" dirty="0">
                <a:latin typeface="Courier New" charset="0"/>
                <a:ea typeface="ＭＳ Ｐゴシック" charset="0"/>
                <a:sym typeface="Wingdings" pitchFamily="2" charset="2"/>
              </a:rPr>
              <a:t> 6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pitchFamily="2" charset="2"/>
              </a:rPr>
              <a:t>|</a:t>
            </a:r>
            <a:r>
              <a:rPr lang="en-US" sz="1400" dirty="0">
                <a:latin typeface="Courier New" charset="0"/>
                <a:ea typeface="ＭＳ Ｐゴシック" charset="0"/>
                <a:sym typeface="Wingdings" pitchFamily="2" charset="2"/>
              </a:rPr>
              <a:t> 7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pitchFamily="2" charset="2"/>
              </a:rPr>
              <a:t>|</a:t>
            </a:r>
            <a:r>
              <a:rPr lang="en-US" sz="1400" dirty="0">
                <a:latin typeface="Courier New" charset="0"/>
                <a:ea typeface="ＭＳ Ｐゴシック" charset="0"/>
                <a:sym typeface="Wingdings" pitchFamily="2" charset="2"/>
              </a:rPr>
              <a:t> 8 </a:t>
            </a:r>
            <a:r>
              <a:rPr lang="en-US" sz="1400" dirty="0">
                <a:solidFill>
                  <a:srgbClr val="00B050"/>
                </a:solidFill>
                <a:latin typeface="Courier New" charset="0"/>
                <a:ea typeface="ＭＳ Ｐゴシック" charset="0"/>
                <a:sym typeface="Wingdings" pitchFamily="2" charset="2"/>
              </a:rPr>
              <a:t>|</a:t>
            </a:r>
            <a:r>
              <a:rPr lang="en-US" sz="1400" dirty="0">
                <a:latin typeface="Courier New" charset="0"/>
                <a:ea typeface="ＭＳ Ｐゴシック" charset="0"/>
                <a:sym typeface="Wingdings" pitchFamily="2" charset="2"/>
              </a:rPr>
              <a:t> 9</a:t>
            </a:r>
            <a:endParaRPr lang="en-US" sz="1400" dirty="0">
              <a:latin typeface="Courier New" charset="0"/>
              <a:ea typeface="ＭＳ Ｐゴシック" charset="0"/>
            </a:endParaRPr>
          </a:p>
          <a:p>
            <a:endParaRPr lang="en-US" sz="1200" dirty="0"/>
          </a:p>
          <a:p>
            <a:r>
              <a:rPr lang="en-US" dirty="0"/>
              <a:t>if optional elements are not used, either </a:t>
            </a:r>
          </a:p>
          <a:p>
            <a:pPr marL="857250" lvl="1" indent="-457200">
              <a:buFont typeface="+mj-lt"/>
              <a:buAutoNum type="arabicParenR"/>
            </a:pPr>
            <a:r>
              <a:rPr lang="en-US" dirty="0"/>
              <a:t>terminate branch with an X, OR</a:t>
            </a:r>
          </a:p>
          <a:p>
            <a:pPr marL="857250" lvl="1" indent="-457200">
              <a:buFont typeface="+mj-lt"/>
              <a:buAutoNum type="arabicParenR"/>
            </a:pPr>
            <a:r>
              <a:rPr lang="en-US" dirty="0"/>
              <a:t>just leave off the unused optional parts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7662C6-8272-3647-8815-FB7FDA0AF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508F01-E3AA-F340-9C79-A86488F23270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015B4A5-3B24-784D-943E-44F6CC719BAC}"/>
              </a:ext>
            </a:extLst>
          </p:cNvPr>
          <p:cNvGrpSpPr/>
          <p:nvPr/>
        </p:nvGrpSpPr>
        <p:grpSpPr>
          <a:xfrm>
            <a:off x="748413" y="3983848"/>
            <a:ext cx="5334003" cy="1592229"/>
            <a:chOff x="1864435" y="5576116"/>
            <a:chExt cx="5009619" cy="1377380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904C41D0-6AFF-8C4E-B01A-3601DD832E75}"/>
                </a:ext>
              </a:extLst>
            </p:cNvPr>
            <p:cNvSpPr/>
            <p:nvPr/>
          </p:nvSpPr>
          <p:spPr bwMode="auto">
            <a:xfrm>
              <a:off x="3691068" y="5576116"/>
              <a:ext cx="1157816" cy="262358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Console" panose="020B0609040504020204" pitchFamily="49" charset="0"/>
                </a:rPr>
                <a:t>&lt;integer&gt;</a:t>
              </a: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BFAE17A-83BC-744E-9F31-61C02561FFA8}"/>
                </a:ext>
              </a:extLst>
            </p:cNvPr>
            <p:cNvSpPr/>
            <p:nvPr/>
          </p:nvSpPr>
          <p:spPr bwMode="auto">
            <a:xfrm>
              <a:off x="1864435" y="6095214"/>
              <a:ext cx="1157816" cy="262358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Console" panose="020B0609040504020204" pitchFamily="49" charset="0"/>
                </a:rPr>
                <a:t>[ + | - ]</a:t>
              </a: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A061CD5-5DE3-CD4D-A773-486D691779F7}"/>
                </a:ext>
              </a:extLst>
            </p:cNvPr>
            <p:cNvSpPr/>
            <p:nvPr/>
          </p:nvSpPr>
          <p:spPr bwMode="auto">
            <a:xfrm>
              <a:off x="3691068" y="6095212"/>
              <a:ext cx="1157816" cy="262358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Console" panose="020B0609040504020204" pitchFamily="49" charset="0"/>
                </a:rPr>
                <a:t>&lt;digit&gt;</a:t>
              </a: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59494246-3EBF-9444-8CFE-84750ABFB05E}"/>
                </a:ext>
              </a:extLst>
            </p:cNvPr>
            <p:cNvSpPr/>
            <p:nvPr/>
          </p:nvSpPr>
          <p:spPr bwMode="auto">
            <a:xfrm>
              <a:off x="5527059" y="6130893"/>
              <a:ext cx="1346995" cy="262358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Console" panose="020B0609040504020204" pitchFamily="49" charset="0"/>
                </a:rPr>
                <a:t>{ &lt;digit&gt; }</a:t>
              </a:r>
            </a:p>
          </p:txBody>
        </p: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7F71DA23-F725-F142-9A28-52A54EEC9F19}"/>
                </a:ext>
              </a:extLst>
            </p:cNvPr>
            <p:cNvCxnSpPr>
              <a:stCxn id="66" idx="2"/>
              <a:endCxn id="67" idx="0"/>
            </p:cNvCxnSpPr>
            <p:nvPr/>
          </p:nvCxnSpPr>
          <p:spPr bwMode="auto">
            <a:xfrm flipH="1">
              <a:off x="2443343" y="5838474"/>
              <a:ext cx="1826633" cy="25674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 w="sm" len="sm"/>
            </a:ln>
            <a:effectLst/>
          </p:spPr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F09156A2-D7AF-DD4D-803F-D71E3F80DD79}"/>
                </a:ext>
              </a:extLst>
            </p:cNvPr>
            <p:cNvCxnSpPr>
              <a:stCxn id="66" idx="2"/>
              <a:endCxn id="68" idx="0"/>
            </p:cNvCxnSpPr>
            <p:nvPr/>
          </p:nvCxnSpPr>
          <p:spPr bwMode="auto">
            <a:xfrm>
              <a:off x="4269975" y="5838474"/>
              <a:ext cx="0" cy="25673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 w="sm" len="sm"/>
            </a:ln>
            <a:effectLst/>
          </p:spPr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6B5AED98-44F6-7449-8BE0-C2812F89DE2F}"/>
                </a:ext>
              </a:extLst>
            </p:cNvPr>
            <p:cNvCxnSpPr>
              <a:stCxn id="66" idx="2"/>
              <a:endCxn id="69" idx="0"/>
            </p:cNvCxnSpPr>
            <p:nvPr/>
          </p:nvCxnSpPr>
          <p:spPr bwMode="auto">
            <a:xfrm>
              <a:off x="4269977" y="5838474"/>
              <a:ext cx="1930580" cy="29241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 w="sm" len="sm"/>
            </a:ln>
            <a:effectLst/>
          </p:spPr>
        </p:cxn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B126619D-56AA-524F-AF85-F48A9A4D4EB6}"/>
                </a:ext>
              </a:extLst>
            </p:cNvPr>
            <p:cNvSpPr/>
            <p:nvPr/>
          </p:nvSpPr>
          <p:spPr bwMode="auto">
            <a:xfrm>
              <a:off x="3936587" y="6691138"/>
              <a:ext cx="666777" cy="262358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Console" panose="020B0609040504020204" pitchFamily="49" charset="0"/>
                </a:rPr>
                <a:t>9</a:t>
              </a:r>
            </a:p>
          </p:txBody>
        </p: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12997E63-8BCE-204B-98EA-E0EF89937E3D}"/>
                </a:ext>
              </a:extLst>
            </p:cNvPr>
            <p:cNvCxnSpPr>
              <a:cxnSpLocks/>
              <a:stCxn id="68" idx="2"/>
              <a:endCxn id="73" idx="0"/>
            </p:cNvCxnSpPr>
            <p:nvPr/>
          </p:nvCxnSpPr>
          <p:spPr bwMode="auto">
            <a:xfrm>
              <a:off x="4269975" y="6357570"/>
              <a:ext cx="0" cy="33356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 w="sm" len="sm"/>
            </a:ln>
            <a:effectLst/>
          </p:spPr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83C0D14-683D-9948-B1C3-2E779E9310C1}"/>
                </a:ext>
              </a:extLst>
            </p:cNvPr>
            <p:cNvSpPr txBox="1"/>
            <p:nvPr/>
          </p:nvSpPr>
          <p:spPr>
            <a:xfrm>
              <a:off x="2083918" y="6393251"/>
              <a:ext cx="723635" cy="3973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Lucida Console" panose="020B0609040504020204" pitchFamily="49" charset="0"/>
                </a:rPr>
                <a:t>X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BB0467DF-BD64-1F4D-AFC4-B5A6F3322572}"/>
                </a:ext>
              </a:extLst>
            </p:cNvPr>
            <p:cNvSpPr txBox="1"/>
            <p:nvPr/>
          </p:nvSpPr>
          <p:spPr>
            <a:xfrm>
              <a:off x="5884889" y="6400800"/>
              <a:ext cx="723635" cy="3973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Lucida Console" panose="020B0609040504020204" pitchFamily="49" charset="0"/>
                </a:rPr>
                <a:t>X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13B46D-A19F-4A41-8950-2BB0CED9B627}"/>
              </a:ext>
            </a:extLst>
          </p:cNvPr>
          <p:cNvGrpSpPr/>
          <p:nvPr/>
        </p:nvGrpSpPr>
        <p:grpSpPr>
          <a:xfrm>
            <a:off x="7446923" y="3983848"/>
            <a:ext cx="1232787" cy="1592229"/>
            <a:chOff x="3691068" y="5576116"/>
            <a:chExt cx="1157816" cy="1377380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B4FF94AC-2CC1-8A41-8763-3916646BB17E}"/>
                </a:ext>
              </a:extLst>
            </p:cNvPr>
            <p:cNvSpPr/>
            <p:nvPr/>
          </p:nvSpPr>
          <p:spPr bwMode="auto">
            <a:xfrm>
              <a:off x="3691068" y="5576116"/>
              <a:ext cx="1157816" cy="262358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Console" panose="020B0609040504020204" pitchFamily="49" charset="0"/>
                </a:rPr>
                <a:t>&lt;integer&gt;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FF544DD4-BF3E-B04C-B3E7-5BA6F0B67D62}"/>
                </a:ext>
              </a:extLst>
            </p:cNvPr>
            <p:cNvSpPr/>
            <p:nvPr/>
          </p:nvSpPr>
          <p:spPr bwMode="auto">
            <a:xfrm>
              <a:off x="3691068" y="6095212"/>
              <a:ext cx="1157816" cy="262358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Console" panose="020B0609040504020204" pitchFamily="49" charset="0"/>
                </a:rPr>
                <a:t>&lt;digit&gt;</a:t>
              </a:r>
            </a:p>
          </p:txBody>
        </p: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DCD4EFBB-F00D-E14B-A421-0737F9DAA8F5}"/>
                </a:ext>
              </a:extLst>
            </p:cNvPr>
            <p:cNvCxnSpPr>
              <a:stCxn id="46" idx="2"/>
              <a:endCxn id="48" idx="0"/>
            </p:cNvCxnSpPr>
            <p:nvPr/>
          </p:nvCxnSpPr>
          <p:spPr bwMode="auto">
            <a:xfrm>
              <a:off x="4269975" y="5838474"/>
              <a:ext cx="0" cy="25673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 w="sm" len="sm"/>
            </a:ln>
            <a:effectLst/>
          </p:spPr>
        </p:cxn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40CC8833-EED9-134A-9730-325F52CD134A}"/>
                </a:ext>
              </a:extLst>
            </p:cNvPr>
            <p:cNvSpPr/>
            <p:nvPr/>
          </p:nvSpPr>
          <p:spPr bwMode="auto">
            <a:xfrm>
              <a:off x="3936587" y="6691138"/>
              <a:ext cx="666777" cy="262358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Console" panose="020B0609040504020204" pitchFamily="49" charset="0"/>
                </a:rPr>
                <a:t>9</a:t>
              </a: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EEE51FC3-64EF-084D-BC31-8B43EC44D893}"/>
                </a:ext>
              </a:extLst>
            </p:cNvPr>
            <p:cNvCxnSpPr>
              <a:cxnSpLocks/>
              <a:stCxn id="48" idx="2"/>
              <a:endCxn id="77" idx="0"/>
            </p:cNvCxnSpPr>
            <p:nvPr/>
          </p:nvCxnSpPr>
          <p:spPr bwMode="auto">
            <a:xfrm>
              <a:off x="4269975" y="6357570"/>
              <a:ext cx="0" cy="33356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 w="sm" len="sm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425568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5311FBE-A4E4-7749-8DD2-2972CF096D76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28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4096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BNF vs. syntax graphs</a:t>
            </a:r>
          </a:p>
        </p:txBody>
      </p:sp>
      <p:sp>
        <p:nvSpPr>
          <p:cNvPr id="4096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see </a:t>
            </a: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  <a:hlinkClick r:id="rId2"/>
              </a:rPr>
              <a:t>BNF Web Club </a:t>
            </a: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for various language grammars</a:t>
            </a:r>
          </a:p>
          <a:p>
            <a:endParaRPr lang="en-US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each grammar rule for a language is indexed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in addition to BNF, syntax graphs are given </a:t>
            </a:r>
          </a:p>
          <a:p>
            <a:pPr lvl="1"/>
            <a:endParaRPr lang="en-US" dirty="0">
              <a:latin typeface="Arial Narrow" charset="0"/>
              <a:ea typeface="ＭＳ Ｐゴシック" charset="0"/>
            </a:endParaRPr>
          </a:p>
          <a:p>
            <a:pPr lvl="1"/>
            <a:endParaRPr lang="en-US" dirty="0">
              <a:latin typeface="Arial Narrow" charset="0"/>
              <a:ea typeface="ＭＳ Ｐゴシック" charset="0"/>
            </a:endParaRPr>
          </a:p>
          <a:p>
            <a:pPr lvl="1"/>
            <a:endParaRPr lang="en-US" dirty="0">
              <a:latin typeface="Arial Narrow" charset="0"/>
              <a:ea typeface="ＭＳ Ｐゴシック" charset="0"/>
            </a:endParaRPr>
          </a:p>
          <a:p>
            <a:pPr lvl="1"/>
            <a:endParaRPr lang="en-US" dirty="0">
              <a:latin typeface="Arial Narrow" charset="0"/>
              <a:ea typeface="ＭＳ Ｐゴシック" charset="0"/>
            </a:endParaRPr>
          </a:p>
          <a:p>
            <a:pPr lvl="1"/>
            <a:endParaRPr lang="en-US" dirty="0">
              <a:latin typeface="Arial Narrow" charset="0"/>
              <a:ea typeface="ＭＳ Ｐゴシック" charset="0"/>
            </a:endParaRP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note simplicity of LISP</a:t>
            </a:r>
          </a:p>
        </p:txBody>
      </p:sp>
      <p:pic>
        <p:nvPicPr>
          <p:cNvPr id="40964" name="Picture 6" descr="if_statem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733800"/>
            <a:ext cx="7848600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33AD669-7D3E-354F-980E-1696EF29F0BA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29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Semantics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2895600"/>
          </a:xfrm>
        </p:spPr>
        <p:txBody>
          <a:bodyPr/>
          <a:lstStyle/>
          <a:p>
            <a:pPr>
              <a:lnSpc>
                <a:spcPct val="90000"/>
              </a:lnSpc>
              <a:tabLst>
                <a:tab pos="4572000" algn="l"/>
                <a:tab pos="5029200" algn="l"/>
              </a:tabLst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generally, much trickier than syntax</a:t>
            </a:r>
          </a:p>
          <a:p>
            <a:pPr lvl="1">
              <a:lnSpc>
                <a:spcPct val="90000"/>
              </a:lnSpc>
              <a:tabLst>
                <a:tab pos="4572000" algn="l"/>
                <a:tab pos="5029200" algn="l"/>
              </a:tabLst>
            </a:pPr>
            <a:endParaRPr lang="en-US" dirty="0">
              <a:latin typeface="Arial Narrow" charset="0"/>
              <a:ea typeface="ＭＳ Ｐゴシック" charset="0"/>
            </a:endParaRPr>
          </a:p>
          <a:p>
            <a:pPr>
              <a:lnSpc>
                <a:spcPct val="90000"/>
              </a:lnSpc>
              <a:tabLst>
                <a:tab pos="4572000" algn="l"/>
                <a:tab pos="5029200" algn="l"/>
              </a:tabLst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3 common approaches</a:t>
            </a:r>
          </a:p>
          <a:p>
            <a:pPr lvl="1">
              <a:lnSpc>
                <a:spcPct val="90000"/>
              </a:lnSpc>
              <a:tabLst>
                <a:tab pos="4572000" algn="l"/>
                <a:tab pos="5029200" algn="l"/>
              </a:tabLst>
            </a:pPr>
            <a:r>
              <a:rPr lang="en-US" sz="1800" i="1" dirty="0">
                <a:latin typeface="Arial Narrow" charset="0"/>
                <a:ea typeface="ＭＳ Ｐゴシック" charset="0"/>
              </a:rPr>
              <a:t>operational semantics:</a:t>
            </a:r>
            <a:r>
              <a:rPr lang="en-US" sz="1800" dirty="0">
                <a:latin typeface="Arial Narrow" charset="0"/>
                <a:ea typeface="ＭＳ Ｐゴシック" charset="0"/>
              </a:rPr>
              <a:t> describe meaning of a program by executing it on a machine (either real or abstract)</a:t>
            </a:r>
          </a:p>
          <a:p>
            <a:pPr lvl="1">
              <a:lnSpc>
                <a:spcPct val="90000"/>
              </a:lnSpc>
              <a:tabLst>
                <a:tab pos="4572000" algn="l"/>
                <a:tab pos="5029200" algn="l"/>
              </a:tabLst>
            </a:pPr>
            <a:endParaRPr lang="en-US" sz="800" dirty="0">
              <a:latin typeface="Arial Narrow" charset="0"/>
              <a:ea typeface="ＭＳ Ｐゴシック" charset="0"/>
            </a:endParaRPr>
          </a:p>
          <a:p>
            <a:pPr lvl="2">
              <a:lnSpc>
                <a:spcPct val="70000"/>
              </a:lnSpc>
              <a:tabLst>
                <a:tab pos="4572000" algn="l"/>
                <a:tab pos="5029200" algn="l"/>
              </a:tabLst>
            </a:pPr>
            <a:r>
              <a:rPr lang="en-US" sz="1100" u="sng" dirty="0">
                <a:latin typeface="Arial Narrow" charset="0"/>
                <a:ea typeface="ＭＳ Ｐゴシック" charset="0"/>
              </a:rPr>
              <a:t>Pascal code                                        </a:t>
            </a:r>
            <a:r>
              <a:rPr lang="en-US" sz="1100" dirty="0">
                <a:latin typeface="Arial Narrow" charset="0"/>
                <a:ea typeface="ＭＳ Ｐゴシック" charset="0"/>
              </a:rPr>
              <a:t>	</a:t>
            </a:r>
            <a:r>
              <a:rPr lang="en-US" sz="1100" u="sng" dirty="0">
                <a:latin typeface="Arial Narrow" charset="0"/>
                <a:ea typeface="ＭＳ Ｐゴシック" charset="0"/>
              </a:rPr>
              <a:t>Operational semantics		</a:t>
            </a:r>
          </a:p>
          <a:p>
            <a:pPr lvl="2">
              <a:lnSpc>
                <a:spcPct val="70000"/>
              </a:lnSpc>
              <a:tabLst>
                <a:tab pos="4572000" algn="l"/>
                <a:tab pos="5029200" algn="l"/>
              </a:tabLst>
            </a:pPr>
            <a:r>
              <a:rPr lang="en-US" sz="1050" dirty="0">
                <a:latin typeface="Courier New" charset="0"/>
                <a:ea typeface="ＭＳ Ｐゴシック" charset="0"/>
              </a:rPr>
              <a:t>for </a:t>
            </a:r>
            <a:r>
              <a:rPr lang="en-US" sz="1050" dirty="0" err="1">
                <a:latin typeface="Courier New" charset="0"/>
                <a:ea typeface="ＭＳ Ｐゴシック" charset="0"/>
              </a:rPr>
              <a:t>i</a:t>
            </a:r>
            <a:r>
              <a:rPr lang="en-US" sz="1050" dirty="0">
                <a:latin typeface="Courier New" charset="0"/>
                <a:ea typeface="ＭＳ Ｐゴシック" charset="0"/>
              </a:rPr>
              <a:t> := first to last do		</a:t>
            </a:r>
            <a:r>
              <a:rPr lang="en-US" sz="1050" dirty="0" err="1">
                <a:latin typeface="Courier New" charset="0"/>
                <a:ea typeface="ＭＳ Ｐゴシック" charset="0"/>
              </a:rPr>
              <a:t>i</a:t>
            </a:r>
            <a:r>
              <a:rPr lang="en-US" sz="1050" dirty="0">
                <a:latin typeface="Courier New" charset="0"/>
                <a:ea typeface="ＭＳ Ｐゴシック" charset="0"/>
              </a:rPr>
              <a:t> = first	</a:t>
            </a:r>
          </a:p>
          <a:p>
            <a:pPr lvl="2">
              <a:lnSpc>
                <a:spcPct val="70000"/>
              </a:lnSpc>
              <a:tabLst>
                <a:tab pos="4572000" algn="l"/>
                <a:tab pos="5029200" algn="l"/>
              </a:tabLst>
            </a:pPr>
            <a:r>
              <a:rPr lang="en-US" sz="1050" dirty="0">
                <a:latin typeface="Courier New" charset="0"/>
                <a:ea typeface="ＭＳ Ｐゴシック" charset="0"/>
              </a:rPr>
              <a:t>begin	</a:t>
            </a:r>
            <a:r>
              <a:rPr lang="en-US" sz="1050" dirty="0">
                <a:solidFill>
                  <a:srgbClr val="FF0000"/>
                </a:solidFill>
                <a:latin typeface="Courier New" charset="0"/>
                <a:ea typeface="ＭＳ Ｐゴシック" charset="0"/>
              </a:rPr>
              <a:t>loop:</a:t>
            </a:r>
            <a:r>
              <a:rPr lang="en-US" sz="1050" dirty="0">
                <a:latin typeface="Courier New" charset="0"/>
                <a:ea typeface="ＭＳ Ｐゴシック" charset="0"/>
              </a:rPr>
              <a:t>	if </a:t>
            </a:r>
            <a:r>
              <a:rPr lang="en-US" sz="1050" dirty="0" err="1">
                <a:latin typeface="Courier New" charset="0"/>
                <a:ea typeface="ＭＳ Ｐゴシック" charset="0"/>
              </a:rPr>
              <a:t>i</a:t>
            </a:r>
            <a:r>
              <a:rPr lang="en-US" sz="1050" dirty="0">
                <a:latin typeface="Courier New" charset="0"/>
                <a:ea typeface="ＭＳ Ｐゴシック" charset="0"/>
              </a:rPr>
              <a:t> &gt; last </a:t>
            </a:r>
            <a:r>
              <a:rPr lang="en-US" sz="1050" dirty="0" err="1">
                <a:latin typeface="Courier New" charset="0"/>
                <a:ea typeface="ＭＳ Ｐゴシック" charset="0"/>
              </a:rPr>
              <a:t>goto</a:t>
            </a:r>
            <a:r>
              <a:rPr lang="en-US" sz="1050" dirty="0">
                <a:latin typeface="Courier New" charset="0"/>
                <a:ea typeface="ＭＳ Ｐゴシック" charset="0"/>
              </a:rPr>
              <a:t> out</a:t>
            </a:r>
          </a:p>
          <a:p>
            <a:pPr lvl="2">
              <a:lnSpc>
                <a:spcPct val="70000"/>
              </a:lnSpc>
              <a:tabLst>
                <a:tab pos="4572000" algn="l"/>
                <a:tab pos="5029200" algn="l"/>
              </a:tabLst>
            </a:pPr>
            <a:r>
              <a:rPr lang="en-US" sz="1050" dirty="0">
                <a:latin typeface="Courier New" charset="0"/>
                <a:ea typeface="ＭＳ Ｐゴシック" charset="0"/>
              </a:rPr>
              <a:t>    …		…</a:t>
            </a:r>
          </a:p>
          <a:p>
            <a:pPr lvl="2">
              <a:lnSpc>
                <a:spcPct val="70000"/>
              </a:lnSpc>
              <a:tabLst>
                <a:tab pos="4572000" algn="l"/>
                <a:tab pos="5029200" algn="l"/>
              </a:tabLst>
            </a:pPr>
            <a:r>
              <a:rPr lang="en-US" sz="1050" dirty="0">
                <a:latin typeface="Courier New" charset="0"/>
                <a:ea typeface="ＭＳ Ｐゴシック" charset="0"/>
              </a:rPr>
              <a:t>end		</a:t>
            </a:r>
            <a:r>
              <a:rPr lang="en-US" sz="1050" dirty="0" err="1">
                <a:latin typeface="Courier New" charset="0"/>
                <a:ea typeface="ＭＳ Ｐゴシック" charset="0"/>
              </a:rPr>
              <a:t>i</a:t>
            </a:r>
            <a:r>
              <a:rPr lang="en-US" sz="1050" dirty="0">
                <a:latin typeface="Courier New" charset="0"/>
                <a:ea typeface="ＭＳ Ｐゴシック" charset="0"/>
              </a:rPr>
              <a:t> = </a:t>
            </a:r>
            <a:r>
              <a:rPr lang="en-US" sz="1050" dirty="0" err="1">
                <a:latin typeface="Courier New" charset="0"/>
                <a:ea typeface="ＭＳ Ｐゴシック" charset="0"/>
              </a:rPr>
              <a:t>i</a:t>
            </a:r>
            <a:r>
              <a:rPr lang="en-US" sz="1050" dirty="0">
                <a:latin typeface="Courier New" charset="0"/>
                <a:ea typeface="ＭＳ Ｐゴシック" charset="0"/>
              </a:rPr>
              <a:t> + 1</a:t>
            </a:r>
          </a:p>
          <a:p>
            <a:pPr lvl="2">
              <a:lnSpc>
                <a:spcPct val="70000"/>
              </a:lnSpc>
              <a:tabLst>
                <a:tab pos="4572000" algn="l"/>
                <a:tab pos="5029200" algn="l"/>
              </a:tabLst>
            </a:pPr>
            <a:r>
              <a:rPr lang="en-US" sz="1050" dirty="0">
                <a:latin typeface="Courier New" charset="0"/>
                <a:ea typeface="ＭＳ Ｐゴシック" charset="0"/>
              </a:rPr>
              <a:t>			</a:t>
            </a:r>
            <a:r>
              <a:rPr lang="en-US" sz="1050" dirty="0" err="1">
                <a:latin typeface="Courier New" charset="0"/>
                <a:ea typeface="ＭＳ Ｐゴシック" charset="0"/>
              </a:rPr>
              <a:t>goto</a:t>
            </a:r>
            <a:r>
              <a:rPr lang="en-US" sz="1050" dirty="0">
                <a:latin typeface="Courier New" charset="0"/>
                <a:ea typeface="ＭＳ Ｐゴシック" charset="0"/>
              </a:rPr>
              <a:t> loop</a:t>
            </a:r>
          </a:p>
          <a:p>
            <a:pPr lvl="2">
              <a:lnSpc>
                <a:spcPct val="70000"/>
              </a:lnSpc>
              <a:tabLst>
                <a:tab pos="4572000" algn="l"/>
                <a:tab pos="5029200" algn="l"/>
              </a:tabLst>
            </a:pPr>
            <a:r>
              <a:rPr lang="en-US" sz="1050" dirty="0">
                <a:latin typeface="Courier New" charset="0"/>
                <a:ea typeface="ＭＳ Ｐゴシック" charset="0"/>
              </a:rPr>
              <a:t>		</a:t>
            </a:r>
            <a:r>
              <a:rPr lang="en-US" sz="1050" dirty="0">
                <a:solidFill>
                  <a:srgbClr val="FF0000"/>
                </a:solidFill>
                <a:latin typeface="Courier New" charset="0"/>
                <a:ea typeface="ＭＳ Ｐゴシック" charset="0"/>
              </a:rPr>
              <a:t>out:</a:t>
            </a:r>
            <a:r>
              <a:rPr lang="en-US" sz="1050" dirty="0">
                <a:latin typeface="Courier New" charset="0"/>
                <a:ea typeface="ＭＳ Ｐゴシック" charset="0"/>
              </a:rPr>
              <a:t>	…</a:t>
            </a:r>
            <a:r>
              <a:rPr lang="en-US" sz="900" dirty="0">
                <a:latin typeface="Courier New" charset="0"/>
                <a:ea typeface="ＭＳ Ｐゴシック" charset="0"/>
              </a:rPr>
              <a:t>	</a:t>
            </a: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685800" y="4191000"/>
            <a:ext cx="870267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charset="0"/>
              <a:buChar char="§"/>
              <a:tabLst>
                <a:tab pos="4572000" algn="l"/>
                <a:tab pos="5029200" algn="l"/>
              </a:tabLst>
            </a:pPr>
            <a:r>
              <a:rPr lang="en-US" sz="1800" i="1" dirty="0">
                <a:latin typeface="Arial Narrow" charset="0"/>
              </a:rPr>
              <a:t>axiomatic semantics:</a:t>
            </a:r>
            <a:r>
              <a:rPr lang="en-US" sz="1800" dirty="0">
                <a:latin typeface="Arial Narrow" charset="0"/>
              </a:rPr>
              <a:t> describe meaning using assertions about conditions, can prove properties of program using formal logic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charset="0"/>
              <a:buChar char="§"/>
              <a:tabLst>
                <a:tab pos="4572000" algn="l"/>
                <a:tab pos="5029200" algn="l"/>
              </a:tabLst>
            </a:pPr>
            <a:endParaRPr lang="en-US" sz="800" dirty="0">
              <a:latin typeface="Arial Narrow" charset="0"/>
            </a:endParaRPr>
          </a:p>
          <a:p>
            <a:pPr marL="1143000" lvl="2" indent="-228600">
              <a:lnSpc>
                <a:spcPct val="70000"/>
              </a:lnSpc>
              <a:spcBef>
                <a:spcPct val="20000"/>
              </a:spcBef>
              <a:tabLst>
                <a:tab pos="4572000" algn="l"/>
                <a:tab pos="5029200" algn="l"/>
              </a:tabLst>
            </a:pPr>
            <a:r>
              <a:rPr lang="en-US" sz="1100" u="sng" dirty="0">
                <a:latin typeface="Arial Narrow" charset="0"/>
              </a:rPr>
              <a:t>Pascal code                                        </a:t>
            </a:r>
            <a:r>
              <a:rPr lang="en-US" sz="1100" dirty="0">
                <a:latin typeface="Arial Narrow" charset="0"/>
              </a:rPr>
              <a:t>	</a:t>
            </a:r>
            <a:r>
              <a:rPr lang="en-US" sz="1100" u="sng" dirty="0">
                <a:latin typeface="Arial Narrow" charset="0"/>
              </a:rPr>
              <a:t>Axiomatic semantics		</a:t>
            </a:r>
          </a:p>
          <a:p>
            <a:pPr marL="1143000" lvl="2" indent="-228600">
              <a:lnSpc>
                <a:spcPct val="70000"/>
              </a:lnSpc>
              <a:spcBef>
                <a:spcPct val="20000"/>
              </a:spcBef>
              <a:tabLst>
                <a:tab pos="4572000" algn="l"/>
                <a:tab pos="5029200" algn="l"/>
              </a:tabLst>
            </a:pPr>
            <a:r>
              <a:rPr lang="en-US" sz="1050" dirty="0">
                <a:latin typeface="Courier New" charset="0"/>
              </a:rPr>
              <a:t>while (x &gt; y) do	while (x &gt; y) do</a:t>
            </a:r>
          </a:p>
          <a:p>
            <a:pPr marL="1143000" lvl="2" indent="-228600">
              <a:lnSpc>
                <a:spcPct val="70000"/>
              </a:lnSpc>
              <a:spcBef>
                <a:spcPct val="20000"/>
              </a:spcBef>
              <a:tabLst>
                <a:tab pos="4572000" algn="l"/>
                <a:tab pos="5029200" algn="l"/>
              </a:tabLst>
            </a:pPr>
            <a:r>
              <a:rPr lang="en-US" sz="1050" dirty="0">
                <a:latin typeface="Courier New" charset="0"/>
              </a:rPr>
              <a:t>begin	begin</a:t>
            </a:r>
          </a:p>
          <a:p>
            <a:pPr marL="1143000" lvl="2" indent="-228600">
              <a:lnSpc>
                <a:spcPct val="70000"/>
              </a:lnSpc>
              <a:spcBef>
                <a:spcPct val="20000"/>
              </a:spcBef>
              <a:tabLst>
                <a:tab pos="4572000" algn="l"/>
                <a:tab pos="5029200" algn="l"/>
              </a:tabLst>
            </a:pPr>
            <a:r>
              <a:rPr lang="en-US" sz="1050" dirty="0">
                <a:latin typeface="Courier New" charset="0"/>
              </a:rPr>
              <a:t>    …	    </a:t>
            </a:r>
            <a:r>
              <a:rPr lang="en-US" sz="1050" dirty="0">
                <a:solidFill>
                  <a:srgbClr val="FF0000"/>
                </a:solidFill>
                <a:latin typeface="Courier New" charset="0"/>
              </a:rPr>
              <a:t>ASSERT: x &gt; y</a:t>
            </a:r>
          </a:p>
          <a:p>
            <a:pPr marL="1143000" lvl="2" indent="-228600">
              <a:lnSpc>
                <a:spcPct val="70000"/>
              </a:lnSpc>
              <a:spcBef>
                <a:spcPct val="20000"/>
              </a:spcBef>
              <a:tabLst>
                <a:tab pos="4572000" algn="l"/>
                <a:tab pos="4846638" algn="l"/>
              </a:tabLst>
            </a:pPr>
            <a:r>
              <a:rPr lang="en-US" sz="1050" dirty="0">
                <a:latin typeface="Courier New" charset="0"/>
              </a:rPr>
              <a:t>end		 …</a:t>
            </a:r>
          </a:p>
          <a:p>
            <a:pPr marL="1143000" lvl="2" indent="-228600">
              <a:lnSpc>
                <a:spcPct val="70000"/>
              </a:lnSpc>
              <a:spcBef>
                <a:spcPct val="20000"/>
              </a:spcBef>
              <a:tabLst>
                <a:tab pos="4572000" algn="l"/>
                <a:tab pos="5029200" algn="l"/>
              </a:tabLst>
            </a:pPr>
            <a:r>
              <a:rPr lang="en-US" sz="1050" dirty="0">
                <a:latin typeface="Courier New" charset="0"/>
              </a:rPr>
              <a:t>		end</a:t>
            </a:r>
          </a:p>
          <a:p>
            <a:pPr marL="1143000" lvl="2" indent="-228600">
              <a:lnSpc>
                <a:spcPct val="70000"/>
              </a:lnSpc>
              <a:spcBef>
                <a:spcPct val="20000"/>
              </a:spcBef>
              <a:tabLst>
                <a:tab pos="4572000" algn="l"/>
                <a:tab pos="5029200" algn="l"/>
              </a:tabLst>
            </a:pPr>
            <a:r>
              <a:rPr lang="en-US" sz="1050" dirty="0">
                <a:latin typeface="Courier New" charset="0"/>
              </a:rPr>
              <a:t>		</a:t>
            </a:r>
            <a:r>
              <a:rPr lang="en-US" sz="1050" dirty="0">
                <a:solidFill>
                  <a:srgbClr val="FF0000"/>
                </a:solidFill>
                <a:latin typeface="Courier New" charset="0"/>
              </a:rPr>
              <a:t>ASSERT: x &lt;= y</a:t>
            </a:r>
            <a:endParaRPr lang="en-US" dirty="0">
              <a:solidFill>
                <a:srgbClr val="FF0000"/>
              </a:solidFill>
              <a:latin typeface="Arial Narrow" charset="0"/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685800" y="6019800"/>
            <a:ext cx="870267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charset="0"/>
              <a:buChar char="§"/>
              <a:tabLst>
                <a:tab pos="4572000" algn="l"/>
                <a:tab pos="5029200" algn="l"/>
              </a:tabLst>
            </a:pPr>
            <a:r>
              <a:rPr lang="en-US" sz="1800" i="1" dirty="0">
                <a:latin typeface="Arial Narrow" charset="0"/>
              </a:rPr>
              <a:t>denotational semantics:</a:t>
            </a:r>
            <a:r>
              <a:rPr lang="en-US" sz="1800" dirty="0">
                <a:latin typeface="Arial Narrow" charset="0"/>
              </a:rPr>
              <a:t> describe meaning by constructing a detailed mathematical model of each language entity – PRECISE, BUT VERY EXACTING!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 autoUpdateAnimBg="0"/>
      <p:bldP spid="20485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CAD460B-E808-C646-9551-1A08256BEAB0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3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3733800" cy="990600"/>
          </a:xfrm>
          <a:noFill/>
        </p:spPr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Evolution of programming (cont.)</a:t>
            </a: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81000" y="1828800"/>
            <a:ext cx="37338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indent="4763">
              <a:lnSpc>
                <a:spcPct val="90000"/>
              </a:lnSpc>
              <a:spcBef>
                <a:spcPct val="20000"/>
              </a:spcBef>
            </a:pPr>
            <a:endParaRPr lang="en-US" sz="800" dirty="0">
              <a:solidFill>
                <a:schemeClr val="accent2"/>
              </a:solidFill>
            </a:endParaRPr>
          </a:p>
          <a:p>
            <a:pPr indent="4763">
              <a:lnSpc>
                <a:spcPct val="90000"/>
              </a:lnSpc>
              <a:spcBef>
                <a:spcPct val="20000"/>
              </a:spcBef>
            </a:pPr>
            <a:r>
              <a:rPr lang="en-US" sz="2000" dirty="0">
                <a:solidFill>
                  <a:schemeClr val="accent2"/>
                </a:solidFill>
                <a:latin typeface="Arial Narrow" charset="0"/>
              </a:rPr>
              <a:t>mid 1950</a:t>
            </a:r>
            <a:r>
              <a:rPr lang="en-US" altLang="ja-JP" sz="2000" dirty="0">
                <a:solidFill>
                  <a:schemeClr val="accent2"/>
                </a:solidFill>
                <a:latin typeface="Arial Narrow" charset="0"/>
              </a:rPr>
              <a:t>s: assembly languages developed</a:t>
            </a:r>
          </a:p>
          <a:p>
            <a:pPr marL="747713" lvl="1" indent="-285750">
              <a:lnSpc>
                <a:spcPct val="70000"/>
              </a:lnSpc>
              <a:spcBef>
                <a:spcPct val="20000"/>
              </a:spcBef>
              <a:buFont typeface="Wingdings" charset="0"/>
              <a:buChar char="§"/>
            </a:pPr>
            <a:r>
              <a:rPr lang="en-US" sz="1800" dirty="0">
                <a:latin typeface="Arial Narrow" charset="0"/>
              </a:rPr>
              <a:t>mnemonic names replaced numeric codes</a:t>
            </a:r>
          </a:p>
          <a:p>
            <a:pPr marL="747713" lvl="1" indent="-285750">
              <a:lnSpc>
                <a:spcPct val="70000"/>
              </a:lnSpc>
              <a:spcBef>
                <a:spcPct val="20000"/>
              </a:spcBef>
              <a:buFont typeface="Wingdings" charset="0"/>
              <a:buChar char="§"/>
            </a:pPr>
            <a:r>
              <a:rPr lang="en-US" sz="1800" dirty="0">
                <a:latin typeface="Arial Narrow" charset="0"/>
              </a:rPr>
              <a:t>relative addressing via names and labels</a:t>
            </a:r>
          </a:p>
          <a:p>
            <a:pPr indent="4763">
              <a:lnSpc>
                <a:spcPct val="90000"/>
              </a:lnSpc>
              <a:spcBef>
                <a:spcPct val="20000"/>
              </a:spcBef>
            </a:pPr>
            <a:endParaRPr lang="en-US" sz="1200" dirty="0">
              <a:solidFill>
                <a:schemeClr val="accent2"/>
              </a:solidFill>
              <a:latin typeface="Arial Narrow" charset="0"/>
            </a:endParaRPr>
          </a:p>
          <a:p>
            <a:pPr indent="4763">
              <a:lnSpc>
                <a:spcPct val="90000"/>
              </a:lnSpc>
              <a:spcBef>
                <a:spcPct val="20000"/>
              </a:spcBef>
            </a:pPr>
            <a:endParaRPr lang="en-US" sz="1200" dirty="0">
              <a:solidFill>
                <a:schemeClr val="accent2"/>
              </a:solidFill>
              <a:latin typeface="Arial Narrow" charset="0"/>
            </a:endParaRPr>
          </a:p>
          <a:p>
            <a:pPr indent="4763">
              <a:lnSpc>
                <a:spcPct val="70000"/>
              </a:lnSpc>
              <a:spcBef>
                <a:spcPct val="20000"/>
              </a:spcBef>
              <a:buFont typeface="Wingdings" charset="0"/>
              <a:buNone/>
            </a:pPr>
            <a:r>
              <a:rPr lang="en-US" sz="2000" dirty="0">
                <a:latin typeface="Arial Narrow" charset="0"/>
              </a:rPr>
              <a:t>a separate program</a:t>
            </a:r>
            <a:r>
              <a:rPr lang="en-US" sz="2000" i="1" dirty="0">
                <a:latin typeface="Arial Narrow" charset="0"/>
              </a:rPr>
              <a:t> (assembler)</a:t>
            </a:r>
            <a:r>
              <a:rPr lang="en-US" sz="2000" dirty="0">
                <a:latin typeface="Arial Narrow" charset="0"/>
              </a:rPr>
              <a:t> translated from assembly code to machine code</a:t>
            </a:r>
          </a:p>
          <a:p>
            <a:pPr marL="747713" lvl="1" indent="-285750">
              <a:lnSpc>
                <a:spcPct val="70000"/>
              </a:lnSpc>
              <a:spcBef>
                <a:spcPct val="20000"/>
              </a:spcBef>
              <a:buFontTx/>
              <a:buChar char="•"/>
            </a:pPr>
            <a:r>
              <a:rPr lang="en-US" sz="1800" dirty="0">
                <a:latin typeface="Arial Narrow" charset="0"/>
              </a:rPr>
              <a:t>still machine specific, low-level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4267200" y="804863"/>
            <a:ext cx="4800600" cy="61293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Courier New" charset="0"/>
              </a:rPr>
              <a:t>.file   "</a:t>
            </a:r>
            <a:r>
              <a:rPr lang="en-US" sz="1200" dirty="0" err="1">
                <a:latin typeface="Courier New" charset="0"/>
              </a:rPr>
              <a:t>hello.cpp</a:t>
            </a:r>
            <a:r>
              <a:rPr lang="en-US" sz="1200" dirty="0">
                <a:latin typeface="Courier New" charset="0"/>
              </a:rPr>
              <a:t>"</a:t>
            </a:r>
          </a:p>
          <a:p>
            <a:r>
              <a:rPr lang="en-US" sz="1200" dirty="0">
                <a:latin typeface="Courier New" charset="0"/>
              </a:rPr>
              <a:t>gcc2_compiled.:</a:t>
            </a:r>
          </a:p>
          <a:p>
            <a:r>
              <a:rPr lang="en-US" sz="1200" dirty="0">
                <a:latin typeface="Courier New" charset="0"/>
              </a:rPr>
              <a:t>        .global _</a:t>
            </a:r>
            <a:r>
              <a:rPr lang="en-US" sz="1200" dirty="0" err="1">
                <a:latin typeface="Courier New" charset="0"/>
              </a:rPr>
              <a:t>Q_qtod</a:t>
            </a:r>
            <a:endParaRPr lang="en-US" sz="1200" dirty="0">
              <a:latin typeface="Courier New" charset="0"/>
            </a:endParaRPr>
          </a:p>
          <a:p>
            <a:r>
              <a:rPr lang="en-US" sz="1200" dirty="0">
                <a:latin typeface="Courier New" charset="0"/>
              </a:rPr>
              <a:t>.section ".</a:t>
            </a:r>
            <a:r>
              <a:rPr lang="en-US" sz="1200" dirty="0" err="1">
                <a:latin typeface="Courier New" charset="0"/>
              </a:rPr>
              <a:t>rodata</a:t>
            </a:r>
            <a:r>
              <a:rPr lang="en-US" sz="1200" dirty="0">
                <a:latin typeface="Courier New" charset="0"/>
              </a:rPr>
              <a:t>"</a:t>
            </a:r>
          </a:p>
          <a:p>
            <a:r>
              <a:rPr lang="en-US" sz="1200" dirty="0">
                <a:latin typeface="Courier New" charset="0"/>
              </a:rPr>
              <a:t>        .align 8</a:t>
            </a:r>
          </a:p>
          <a:p>
            <a:r>
              <a:rPr lang="en-US" sz="1200" dirty="0">
                <a:latin typeface="Courier New" charset="0"/>
              </a:rPr>
              <a:t>.LLC0:  .</a:t>
            </a:r>
            <a:r>
              <a:rPr lang="en-US" sz="1200" dirty="0" err="1">
                <a:latin typeface="Courier New" charset="0"/>
              </a:rPr>
              <a:t>asciz</a:t>
            </a:r>
            <a:r>
              <a:rPr lang="en-US" sz="1200" dirty="0">
                <a:latin typeface="Courier New" charset="0"/>
              </a:rPr>
              <a:t>  "Hello world!"</a:t>
            </a:r>
          </a:p>
          <a:p>
            <a:r>
              <a:rPr lang="en-US" sz="1200" dirty="0">
                <a:latin typeface="Courier New" charset="0"/>
              </a:rPr>
              <a:t>.section ".text"</a:t>
            </a:r>
          </a:p>
          <a:p>
            <a:r>
              <a:rPr lang="en-US" sz="1200" dirty="0">
                <a:latin typeface="Courier New" charset="0"/>
              </a:rPr>
              <a:t>        .align 4</a:t>
            </a:r>
          </a:p>
          <a:p>
            <a:r>
              <a:rPr lang="en-US" sz="1200" dirty="0">
                <a:latin typeface="Courier New" charset="0"/>
              </a:rPr>
              <a:t>        .global main</a:t>
            </a:r>
          </a:p>
          <a:p>
            <a:r>
              <a:rPr lang="en-US" sz="1200" dirty="0">
                <a:latin typeface="Courier New" charset="0"/>
              </a:rPr>
              <a:t>        .type   </a:t>
            </a:r>
            <a:r>
              <a:rPr lang="en-US" sz="1200" dirty="0" err="1">
                <a:latin typeface="Courier New" charset="0"/>
              </a:rPr>
              <a:t>main,#function</a:t>
            </a:r>
            <a:endParaRPr lang="en-US" sz="1200" dirty="0">
              <a:latin typeface="Courier New" charset="0"/>
            </a:endParaRPr>
          </a:p>
          <a:p>
            <a:r>
              <a:rPr lang="en-US" sz="1200" dirty="0">
                <a:latin typeface="Courier New" charset="0"/>
              </a:rPr>
              <a:t>        .proc   04</a:t>
            </a:r>
          </a:p>
          <a:p>
            <a:r>
              <a:rPr lang="en-US" sz="1200" dirty="0">
                <a:latin typeface="Courier New" charset="0"/>
              </a:rPr>
              <a:t>main:   !#PROLOGUE# 0</a:t>
            </a:r>
          </a:p>
          <a:p>
            <a:r>
              <a:rPr lang="en-US" sz="1200" dirty="0">
                <a:latin typeface="Courier New" charset="0"/>
              </a:rPr>
              <a:t>        save %sp,-112,%sp</a:t>
            </a:r>
          </a:p>
          <a:p>
            <a:r>
              <a:rPr lang="en-US" sz="1200" dirty="0">
                <a:latin typeface="Courier New" charset="0"/>
              </a:rPr>
              <a:t>        !#PROLOGUE# 1</a:t>
            </a:r>
          </a:p>
          <a:p>
            <a:r>
              <a:rPr lang="en-US" sz="1200" dirty="0">
                <a:latin typeface="Courier New" charset="0"/>
              </a:rPr>
              <a:t>        </a:t>
            </a:r>
            <a:r>
              <a:rPr lang="en-US" sz="1200" dirty="0" err="1">
                <a:latin typeface="Courier New" charset="0"/>
              </a:rPr>
              <a:t>sethi</a:t>
            </a:r>
            <a:r>
              <a:rPr lang="en-US" sz="1200" dirty="0">
                <a:latin typeface="Courier New" charset="0"/>
              </a:rPr>
              <a:t> %hi(</a:t>
            </a:r>
            <a:r>
              <a:rPr lang="en-US" sz="1200" dirty="0" err="1">
                <a:latin typeface="Courier New" charset="0"/>
              </a:rPr>
              <a:t>cout</a:t>
            </a:r>
            <a:r>
              <a:rPr lang="en-US" sz="1200" dirty="0">
                <a:latin typeface="Courier New" charset="0"/>
              </a:rPr>
              <a:t>),%o1</a:t>
            </a:r>
          </a:p>
          <a:p>
            <a:r>
              <a:rPr lang="en-US" sz="1200" dirty="0">
                <a:latin typeface="Courier New" charset="0"/>
              </a:rPr>
              <a:t>        or %o1,%lo(</a:t>
            </a:r>
            <a:r>
              <a:rPr lang="en-US" sz="1200" dirty="0" err="1">
                <a:latin typeface="Courier New" charset="0"/>
              </a:rPr>
              <a:t>cout</a:t>
            </a:r>
            <a:r>
              <a:rPr lang="en-US" sz="1200" dirty="0">
                <a:latin typeface="Courier New" charset="0"/>
              </a:rPr>
              <a:t>),%o0</a:t>
            </a:r>
          </a:p>
          <a:p>
            <a:r>
              <a:rPr lang="en-US" sz="1200" dirty="0">
                <a:latin typeface="Courier New" charset="0"/>
              </a:rPr>
              <a:t>        </a:t>
            </a:r>
            <a:r>
              <a:rPr lang="en-US" sz="1200" dirty="0" err="1">
                <a:latin typeface="Courier New" charset="0"/>
              </a:rPr>
              <a:t>sethi</a:t>
            </a:r>
            <a:r>
              <a:rPr lang="en-US" sz="1200" dirty="0">
                <a:latin typeface="Courier New" charset="0"/>
              </a:rPr>
              <a:t> %hi(.LLC0),%o2</a:t>
            </a:r>
          </a:p>
          <a:p>
            <a:r>
              <a:rPr lang="en-US" sz="1200" dirty="0">
                <a:latin typeface="Courier New" charset="0"/>
              </a:rPr>
              <a:t>        or %o2,%lo(.LLC0),%o1</a:t>
            </a:r>
          </a:p>
          <a:p>
            <a:r>
              <a:rPr lang="en-US" sz="1200" dirty="0">
                <a:latin typeface="Courier New" charset="0"/>
              </a:rPr>
              <a:t>        call __ls__7ostreamPCc,0</a:t>
            </a:r>
          </a:p>
          <a:p>
            <a:r>
              <a:rPr lang="en-US" sz="1200" dirty="0">
                <a:latin typeface="Courier New" charset="0"/>
              </a:rPr>
              <a:t>        </a:t>
            </a:r>
            <a:r>
              <a:rPr lang="en-US" sz="1200" dirty="0" err="1">
                <a:latin typeface="Courier New" charset="0"/>
              </a:rPr>
              <a:t>nop</a:t>
            </a:r>
            <a:endParaRPr lang="en-US" sz="1200" dirty="0">
              <a:latin typeface="Courier New" charset="0"/>
            </a:endParaRPr>
          </a:p>
          <a:p>
            <a:r>
              <a:rPr lang="en-US" sz="1200" dirty="0">
                <a:latin typeface="Courier New" charset="0"/>
              </a:rPr>
              <a:t>        mov %o0,%l0</a:t>
            </a:r>
          </a:p>
          <a:p>
            <a:r>
              <a:rPr lang="en-US" sz="1200" dirty="0">
                <a:latin typeface="Courier New" charset="0"/>
              </a:rPr>
              <a:t>        mov %l0,%o0</a:t>
            </a:r>
          </a:p>
          <a:p>
            <a:r>
              <a:rPr lang="en-US" sz="1200" dirty="0">
                <a:latin typeface="Courier New" charset="0"/>
              </a:rPr>
              <a:t>        </a:t>
            </a:r>
            <a:r>
              <a:rPr lang="en-US" sz="1200" dirty="0" err="1">
                <a:latin typeface="Courier New" charset="0"/>
              </a:rPr>
              <a:t>sethi</a:t>
            </a:r>
            <a:r>
              <a:rPr lang="en-US" sz="1200" dirty="0">
                <a:latin typeface="Courier New" charset="0"/>
              </a:rPr>
              <a:t> %hi(endl__FR7ostream),%o2</a:t>
            </a:r>
          </a:p>
          <a:p>
            <a:r>
              <a:rPr lang="en-US" sz="1200" dirty="0">
                <a:latin typeface="Courier New" charset="0"/>
              </a:rPr>
              <a:t>        or %o2,%lo(endl__FR7ostream),%o1</a:t>
            </a:r>
          </a:p>
          <a:p>
            <a:r>
              <a:rPr lang="en-US" sz="1200" dirty="0">
                <a:latin typeface="Courier New" charset="0"/>
              </a:rPr>
              <a:t>        call __ls__7ostreamPFR7ostream_R7ostream,0</a:t>
            </a:r>
          </a:p>
          <a:p>
            <a:r>
              <a:rPr lang="en-US" sz="1200" dirty="0">
                <a:latin typeface="Courier New" charset="0"/>
              </a:rPr>
              <a:t>        </a:t>
            </a:r>
            <a:r>
              <a:rPr lang="en-US" sz="1200" dirty="0" err="1">
                <a:latin typeface="Courier New" charset="0"/>
              </a:rPr>
              <a:t>nop</a:t>
            </a:r>
            <a:endParaRPr lang="en-US" sz="1200" dirty="0">
              <a:latin typeface="Courier New" charset="0"/>
            </a:endParaRPr>
          </a:p>
          <a:p>
            <a:r>
              <a:rPr lang="en-US" sz="1200" dirty="0">
                <a:latin typeface="Courier New" charset="0"/>
              </a:rPr>
              <a:t>        mov 0,%i0</a:t>
            </a:r>
          </a:p>
          <a:p>
            <a:r>
              <a:rPr lang="en-US" sz="1200" dirty="0">
                <a:latin typeface="Courier New" charset="0"/>
              </a:rPr>
              <a:t>        b .LL230</a:t>
            </a:r>
          </a:p>
          <a:p>
            <a:r>
              <a:rPr lang="en-US" sz="1200" dirty="0">
                <a:latin typeface="Courier New" charset="0"/>
              </a:rPr>
              <a:t>        </a:t>
            </a:r>
            <a:r>
              <a:rPr lang="en-US" sz="1200" dirty="0" err="1">
                <a:latin typeface="Courier New" charset="0"/>
              </a:rPr>
              <a:t>nop</a:t>
            </a:r>
            <a:endParaRPr lang="en-US" sz="1200" dirty="0">
              <a:latin typeface="Courier New" charset="0"/>
            </a:endParaRPr>
          </a:p>
          <a:p>
            <a:r>
              <a:rPr lang="en-US" sz="1200" dirty="0">
                <a:latin typeface="Courier New" charset="0"/>
              </a:rPr>
              <a:t>.LL230: ret</a:t>
            </a:r>
          </a:p>
          <a:p>
            <a:r>
              <a:rPr lang="en-US" sz="1200" dirty="0">
                <a:latin typeface="Courier New" charset="0"/>
              </a:rPr>
              <a:t>        restore</a:t>
            </a:r>
          </a:p>
          <a:p>
            <a:r>
              <a:rPr lang="en-US" sz="1200" dirty="0">
                <a:latin typeface="Courier New" charset="0"/>
              </a:rPr>
              <a:t>.LLfe1: .size    main,.LLfe1-main</a:t>
            </a:r>
          </a:p>
          <a:p>
            <a:r>
              <a:rPr lang="en-US" sz="1200" dirty="0">
                <a:latin typeface="Courier New" charset="0"/>
              </a:rPr>
              <a:t>        .ident  "GCC: (GNU) 2.7.2"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4DB81346-5741-0842-8957-71BC9833E49A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4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3733800" cy="990600"/>
          </a:xfrm>
          <a:noFill/>
        </p:spPr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Evolution of programming (cont.)</a:t>
            </a: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381000" y="1828800"/>
            <a:ext cx="44196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indent="4763">
              <a:lnSpc>
                <a:spcPct val="90000"/>
              </a:lnSpc>
              <a:spcBef>
                <a:spcPct val="20000"/>
              </a:spcBef>
            </a:pPr>
            <a:r>
              <a:rPr lang="en-US" sz="2000" dirty="0">
                <a:solidFill>
                  <a:schemeClr val="accent2"/>
                </a:solidFill>
                <a:latin typeface="Arial Narrow" charset="0"/>
              </a:rPr>
              <a:t>late 1950</a:t>
            </a:r>
            <a:r>
              <a:rPr lang="en-US" altLang="ja-JP" sz="2000" dirty="0">
                <a:solidFill>
                  <a:schemeClr val="accent2"/>
                </a:solidFill>
                <a:latin typeface="Arial Narrow" charset="0"/>
              </a:rPr>
              <a:t>s: high-level languages developed</a:t>
            </a:r>
          </a:p>
          <a:p>
            <a:pPr marL="747713" lvl="1" indent="-285750">
              <a:lnSpc>
                <a:spcPct val="70000"/>
              </a:lnSpc>
              <a:spcBef>
                <a:spcPct val="20000"/>
              </a:spcBef>
              <a:buFont typeface="Wingdings" charset="0"/>
              <a:buChar char="§"/>
            </a:pPr>
            <a:r>
              <a:rPr lang="en-US" sz="1800" dirty="0">
                <a:latin typeface="Arial Narrow" charset="0"/>
              </a:rPr>
              <a:t>allowed user to program at higher level of abstraction</a:t>
            </a:r>
          </a:p>
          <a:p>
            <a:pPr indent="4763">
              <a:lnSpc>
                <a:spcPct val="90000"/>
              </a:lnSpc>
              <a:spcBef>
                <a:spcPct val="20000"/>
              </a:spcBef>
            </a:pPr>
            <a:endParaRPr lang="en-US" sz="1400" dirty="0">
              <a:solidFill>
                <a:schemeClr val="accent2"/>
              </a:solidFill>
              <a:latin typeface="Arial Narrow" charset="0"/>
            </a:endParaRPr>
          </a:p>
          <a:p>
            <a:pPr indent="4763">
              <a:lnSpc>
                <a:spcPct val="90000"/>
              </a:lnSpc>
              <a:spcBef>
                <a:spcPct val="20000"/>
              </a:spcBef>
            </a:pPr>
            <a:endParaRPr lang="en-US" sz="1400" dirty="0">
              <a:solidFill>
                <a:schemeClr val="accent2"/>
              </a:solidFill>
              <a:latin typeface="Arial Narrow" charset="0"/>
            </a:endParaRPr>
          </a:p>
          <a:p>
            <a:pPr indent="4763">
              <a:lnSpc>
                <a:spcPct val="70000"/>
              </a:lnSpc>
              <a:spcBef>
                <a:spcPct val="20000"/>
              </a:spcBef>
              <a:buFont typeface="Wingdings" charset="0"/>
              <a:buNone/>
            </a:pPr>
            <a:r>
              <a:rPr lang="en-US" sz="2000" dirty="0">
                <a:latin typeface="Arial Narrow" charset="0"/>
              </a:rPr>
              <a:t>however, bridging the gap to low-level hardware was more difficult</a:t>
            </a:r>
          </a:p>
          <a:p>
            <a:pPr marL="747713" lvl="1" indent="-28575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1800" dirty="0">
                <a:latin typeface="Arial Narrow" charset="0"/>
              </a:rPr>
              <a:t>a </a:t>
            </a:r>
            <a:r>
              <a:rPr lang="en-US" sz="1800" i="1" dirty="0">
                <a:latin typeface="Arial Narrow" charset="0"/>
              </a:rPr>
              <a:t>compiler</a:t>
            </a:r>
            <a:r>
              <a:rPr lang="en-US" sz="1800" dirty="0">
                <a:latin typeface="Arial Narrow" charset="0"/>
              </a:rPr>
              <a:t> translates code all at once into machine code (e.g., FORTRAN, C++)</a:t>
            </a:r>
          </a:p>
          <a:p>
            <a:pPr marL="747713" lvl="1" indent="-28575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1800" dirty="0">
                <a:latin typeface="Arial Narrow" charset="0"/>
              </a:rPr>
              <a:t>an </a:t>
            </a:r>
            <a:r>
              <a:rPr lang="en-US" sz="1800" i="1" dirty="0">
                <a:latin typeface="Arial Narrow" charset="0"/>
              </a:rPr>
              <a:t>interpreter</a:t>
            </a:r>
            <a:r>
              <a:rPr lang="en-US" sz="1800" dirty="0">
                <a:latin typeface="Arial Narrow" charset="0"/>
              </a:rPr>
              <a:t> simulates execution of the code line-by-line (e.g., BASIC, Scheme)</a:t>
            </a:r>
          </a:p>
          <a:p>
            <a:pPr marL="747713" lvl="1" indent="-28575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1800" dirty="0">
              <a:latin typeface="Arial Narrow" charset="0"/>
            </a:endParaRPr>
          </a:p>
          <a:p>
            <a:pPr indent="4763">
              <a:lnSpc>
                <a:spcPct val="80000"/>
              </a:lnSpc>
              <a:spcBef>
                <a:spcPct val="20000"/>
              </a:spcBef>
            </a:pPr>
            <a:r>
              <a:rPr lang="en-US" sz="2000" dirty="0">
                <a:latin typeface="Arial Narrow" charset="0"/>
              </a:rPr>
              <a:t>Java utilizes a hybrid scheme</a:t>
            </a:r>
          </a:p>
          <a:p>
            <a:pPr marL="747713" lvl="1" indent="-28575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1800" dirty="0">
                <a:latin typeface="Arial Narrow" charset="0"/>
              </a:rPr>
              <a:t>source code is compiled into byte code</a:t>
            </a:r>
          </a:p>
          <a:p>
            <a:pPr marL="747713" lvl="1" indent="-28575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1800" dirty="0">
                <a:latin typeface="Arial Narrow" charset="0"/>
              </a:rPr>
              <a:t>the byte code is then interpreted by the Java Virtual Machine (JVM) that is built into the JDK or a Web browser</a:t>
            </a:r>
          </a:p>
          <a:p>
            <a:pPr marL="747713" lvl="1" indent="-28575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1800" dirty="0">
              <a:latin typeface="Arial Narrow" charset="0"/>
            </a:endParaRP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4876800" y="1752600"/>
            <a:ext cx="4495800" cy="32956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400">
                <a:latin typeface="Courier New" charset="0"/>
              </a:rPr>
              <a:t>// File: hello.cpp</a:t>
            </a:r>
          </a:p>
          <a:p>
            <a:r>
              <a:rPr lang="en-US" sz="1400">
                <a:latin typeface="Courier New" charset="0"/>
              </a:rPr>
              <a:t>// Author: Dave Reed</a:t>
            </a:r>
          </a:p>
          <a:p>
            <a:r>
              <a:rPr lang="en-US" sz="1400">
                <a:latin typeface="Courier New" charset="0"/>
              </a:rPr>
              <a:t>//</a:t>
            </a:r>
          </a:p>
          <a:p>
            <a:r>
              <a:rPr lang="en-US" sz="1400">
                <a:latin typeface="Courier New" charset="0"/>
              </a:rPr>
              <a:t>// This program prints "Hello world!"</a:t>
            </a:r>
          </a:p>
          <a:p>
            <a:r>
              <a:rPr lang="en-US" sz="1400">
                <a:latin typeface="Courier New" charset="0"/>
              </a:rPr>
              <a:t>////////////////////////////////////////</a:t>
            </a:r>
          </a:p>
          <a:p>
            <a:endParaRPr lang="en-US" sz="1400">
              <a:latin typeface="Courier New" charset="0"/>
            </a:endParaRPr>
          </a:p>
          <a:p>
            <a:r>
              <a:rPr lang="en-US" sz="1400">
                <a:latin typeface="Courier New" charset="0"/>
              </a:rPr>
              <a:t>#include &lt;iostream&gt;</a:t>
            </a:r>
          </a:p>
          <a:p>
            <a:r>
              <a:rPr lang="en-US" sz="1400">
                <a:latin typeface="Courier New" charset="0"/>
              </a:rPr>
              <a:t>using namespace std;</a:t>
            </a:r>
          </a:p>
          <a:p>
            <a:endParaRPr lang="en-US" sz="1400">
              <a:latin typeface="Courier New" charset="0"/>
            </a:endParaRPr>
          </a:p>
          <a:p>
            <a:r>
              <a:rPr lang="en-US" sz="1400">
                <a:latin typeface="Courier New" charset="0"/>
              </a:rPr>
              <a:t>int main()</a:t>
            </a:r>
          </a:p>
          <a:p>
            <a:r>
              <a:rPr lang="en-US" sz="1400">
                <a:latin typeface="Courier New" charset="0"/>
              </a:rPr>
              <a:t>{</a:t>
            </a:r>
          </a:p>
          <a:p>
            <a:r>
              <a:rPr lang="en-US" sz="1400">
                <a:latin typeface="Courier New" charset="0"/>
              </a:rPr>
              <a:t>    cout &lt;&lt; "Hello world!" &lt;&lt; endl;</a:t>
            </a:r>
          </a:p>
          <a:p>
            <a:endParaRPr lang="en-US" sz="1400">
              <a:latin typeface="Courier New" charset="0"/>
            </a:endParaRPr>
          </a:p>
          <a:p>
            <a:r>
              <a:rPr lang="en-US" sz="1400">
                <a:latin typeface="Courier New" charset="0"/>
              </a:rPr>
              <a:t>    return 0;</a:t>
            </a:r>
          </a:p>
          <a:p>
            <a:r>
              <a:rPr lang="en-US" sz="1400">
                <a:latin typeface="Courier New" charset="0"/>
              </a:rPr>
              <a:t>}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24CAABD-2A9E-6044-ADA9-C797289E573C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5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09600" y="1219200"/>
            <a:ext cx="8778875" cy="5334000"/>
          </a:xfrm>
          <a:noFill/>
        </p:spPr>
        <p:txBody>
          <a:bodyPr/>
          <a:lstStyle/>
          <a:p>
            <a:r>
              <a:rPr lang="en-US" sz="2000" dirty="0">
                <a:latin typeface="Arial Narrow" charset="0"/>
                <a:ea typeface="ＭＳ Ｐゴシック" charset="0"/>
                <a:cs typeface="ＭＳ Ｐゴシック" charset="0"/>
              </a:rPr>
              <a:t>by 1970</a:t>
            </a:r>
            <a:r>
              <a:rPr lang="en-US" altLang="ja-JP" sz="2000" dirty="0">
                <a:latin typeface="Arial Narrow" charset="0"/>
                <a:ea typeface="ＭＳ Ｐゴシック" charset="0"/>
                <a:cs typeface="ＭＳ Ｐゴシック" charset="0"/>
              </a:rPr>
              <a:t>s, software costs rivaled hardware</a:t>
            </a:r>
          </a:p>
          <a:p>
            <a:r>
              <a:rPr lang="en-US" sz="2000" dirty="0">
                <a:latin typeface="Arial Narrow" charset="0"/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>
                <a:latin typeface="Arial Narrow" charset="0"/>
                <a:ea typeface="ＭＳ Ｐゴシック" charset="0"/>
                <a:cs typeface="ＭＳ Ｐゴシック" charset="0"/>
                <a:sym typeface="Wingdings" charset="0"/>
              </a:rPr>
              <a:t></a:t>
            </a:r>
            <a:r>
              <a:rPr lang="en-US" sz="2000" dirty="0">
                <a:latin typeface="Arial Narrow" charset="0"/>
                <a:ea typeface="ＭＳ Ｐゴシック" charset="0"/>
                <a:cs typeface="ＭＳ Ｐゴシック" charset="0"/>
              </a:rPr>
              <a:t> new development methodologies emerged</a:t>
            </a:r>
          </a:p>
          <a:p>
            <a:endParaRPr lang="en-US" sz="2800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r>
              <a:rPr lang="en-US" sz="2000" dirty="0">
                <a:latin typeface="Arial Narrow" charset="0"/>
                <a:ea typeface="ＭＳ Ｐゴシック" charset="0"/>
                <a:cs typeface="ＭＳ Ｐゴシック" charset="0"/>
              </a:rPr>
              <a:t>early 1970</a:t>
            </a:r>
            <a:r>
              <a:rPr lang="en-US" altLang="ja-JP" sz="2000" dirty="0">
                <a:latin typeface="Arial Narrow" charset="0"/>
                <a:ea typeface="ＭＳ Ｐゴシック" charset="0"/>
                <a:cs typeface="ＭＳ Ｐゴシック" charset="0"/>
              </a:rPr>
              <a:t>s: top-down design </a:t>
            </a:r>
          </a:p>
          <a:p>
            <a:pPr lvl="1"/>
            <a:r>
              <a:rPr lang="en-US" sz="1800" dirty="0">
                <a:latin typeface="Arial Narrow" charset="0"/>
                <a:ea typeface="ＭＳ Ｐゴシック" charset="0"/>
              </a:rPr>
              <a:t>stepwise (iterative) refinement	          	e.g., Pascal</a:t>
            </a:r>
          </a:p>
          <a:p>
            <a:pPr lvl="1"/>
            <a:endParaRPr lang="en-US" sz="2800" dirty="0">
              <a:latin typeface="Arial Narrow" charset="0"/>
              <a:ea typeface="ＭＳ Ｐゴシック" charset="0"/>
            </a:endParaRPr>
          </a:p>
          <a:p>
            <a:r>
              <a:rPr lang="en-US" sz="2000" dirty="0">
                <a:latin typeface="Arial Narrow" charset="0"/>
                <a:ea typeface="ＭＳ Ｐゴシック" charset="0"/>
                <a:cs typeface="ＭＳ Ｐゴシック" charset="0"/>
              </a:rPr>
              <a:t>late 1970</a:t>
            </a:r>
            <a:r>
              <a:rPr lang="en-US" altLang="ja-JP" sz="2000" dirty="0">
                <a:latin typeface="Arial Narrow" charset="0"/>
                <a:ea typeface="ＭＳ Ｐゴシック" charset="0"/>
                <a:cs typeface="ＭＳ Ｐゴシック" charset="0"/>
              </a:rPr>
              <a:t>s: data-oriented programming</a:t>
            </a:r>
          </a:p>
          <a:p>
            <a:pPr lvl="1"/>
            <a:r>
              <a:rPr lang="en-US" sz="1800" dirty="0">
                <a:latin typeface="Arial Narrow" charset="0"/>
                <a:ea typeface="ＭＳ Ｐゴシック" charset="0"/>
              </a:rPr>
              <a:t>concentrated on the use of ADT</a:t>
            </a:r>
            <a:r>
              <a:rPr lang="ja-JP" altLang="en-US" sz="1800">
                <a:latin typeface="Arial Narrow" charset="0"/>
                <a:ea typeface="ＭＳ Ｐゴシック" charset="0"/>
              </a:rPr>
              <a:t>’</a:t>
            </a:r>
            <a:r>
              <a:rPr lang="en-US" altLang="ja-JP" sz="1800" dirty="0">
                <a:latin typeface="Arial Narrow" charset="0"/>
                <a:ea typeface="ＭＳ Ｐゴシック" charset="0"/>
              </a:rPr>
              <a:t>s	          	e.g., Modula-2, Ada, C/C++</a:t>
            </a:r>
          </a:p>
          <a:p>
            <a:pPr lvl="1"/>
            <a:endParaRPr lang="en-US" sz="2800" dirty="0">
              <a:latin typeface="Arial Narrow" charset="0"/>
              <a:ea typeface="ＭＳ Ｐゴシック" charset="0"/>
            </a:endParaRPr>
          </a:p>
          <a:p>
            <a:r>
              <a:rPr lang="en-US" sz="2000" dirty="0">
                <a:latin typeface="Arial Narrow" charset="0"/>
                <a:ea typeface="ＭＳ Ｐゴシック" charset="0"/>
                <a:cs typeface="ＭＳ Ｐゴシック" charset="0"/>
              </a:rPr>
              <a:t>early 1980</a:t>
            </a:r>
            <a:r>
              <a:rPr lang="en-US" altLang="ja-JP" sz="2000" dirty="0">
                <a:latin typeface="Arial Narrow" charset="0"/>
                <a:ea typeface="ＭＳ Ｐゴシック" charset="0"/>
                <a:cs typeface="ＭＳ Ｐゴシック" charset="0"/>
              </a:rPr>
              <a:t>s: object-oriented programming</a:t>
            </a:r>
          </a:p>
          <a:p>
            <a:pPr lvl="1"/>
            <a:r>
              <a:rPr lang="en-US" sz="1800" dirty="0">
                <a:latin typeface="Arial Narrow" charset="0"/>
                <a:ea typeface="ＭＳ Ｐゴシック" charset="0"/>
              </a:rPr>
              <a:t>ADT'</a:t>
            </a:r>
            <a:r>
              <a:rPr lang="en-US" altLang="ja-JP" sz="1800" dirty="0">
                <a:latin typeface="Arial Narrow" charset="0"/>
                <a:ea typeface="ＭＳ Ｐゴシック" charset="0"/>
              </a:rPr>
              <a:t>s + inheritance + dynamic binding	e.g., Smalltalk, C++, Eiffel, Java</a:t>
            </a:r>
          </a:p>
          <a:p>
            <a:pPr lvl="1"/>
            <a:endParaRPr lang="en-US" sz="2800" dirty="0">
              <a:latin typeface="Arial Narrow" charset="0"/>
              <a:ea typeface="ＭＳ Ｐゴシック" charset="0"/>
            </a:endParaRPr>
          </a:p>
          <a:p>
            <a:r>
              <a:rPr lang="en-US" sz="2000" dirty="0">
                <a:latin typeface="Arial Narrow" charset="0"/>
                <a:ea typeface="ＭＳ Ｐゴシック" charset="0"/>
                <a:cs typeface="ＭＳ Ｐゴシック" charset="0"/>
              </a:rPr>
              <a:t>Software Engineering processes: waterfall model, extreme programming, agile programming</a:t>
            </a:r>
          </a:p>
          <a:p>
            <a:pPr lvl="1"/>
            <a:endParaRPr lang="en-US" sz="1800" dirty="0">
              <a:latin typeface="Arial Narrow" charset="0"/>
              <a:ea typeface="ＭＳ Ｐゴシック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Software development methodologies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489FB5C0-75C9-5A43-81C0-52E6E0B8510F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6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3581400"/>
          </a:xfrm>
          <a:noFill/>
        </p:spPr>
        <p:txBody>
          <a:bodyPr/>
          <a:lstStyle/>
          <a:p>
            <a:r>
              <a:rPr lang="en-US" sz="2000">
                <a:latin typeface="Arial Narrow" charset="0"/>
                <a:ea typeface="ＭＳ Ｐゴシック" charset="0"/>
                <a:cs typeface="ＭＳ Ｐゴシック" charset="0"/>
              </a:rPr>
              <a:t>virtually all computers follow the </a:t>
            </a:r>
            <a:r>
              <a:rPr lang="en-US" sz="2000" i="1">
                <a:latin typeface="Arial Narrow" charset="0"/>
                <a:ea typeface="ＭＳ Ｐゴシック" charset="0"/>
                <a:cs typeface="ＭＳ Ｐゴシック" charset="0"/>
              </a:rPr>
              <a:t>von Neumann</a:t>
            </a:r>
            <a:r>
              <a:rPr lang="en-US" sz="2000">
                <a:latin typeface="Arial Narrow" charset="0"/>
                <a:ea typeface="ＭＳ Ｐゴシック" charset="0"/>
                <a:cs typeface="ＭＳ Ｐゴシック" charset="0"/>
              </a:rPr>
              <a:t> architecture</a:t>
            </a:r>
          </a:p>
          <a:p>
            <a:r>
              <a:rPr lang="en-US" sz="2000">
                <a:latin typeface="Arial Narrow" charset="0"/>
                <a:ea typeface="ＭＳ Ｐゴシック" charset="0"/>
                <a:cs typeface="ＭＳ Ｐゴシック" charset="0"/>
              </a:rPr>
              <a:t>				</a:t>
            </a:r>
            <a:r>
              <a:rPr lang="en-US" sz="18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rPr>
              <a:t>fetch-execute cycle:</a:t>
            </a:r>
            <a:r>
              <a:rPr lang="en-US" sz="1800">
                <a:latin typeface="Arial Narrow" charset="0"/>
                <a:ea typeface="ＭＳ Ｐゴシック" charset="0"/>
                <a:cs typeface="ＭＳ Ｐゴシック" charset="0"/>
              </a:rPr>
              <a:t>  </a:t>
            </a:r>
            <a:r>
              <a:rPr lang="en-US" sz="18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rPr>
              <a:t>repeatedly</a:t>
            </a:r>
            <a:endParaRPr lang="en-US" sz="160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marL="3424238" lvl="2">
              <a:buFontTx/>
              <a:buChar char="•"/>
            </a:pPr>
            <a:r>
              <a:rPr lang="en-US" sz="1600">
                <a:latin typeface="Arial Narrow" charset="0"/>
                <a:ea typeface="ＭＳ Ｐゴシック" charset="0"/>
              </a:rPr>
              <a:t>fetch instructions/data from memory</a:t>
            </a:r>
          </a:p>
          <a:p>
            <a:pPr marL="3424238" lvl="2">
              <a:buFontTx/>
              <a:buChar char="•"/>
            </a:pPr>
            <a:r>
              <a:rPr lang="en-US" sz="1600">
                <a:latin typeface="Arial Narrow" charset="0"/>
                <a:ea typeface="ＭＳ Ｐゴシック" charset="0"/>
              </a:rPr>
              <a:t>execute in CPU</a:t>
            </a:r>
          </a:p>
          <a:p>
            <a:pPr marL="3424238" lvl="2">
              <a:buFontTx/>
              <a:buChar char="•"/>
            </a:pPr>
            <a:r>
              <a:rPr lang="en-US" sz="1600">
                <a:latin typeface="Arial Narrow" charset="0"/>
                <a:ea typeface="ＭＳ Ｐゴシック" charset="0"/>
              </a:rPr>
              <a:t>write results back to memory</a:t>
            </a:r>
          </a:p>
          <a:p>
            <a:pPr marL="3424238" lvl="2"/>
            <a:endParaRPr lang="en-US" sz="1600">
              <a:latin typeface="Arial Narrow" charset="0"/>
              <a:ea typeface="ＭＳ Ｐゴシック" charset="0"/>
            </a:endParaRPr>
          </a:p>
          <a:p>
            <a:r>
              <a:rPr lang="en-US" sz="2000">
                <a:latin typeface="Arial Narrow" charset="0"/>
                <a:ea typeface="ＭＳ Ｐゴシック" charset="0"/>
                <a:cs typeface="ＭＳ Ｐゴシック" charset="0"/>
              </a:rPr>
              <a:t>imperative languages parallel this behavior</a:t>
            </a:r>
          </a:p>
          <a:p>
            <a:pPr lvl="1"/>
            <a:r>
              <a:rPr lang="en-US" sz="1800">
                <a:latin typeface="Arial Narrow" charset="0"/>
                <a:ea typeface="ＭＳ Ｐゴシック" charset="0"/>
              </a:rPr>
              <a:t>variables (memory cells)</a:t>
            </a:r>
          </a:p>
          <a:p>
            <a:pPr lvl="1"/>
            <a:r>
              <a:rPr lang="en-US" sz="1800">
                <a:latin typeface="Arial Narrow" charset="0"/>
                <a:ea typeface="ＭＳ Ｐゴシック" charset="0"/>
              </a:rPr>
              <a:t>assignments (changes to memory)</a:t>
            </a:r>
          </a:p>
          <a:p>
            <a:pPr lvl="1"/>
            <a:r>
              <a:rPr lang="en-US" sz="1800">
                <a:latin typeface="Arial Narrow" charset="0"/>
                <a:ea typeface="ＭＳ Ｐゴシック" charset="0"/>
              </a:rPr>
              <a:t>sequential execution &amp; iteration (fetch/execute cycle)</a:t>
            </a:r>
          </a:p>
          <a:p>
            <a:pPr lvl="1">
              <a:buFont typeface="Wingdings" charset="0"/>
              <a:buNone/>
            </a:pPr>
            <a:endParaRPr lang="en-US" sz="1200">
              <a:latin typeface="Arial Narro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800">
                <a:latin typeface="Arial Narrow" charset="0"/>
                <a:ea typeface="ＭＳ Ｐゴシック" charset="0"/>
              </a:rPr>
              <a:t>since features resemble the underlying implementation, tend to be efficient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Architecture influences design</a:t>
            </a:r>
          </a:p>
        </p:txBody>
      </p:sp>
      <p:pic>
        <p:nvPicPr>
          <p:cNvPr id="21508" name="Picture 4" descr="Diagram of von Neumann architecture (Memory, CPU &amp; I/O).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752600"/>
            <a:ext cx="1828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685800" y="5029200"/>
            <a:ext cx="87026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000" dirty="0">
                <a:solidFill>
                  <a:schemeClr val="accent2"/>
                </a:solidFill>
                <a:latin typeface="Arial Narrow" charset="0"/>
              </a:rPr>
              <a:t>declarative languages emphasize problem-solving approaches far-removed from the underlying hardware</a:t>
            </a:r>
          </a:p>
          <a:p>
            <a:pPr marL="742950" lvl="1" indent="-285750">
              <a:spcBef>
                <a:spcPct val="20000"/>
              </a:spcBef>
            </a:pPr>
            <a:r>
              <a:rPr lang="en-US" sz="1800" dirty="0">
                <a:latin typeface="Arial Narrow" charset="0"/>
              </a:rPr>
              <a:t>e.g., Prolog (logic): specify facts &amp; rules, interpreter performs logical inference</a:t>
            </a:r>
          </a:p>
          <a:p>
            <a:pPr marL="742950" lvl="1" indent="-285750">
              <a:spcBef>
                <a:spcPct val="20000"/>
              </a:spcBef>
            </a:pPr>
            <a:r>
              <a:rPr lang="en-US" sz="1800" dirty="0">
                <a:latin typeface="Arial Narrow" charset="0"/>
              </a:rPr>
              <a:t>	LISP/Scheme/Clojure (functional): specify dynamic transformations to symbols &amp; lists</a:t>
            </a:r>
          </a:p>
          <a:p>
            <a:pPr marL="742950" lvl="1" indent="-285750">
              <a:spcBef>
                <a:spcPct val="20000"/>
              </a:spcBef>
            </a:pPr>
            <a:endParaRPr lang="en-US" sz="1000" dirty="0">
              <a:latin typeface="Arial Narrow" charset="0"/>
            </a:endParaRPr>
          </a:p>
          <a:p>
            <a:pPr marL="742950" lvl="1" indent="-285750">
              <a:spcBef>
                <a:spcPct val="20000"/>
              </a:spcBef>
            </a:pPr>
            <a:r>
              <a:rPr lang="en-US" sz="1800" dirty="0">
                <a:latin typeface="Arial Narrow" charset="0"/>
              </a:rPr>
              <a:t>tend to be more flexible, but not as efficient</a:t>
            </a:r>
            <a:r>
              <a:rPr lang="en-US" sz="1800" dirty="0">
                <a:latin typeface="Arial" charset="0"/>
              </a:rPr>
              <a:t> </a:t>
            </a:r>
            <a:r>
              <a:rPr lang="en-US" sz="2000" dirty="0">
                <a:solidFill>
                  <a:schemeClr val="accent2"/>
                </a:solidFill>
              </a:rPr>
              <a:t>		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5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6DD59E8-A8AC-704F-8E41-EFDD2F576F11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7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FORTRAN (Formula Translator)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71600"/>
            <a:ext cx="4572000" cy="5486400"/>
          </a:xfrm>
        </p:spPr>
        <p:txBody>
          <a:bodyPr/>
          <a:lstStyle/>
          <a:p>
            <a:pPr marL="0" indent="1588"/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FORTRAN </a:t>
            </a:r>
            <a:r>
              <a:rPr lang="en-US" sz="2000" dirty="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rPr>
              <a:t>was the first* high-level language</a:t>
            </a:r>
          </a:p>
          <a:p>
            <a:pPr marL="0" indent="1588"/>
            <a:endParaRPr lang="en-US" sz="2000" dirty="0">
              <a:solidFill>
                <a:schemeClr val="tx1"/>
              </a:solidFill>
              <a:latin typeface="Arial Narrow" charset="0"/>
              <a:ea typeface="ＭＳ Ｐゴシック" charset="0"/>
              <a:cs typeface="ＭＳ Ｐゴシック" charset="0"/>
            </a:endParaRPr>
          </a:p>
          <a:p>
            <a:pPr marL="515938" lvl="1"/>
            <a:r>
              <a:rPr lang="en-US" sz="1800" dirty="0">
                <a:latin typeface="Arial Narrow" charset="0"/>
                <a:ea typeface="ＭＳ Ｐゴシック" charset="0"/>
              </a:rPr>
              <a:t>developed by John Backus at IBM</a:t>
            </a:r>
          </a:p>
          <a:p>
            <a:pPr marL="515938" lvl="1"/>
            <a:r>
              <a:rPr lang="en-US" sz="1800" dirty="0">
                <a:latin typeface="Arial Narrow" charset="0"/>
                <a:ea typeface="ＭＳ Ｐゴシック" charset="0"/>
              </a:rPr>
              <a:t>designed for the IBM 704 computer, all control structures corresponded to 704 machine instructions</a:t>
            </a:r>
          </a:p>
          <a:p>
            <a:pPr marL="515938" lvl="1"/>
            <a:r>
              <a:rPr lang="en-US" sz="1800" dirty="0">
                <a:latin typeface="Arial Narrow" charset="0"/>
                <a:ea typeface="ＭＳ Ｐゴシック" charset="0"/>
              </a:rPr>
              <a:t>704 compiler completed in 1957</a:t>
            </a:r>
          </a:p>
          <a:p>
            <a:pPr marL="515938" lvl="1"/>
            <a:endParaRPr lang="en-US" sz="1800" dirty="0">
              <a:latin typeface="Arial Narrow" charset="0"/>
              <a:ea typeface="ＭＳ Ｐゴシック" charset="0"/>
            </a:endParaRPr>
          </a:p>
          <a:p>
            <a:pPr marL="515938" lvl="1"/>
            <a:r>
              <a:rPr lang="en-US" sz="1800" dirty="0">
                <a:latin typeface="Arial Narrow" charset="0"/>
                <a:ea typeface="ＭＳ Ｐゴシック" charset="0"/>
              </a:rPr>
              <a:t>despite some early problems, FORTRAN was immensely popular – adopted universally in 50's &amp; 60's</a:t>
            </a:r>
          </a:p>
          <a:p>
            <a:pPr marL="515938" lvl="1"/>
            <a:endParaRPr lang="en-US" sz="1800" dirty="0">
              <a:latin typeface="Arial Narrow" charset="0"/>
              <a:ea typeface="ＭＳ Ｐゴシック" charset="0"/>
            </a:endParaRPr>
          </a:p>
          <a:p>
            <a:pPr marL="515938" lvl="1"/>
            <a:r>
              <a:rPr lang="en-US" sz="1800" dirty="0">
                <a:latin typeface="Arial Narrow" charset="0"/>
                <a:ea typeface="ＭＳ Ｐゴシック" charset="0"/>
              </a:rPr>
              <a:t>FORTRAN evolved based on experience and new programming features</a:t>
            </a:r>
          </a:p>
          <a:p>
            <a:pPr marL="903288" lvl="2">
              <a:buFontTx/>
              <a:buChar char="•"/>
            </a:pPr>
            <a:r>
              <a:rPr lang="en-US" sz="1800" dirty="0">
                <a:latin typeface="Arial Narrow" charset="0"/>
                <a:ea typeface="ＭＳ Ｐゴシック" charset="0"/>
              </a:rPr>
              <a:t>latest update is FORTRAN 2023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5334000" y="1752600"/>
            <a:ext cx="3962400" cy="22320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400">
                <a:latin typeface="Courier New" charset="0"/>
              </a:rPr>
              <a:t>C</a:t>
            </a:r>
          </a:p>
          <a:p>
            <a:r>
              <a:rPr lang="en-US" sz="1400">
                <a:latin typeface="Courier New" charset="0"/>
              </a:rPr>
              <a:t>C  FORTRAN program</a:t>
            </a:r>
          </a:p>
          <a:p>
            <a:r>
              <a:rPr lang="en-US" sz="1400">
                <a:latin typeface="Courier New" charset="0"/>
              </a:rPr>
              <a:t>C  Prints "Hello world" 10 times</a:t>
            </a:r>
          </a:p>
          <a:p>
            <a:r>
              <a:rPr lang="en-US" sz="1400">
                <a:latin typeface="Courier New" charset="0"/>
              </a:rPr>
              <a:t>C</a:t>
            </a:r>
          </a:p>
          <a:p>
            <a:r>
              <a:rPr lang="en-US" sz="1400">
                <a:latin typeface="Courier New" charset="0"/>
              </a:rPr>
              <a:t>      PROGRAM HELLO </a:t>
            </a:r>
          </a:p>
          <a:p>
            <a:r>
              <a:rPr lang="en-US" sz="1400">
                <a:latin typeface="Courier New" charset="0"/>
              </a:rPr>
              <a:t>      DO 10, I=1,10 </a:t>
            </a:r>
          </a:p>
          <a:p>
            <a:r>
              <a:rPr lang="en-US" sz="1400">
                <a:latin typeface="Courier New" charset="0"/>
              </a:rPr>
              <a:t>        PRINT *,'Hello world' </a:t>
            </a:r>
          </a:p>
          <a:p>
            <a:r>
              <a:rPr lang="en-US" sz="1400">
                <a:latin typeface="Courier New" charset="0"/>
              </a:rPr>
              <a:t>   10 CONTINUE </a:t>
            </a:r>
          </a:p>
          <a:p>
            <a:r>
              <a:rPr lang="en-US" sz="1400">
                <a:latin typeface="Courier New" charset="0"/>
              </a:rPr>
              <a:t>      STOP </a:t>
            </a:r>
          </a:p>
          <a:p>
            <a:r>
              <a:rPr lang="en-US" sz="1400">
                <a:latin typeface="Courier New" charset="0"/>
              </a:rPr>
              <a:t>      END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0E1D8A1-6BFC-2849-A4D5-D0C923F33FAC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8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LISP (List Processing)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599"/>
            <a:ext cx="4038600" cy="5781675"/>
          </a:xfrm>
        </p:spPr>
        <p:txBody>
          <a:bodyPr/>
          <a:lstStyle/>
          <a:p>
            <a:pPr marL="0" indent="3175"/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LISP </a:t>
            </a:r>
            <a:r>
              <a:rPr lang="en-US" sz="2000" dirty="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rPr>
              <a:t>is a functional language</a:t>
            </a:r>
          </a:p>
          <a:p>
            <a:pPr marL="0" indent="3175"/>
            <a:endParaRPr lang="en-US" sz="800" dirty="0">
              <a:solidFill>
                <a:schemeClr val="tx1"/>
              </a:solidFill>
              <a:latin typeface="Arial Narrow" charset="0"/>
              <a:ea typeface="ＭＳ Ｐゴシック" charset="0"/>
              <a:cs typeface="ＭＳ Ｐゴシック" charset="0"/>
            </a:endParaRPr>
          </a:p>
          <a:p>
            <a:pPr marL="444500" lvl="1" indent="-227013"/>
            <a:r>
              <a:rPr lang="en-US" sz="1800" dirty="0">
                <a:latin typeface="Arial Narrow" charset="0"/>
                <a:ea typeface="ＭＳ Ｐゴシック" charset="0"/>
              </a:rPr>
              <a:t>developed by John McCarthy at MIT</a:t>
            </a:r>
          </a:p>
          <a:p>
            <a:pPr marL="444500" lvl="1" indent="-227013"/>
            <a:r>
              <a:rPr lang="en-US" sz="1800" dirty="0">
                <a:latin typeface="Arial Narrow" charset="0"/>
                <a:ea typeface="ＭＳ Ｐゴシック" charset="0"/>
              </a:rPr>
              <a:t>designed for Artificial Intelligence research – needed to be symbolic, flexible, dynamic</a:t>
            </a:r>
          </a:p>
          <a:p>
            <a:pPr marL="444500" lvl="1" indent="-227013"/>
            <a:r>
              <a:rPr lang="en-US" sz="1800" dirty="0">
                <a:latin typeface="Arial Narrow" charset="0"/>
                <a:ea typeface="ＭＳ Ｐゴシック" charset="0"/>
              </a:rPr>
              <a:t>LISP interpreter completed in 1959</a:t>
            </a:r>
          </a:p>
          <a:p>
            <a:pPr marL="444500" lvl="1" indent="-227013"/>
            <a:endParaRPr lang="en-US" sz="1800" dirty="0">
              <a:latin typeface="Arial Narrow" charset="0"/>
              <a:ea typeface="ＭＳ Ｐゴシック" charset="0"/>
            </a:endParaRPr>
          </a:p>
          <a:p>
            <a:pPr marL="444500" lvl="1" indent="-227013"/>
            <a:r>
              <a:rPr lang="en-US" sz="1800" dirty="0">
                <a:latin typeface="Arial Narrow" charset="0"/>
                <a:ea typeface="ＭＳ Ｐゴシック" charset="0"/>
              </a:rPr>
              <a:t>LISP syntax is very simple but flexible, based on the </a:t>
            </a:r>
            <a:r>
              <a:rPr lang="en-US" sz="1800" dirty="0">
                <a:latin typeface="Symbol" charset="0"/>
                <a:ea typeface="ＭＳ Ｐゴシック" charset="0"/>
              </a:rPr>
              <a:t>l</a:t>
            </a:r>
            <a:r>
              <a:rPr lang="en-US" sz="1800" dirty="0">
                <a:latin typeface="Arial Narrow" charset="0"/>
                <a:ea typeface="ＭＳ Ｐゴシック" charset="0"/>
              </a:rPr>
              <a:t>-calculus of Church</a:t>
            </a:r>
          </a:p>
          <a:p>
            <a:pPr marL="444500" lvl="1" indent="-227013"/>
            <a:r>
              <a:rPr lang="en-US" sz="1800" dirty="0">
                <a:latin typeface="Arial Narrow" charset="0"/>
                <a:ea typeface="ＭＳ Ｐゴシック" charset="0"/>
              </a:rPr>
              <a:t>all memory management is dynamic and automatic – simple but inefficient</a:t>
            </a:r>
          </a:p>
          <a:p>
            <a:pPr marL="444500" lvl="1" indent="-227013"/>
            <a:endParaRPr lang="en-US" sz="1800" dirty="0">
              <a:latin typeface="Arial Narrow" charset="0"/>
              <a:ea typeface="ＭＳ Ｐゴシック" charset="0"/>
            </a:endParaRPr>
          </a:p>
          <a:p>
            <a:pPr marL="444500" lvl="1" indent="-227013"/>
            <a:r>
              <a:rPr lang="en-US" sz="1800" dirty="0">
                <a:latin typeface="Arial Narrow" charset="0"/>
                <a:ea typeface="ＭＳ Ｐゴシック" charset="0"/>
              </a:rPr>
              <a:t>LISP is still widely used in AI</a:t>
            </a:r>
          </a:p>
          <a:p>
            <a:pPr marL="444500" lvl="1" indent="-227013"/>
            <a:endParaRPr lang="en-US" sz="1800" dirty="0">
              <a:latin typeface="Arial Narrow" charset="0"/>
              <a:ea typeface="ＭＳ Ｐゴシック" charset="0"/>
            </a:endParaRPr>
          </a:p>
          <a:p>
            <a:pPr marL="444500" lvl="1" indent="-227013"/>
            <a:r>
              <a:rPr lang="en-US" sz="1800" dirty="0">
                <a:latin typeface="Arial Narrow" charset="0"/>
                <a:ea typeface="ＭＳ Ｐゴシック" charset="0"/>
              </a:rPr>
              <a:t>dialects of LISP have evolved</a:t>
            </a:r>
          </a:p>
          <a:p>
            <a:pPr marL="787400" lvl="2">
              <a:buFontTx/>
              <a:buChar char="•"/>
            </a:pPr>
            <a:r>
              <a:rPr lang="en-US" sz="1800" dirty="0">
                <a:latin typeface="Arial Narrow" charset="0"/>
                <a:ea typeface="ＭＳ Ｐゴシック" charset="0"/>
              </a:rPr>
              <a:t>Scheme (1975)</a:t>
            </a:r>
          </a:p>
          <a:p>
            <a:pPr marL="787400" lvl="2">
              <a:buFontTx/>
              <a:buChar char="•"/>
            </a:pPr>
            <a:r>
              <a:rPr lang="en-US" sz="1800" dirty="0">
                <a:latin typeface="Arial Narrow" charset="0"/>
                <a:ea typeface="ＭＳ Ｐゴシック" charset="0"/>
              </a:rPr>
              <a:t>Common LISP (1984)</a:t>
            </a:r>
          </a:p>
          <a:p>
            <a:pPr marL="787400" lvl="2">
              <a:buFontTx/>
              <a:buChar char="•"/>
            </a:pPr>
            <a:r>
              <a:rPr lang="en-US" sz="1800" dirty="0">
                <a:latin typeface="Arial Narrow" charset="0"/>
                <a:ea typeface="ＭＳ Ｐゴシック" charset="0"/>
              </a:rPr>
              <a:t>Clojure (2007)</a:t>
            </a:r>
          </a:p>
          <a:p>
            <a:pPr marL="0" indent="3175"/>
            <a:endParaRPr lang="en-US" sz="2000" dirty="0">
              <a:solidFill>
                <a:schemeClr val="tx1"/>
              </a:solidFill>
              <a:latin typeface="Arial Narrow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4800600" y="1752600"/>
            <a:ext cx="4495800" cy="15652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200">
                <a:latin typeface="Courier New" charset="0"/>
              </a:rPr>
              <a:t>;;; LISP program</a:t>
            </a:r>
          </a:p>
          <a:p>
            <a:r>
              <a:rPr lang="en-US" sz="1200">
                <a:latin typeface="Courier New" charset="0"/>
              </a:rPr>
              <a:t>;;; (hello N) will return a list containing</a:t>
            </a:r>
          </a:p>
          <a:p>
            <a:r>
              <a:rPr lang="en-US" sz="1200">
                <a:latin typeface="Courier New" charset="0"/>
              </a:rPr>
              <a:t>;;;   N copies of "Hello world"</a:t>
            </a:r>
          </a:p>
          <a:p>
            <a:endParaRPr lang="en-US" sz="1200">
              <a:latin typeface="Courier New" charset="0"/>
            </a:endParaRPr>
          </a:p>
          <a:p>
            <a:r>
              <a:rPr lang="en-US" sz="1200">
                <a:latin typeface="Courier New" charset="0"/>
              </a:rPr>
              <a:t>(define (hello N)</a:t>
            </a:r>
          </a:p>
          <a:p>
            <a:r>
              <a:rPr lang="en-US" sz="1200">
                <a:latin typeface="Courier New" charset="0"/>
              </a:rPr>
              <a:t>  (if (zero? N) </a:t>
            </a:r>
          </a:p>
          <a:p>
            <a:r>
              <a:rPr lang="en-US" sz="1200">
                <a:latin typeface="Courier New" charset="0"/>
              </a:rPr>
              <a:t>      '()</a:t>
            </a:r>
          </a:p>
          <a:p>
            <a:r>
              <a:rPr lang="en-US" sz="1200">
                <a:latin typeface="Courier New" charset="0"/>
              </a:rPr>
              <a:t>      (cons "Hello world" (hello (- N 1)))))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4800600" y="3429000"/>
            <a:ext cx="4495800" cy="22955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200">
                <a:latin typeface="Courier New" charset="0"/>
              </a:rPr>
              <a:t>&gt; (hello 10)</a:t>
            </a:r>
          </a:p>
          <a:p>
            <a:r>
              <a:rPr lang="en-US" sz="1200">
                <a:solidFill>
                  <a:schemeClr val="accent2"/>
                </a:solidFill>
                <a:latin typeface="Courier New" charset="0"/>
              </a:rPr>
              <a:t>("Hello world"</a:t>
            </a:r>
          </a:p>
          <a:p>
            <a:r>
              <a:rPr lang="en-US" sz="1200">
                <a:solidFill>
                  <a:schemeClr val="accent2"/>
                </a:solidFill>
                <a:latin typeface="Courier New" charset="0"/>
              </a:rPr>
              <a:t> "Hello world"</a:t>
            </a:r>
          </a:p>
          <a:p>
            <a:r>
              <a:rPr lang="en-US" sz="1200">
                <a:solidFill>
                  <a:schemeClr val="accent2"/>
                </a:solidFill>
                <a:latin typeface="Courier New" charset="0"/>
              </a:rPr>
              <a:t> "Hello world"</a:t>
            </a:r>
          </a:p>
          <a:p>
            <a:r>
              <a:rPr lang="en-US" sz="1200">
                <a:solidFill>
                  <a:schemeClr val="accent2"/>
                </a:solidFill>
                <a:latin typeface="Courier New" charset="0"/>
              </a:rPr>
              <a:t> "Hello world"</a:t>
            </a:r>
          </a:p>
          <a:p>
            <a:r>
              <a:rPr lang="en-US" sz="1200">
                <a:solidFill>
                  <a:schemeClr val="accent2"/>
                </a:solidFill>
                <a:latin typeface="Courier New" charset="0"/>
              </a:rPr>
              <a:t> "Hello world"</a:t>
            </a:r>
          </a:p>
          <a:p>
            <a:r>
              <a:rPr lang="en-US" sz="1200">
                <a:solidFill>
                  <a:schemeClr val="accent2"/>
                </a:solidFill>
                <a:latin typeface="Courier New" charset="0"/>
              </a:rPr>
              <a:t> "Hello world"</a:t>
            </a:r>
          </a:p>
          <a:p>
            <a:r>
              <a:rPr lang="en-US" sz="1200">
                <a:solidFill>
                  <a:schemeClr val="accent2"/>
                </a:solidFill>
                <a:latin typeface="Courier New" charset="0"/>
              </a:rPr>
              <a:t> "Hello world"</a:t>
            </a:r>
          </a:p>
          <a:p>
            <a:r>
              <a:rPr lang="en-US" sz="1200">
                <a:solidFill>
                  <a:schemeClr val="accent2"/>
                </a:solidFill>
                <a:latin typeface="Courier New" charset="0"/>
              </a:rPr>
              <a:t> "Hello world"</a:t>
            </a:r>
          </a:p>
          <a:p>
            <a:r>
              <a:rPr lang="en-US" sz="1200">
                <a:solidFill>
                  <a:schemeClr val="accent2"/>
                </a:solidFill>
                <a:latin typeface="Courier New" charset="0"/>
              </a:rPr>
              <a:t> "Hello world"</a:t>
            </a:r>
          </a:p>
          <a:p>
            <a:r>
              <a:rPr lang="en-US" sz="1200">
                <a:solidFill>
                  <a:schemeClr val="accent2"/>
                </a:solidFill>
                <a:latin typeface="Courier New" charset="0"/>
              </a:rPr>
              <a:t> "Hello world")</a:t>
            </a:r>
          </a:p>
          <a:p>
            <a:r>
              <a:rPr lang="en-US" sz="1200">
                <a:latin typeface="Courier New" charset="0"/>
              </a:rPr>
              <a:t>&gt;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F5E165F-9091-E749-98F2-0358DE78C6C7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9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ALGOL (Algorithmic Language)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4800600" y="1752600"/>
            <a:ext cx="4495800" cy="2019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400" b="1">
                <a:latin typeface="Courier New" charset="0"/>
              </a:rPr>
              <a:t>comment</a:t>
            </a:r>
            <a:r>
              <a:rPr lang="en-US" sz="1400">
                <a:latin typeface="Courier New" charset="0"/>
              </a:rPr>
              <a:t> ALGOL 60 PROGRAM</a:t>
            </a:r>
          </a:p>
          <a:p>
            <a:r>
              <a:rPr lang="en-US" sz="1400">
                <a:latin typeface="Courier New" charset="0"/>
              </a:rPr>
              <a:t>    displays "Hello world" 10 times;</a:t>
            </a:r>
          </a:p>
          <a:p>
            <a:r>
              <a:rPr lang="en-US" sz="1400" b="1">
                <a:latin typeface="Courier New" charset="0"/>
              </a:rPr>
              <a:t>begin</a:t>
            </a:r>
          </a:p>
          <a:p>
            <a:r>
              <a:rPr lang="en-US" sz="1400">
                <a:latin typeface="Courier New" charset="0"/>
              </a:rPr>
              <a:t>  </a:t>
            </a:r>
            <a:r>
              <a:rPr lang="en-US" sz="1400" b="1">
                <a:latin typeface="Courier New" charset="0"/>
              </a:rPr>
              <a:t>integer</a:t>
            </a:r>
            <a:r>
              <a:rPr lang="en-US" sz="1400">
                <a:latin typeface="Courier New" charset="0"/>
              </a:rPr>
              <a:t> counter;</a:t>
            </a:r>
          </a:p>
          <a:p>
            <a:r>
              <a:rPr lang="en-US" sz="1400">
                <a:latin typeface="Courier New" charset="0"/>
              </a:rPr>
              <a:t>  </a:t>
            </a:r>
            <a:r>
              <a:rPr lang="en-US" sz="1400" b="1">
                <a:latin typeface="Courier New" charset="0"/>
              </a:rPr>
              <a:t>for</a:t>
            </a:r>
            <a:r>
              <a:rPr lang="en-US" sz="1400">
                <a:latin typeface="Courier New" charset="0"/>
              </a:rPr>
              <a:t> counter := 1 </a:t>
            </a:r>
            <a:r>
              <a:rPr lang="en-US" sz="1400" b="1">
                <a:latin typeface="Courier New" charset="0"/>
              </a:rPr>
              <a:t>step</a:t>
            </a:r>
            <a:r>
              <a:rPr lang="en-US" sz="1400">
                <a:latin typeface="Courier New" charset="0"/>
              </a:rPr>
              <a:t> 1 </a:t>
            </a:r>
            <a:r>
              <a:rPr lang="en-US" sz="1400" b="1">
                <a:latin typeface="Courier New" charset="0"/>
              </a:rPr>
              <a:t>until</a:t>
            </a:r>
            <a:r>
              <a:rPr lang="en-US" sz="1400">
                <a:latin typeface="Courier New" charset="0"/>
              </a:rPr>
              <a:t> 10 </a:t>
            </a:r>
            <a:r>
              <a:rPr lang="en-US" sz="1400" b="1">
                <a:latin typeface="Courier New" charset="0"/>
              </a:rPr>
              <a:t>do</a:t>
            </a:r>
          </a:p>
          <a:p>
            <a:r>
              <a:rPr lang="en-US" sz="1400">
                <a:latin typeface="Courier New" charset="0"/>
              </a:rPr>
              <a:t>  </a:t>
            </a:r>
            <a:r>
              <a:rPr lang="en-US" sz="1400" b="1">
                <a:latin typeface="Courier New" charset="0"/>
              </a:rPr>
              <a:t>begin</a:t>
            </a:r>
          </a:p>
          <a:p>
            <a:r>
              <a:rPr lang="en-US" sz="1400">
                <a:latin typeface="Courier New" charset="0"/>
              </a:rPr>
              <a:t>    printstring(Hello world");</a:t>
            </a:r>
          </a:p>
          <a:p>
            <a:r>
              <a:rPr lang="en-US" sz="1400">
                <a:latin typeface="Courier New" charset="0"/>
              </a:rPr>
              <a:t>  </a:t>
            </a:r>
            <a:r>
              <a:rPr lang="en-US" sz="1400" b="1">
                <a:latin typeface="Courier New" charset="0"/>
              </a:rPr>
              <a:t>end</a:t>
            </a:r>
          </a:p>
          <a:p>
            <a:r>
              <a:rPr lang="en-US" sz="1400" b="1">
                <a:latin typeface="Courier New" charset="0"/>
              </a:rPr>
              <a:t>end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4038600" cy="5410200"/>
          </a:xfrm>
          <a:noFill/>
        </p:spPr>
        <p:txBody>
          <a:bodyPr/>
          <a:lstStyle/>
          <a:p>
            <a:pPr marL="0" indent="3175">
              <a:lnSpc>
                <a:spcPct val="90000"/>
              </a:lnSpc>
            </a:pPr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ALGOL </a:t>
            </a:r>
            <a:r>
              <a:rPr lang="en-US" sz="20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rPr>
              <a:t>was an international effort to design a universal language</a:t>
            </a:r>
          </a:p>
          <a:p>
            <a:pPr marL="0" indent="3175">
              <a:lnSpc>
                <a:spcPct val="90000"/>
              </a:lnSpc>
            </a:pPr>
            <a:endParaRPr lang="en-US" sz="2000">
              <a:solidFill>
                <a:schemeClr val="tx1"/>
              </a:solidFill>
              <a:latin typeface="Arial Narrow" charset="0"/>
              <a:ea typeface="ＭＳ Ｐゴシック" charset="0"/>
              <a:cs typeface="ＭＳ Ｐゴシック" charset="0"/>
            </a:endParaRPr>
          </a:p>
          <a:p>
            <a:pPr marL="444500" lvl="1" indent="-227013">
              <a:lnSpc>
                <a:spcPct val="70000"/>
              </a:lnSpc>
            </a:pPr>
            <a:r>
              <a:rPr lang="en-US" sz="1800">
                <a:latin typeface="Arial Narrow" charset="0"/>
                <a:ea typeface="ＭＳ Ｐゴシック" charset="0"/>
              </a:rPr>
              <a:t>developed by joint committee of ACM and GAMM (German equivalent)</a:t>
            </a:r>
          </a:p>
          <a:p>
            <a:pPr marL="444500" lvl="1" indent="-227013">
              <a:lnSpc>
                <a:spcPct val="70000"/>
              </a:lnSpc>
            </a:pPr>
            <a:r>
              <a:rPr lang="en-US" sz="1800">
                <a:latin typeface="Arial Narrow" charset="0"/>
                <a:ea typeface="ＭＳ Ｐゴシック" charset="0"/>
              </a:rPr>
              <a:t>influenced by FORTRAN, but more flexible &amp; powerful, not machine specific</a:t>
            </a:r>
          </a:p>
          <a:p>
            <a:pPr marL="444500" lvl="1" indent="-227013">
              <a:lnSpc>
                <a:spcPct val="70000"/>
              </a:lnSpc>
            </a:pPr>
            <a:endParaRPr lang="en-US" sz="1800">
              <a:latin typeface="Arial Narrow" charset="0"/>
              <a:ea typeface="ＭＳ Ｐゴシック" charset="0"/>
            </a:endParaRPr>
          </a:p>
          <a:p>
            <a:pPr marL="444500" lvl="1" indent="-227013">
              <a:lnSpc>
                <a:spcPct val="70000"/>
              </a:lnSpc>
            </a:pPr>
            <a:r>
              <a:rPr lang="en-US" sz="1800">
                <a:latin typeface="Arial Narrow" charset="0"/>
                <a:ea typeface="ＭＳ Ｐゴシック" charset="0"/>
              </a:rPr>
              <a:t>ALGOL introduced and formalized many common language features of today</a:t>
            </a:r>
          </a:p>
          <a:p>
            <a:pPr marL="787400" lvl="2">
              <a:lnSpc>
                <a:spcPct val="70000"/>
              </a:lnSpc>
              <a:buFontTx/>
              <a:buChar char="•"/>
            </a:pPr>
            <a:r>
              <a:rPr lang="en-US" sz="1800">
                <a:latin typeface="Arial Narrow" charset="0"/>
                <a:ea typeface="ＭＳ Ｐゴシック" charset="0"/>
              </a:rPr>
              <a:t>data type</a:t>
            </a:r>
          </a:p>
          <a:p>
            <a:pPr marL="787400" lvl="2">
              <a:lnSpc>
                <a:spcPct val="70000"/>
              </a:lnSpc>
              <a:buFontTx/>
              <a:buChar char="•"/>
            </a:pPr>
            <a:r>
              <a:rPr lang="en-US" sz="1800">
                <a:latin typeface="Arial Narrow" charset="0"/>
                <a:ea typeface="ＭＳ Ｐゴシック" charset="0"/>
              </a:rPr>
              <a:t>compound statements</a:t>
            </a:r>
          </a:p>
          <a:p>
            <a:pPr marL="787400" lvl="2">
              <a:lnSpc>
                <a:spcPct val="70000"/>
              </a:lnSpc>
              <a:buFontTx/>
              <a:buChar char="•"/>
            </a:pPr>
            <a:r>
              <a:rPr lang="en-US" sz="1800">
                <a:latin typeface="Arial Narrow" charset="0"/>
                <a:ea typeface="ＭＳ Ｐゴシック" charset="0"/>
              </a:rPr>
              <a:t>natural control structures</a:t>
            </a:r>
          </a:p>
          <a:p>
            <a:pPr marL="787400" lvl="2">
              <a:lnSpc>
                <a:spcPct val="70000"/>
              </a:lnSpc>
              <a:buFontTx/>
              <a:buChar char="•"/>
            </a:pPr>
            <a:r>
              <a:rPr lang="en-US" sz="1800">
                <a:latin typeface="Arial Narrow" charset="0"/>
                <a:ea typeface="ＭＳ Ｐゴシック" charset="0"/>
              </a:rPr>
              <a:t>parameter passing modes</a:t>
            </a:r>
          </a:p>
          <a:p>
            <a:pPr marL="787400" lvl="2">
              <a:lnSpc>
                <a:spcPct val="70000"/>
              </a:lnSpc>
              <a:buFontTx/>
              <a:buChar char="•"/>
            </a:pPr>
            <a:r>
              <a:rPr lang="en-US" sz="1800">
                <a:latin typeface="Arial Narrow" charset="0"/>
                <a:ea typeface="ＭＳ Ｐゴシック" charset="0"/>
              </a:rPr>
              <a:t>recursive routines</a:t>
            </a:r>
          </a:p>
          <a:p>
            <a:pPr marL="787400" lvl="2">
              <a:lnSpc>
                <a:spcPct val="70000"/>
              </a:lnSpc>
              <a:buFontTx/>
              <a:buChar char="•"/>
            </a:pPr>
            <a:r>
              <a:rPr lang="en-US" sz="1800">
                <a:latin typeface="Arial Narrow" charset="0"/>
                <a:ea typeface="ＭＳ Ｐゴシック" charset="0"/>
              </a:rPr>
              <a:t>BNF for syntax (Backus &amp; Naur)</a:t>
            </a:r>
          </a:p>
          <a:p>
            <a:pPr marL="787400" lvl="2">
              <a:lnSpc>
                <a:spcPct val="70000"/>
              </a:lnSpc>
              <a:buFontTx/>
              <a:buChar char="•"/>
            </a:pPr>
            <a:endParaRPr lang="en-US" sz="1800">
              <a:latin typeface="Arial Narrow" charset="0"/>
              <a:ea typeface="ＭＳ Ｐゴシック" charset="0"/>
            </a:endParaRPr>
          </a:p>
          <a:p>
            <a:pPr marL="444500" lvl="1" indent="-227013">
              <a:lnSpc>
                <a:spcPct val="70000"/>
              </a:lnSpc>
            </a:pPr>
            <a:r>
              <a:rPr lang="en-US" sz="1800">
                <a:latin typeface="Arial Narrow" charset="0"/>
                <a:ea typeface="ＭＳ Ｐゴシック" charset="0"/>
              </a:rPr>
              <a:t>ALGOL evolved (58, 60, 68), but not widely adopted as a programming language</a:t>
            </a:r>
          </a:p>
          <a:p>
            <a:pPr marL="787400" lvl="2">
              <a:lnSpc>
                <a:spcPct val="70000"/>
              </a:lnSpc>
              <a:buFontTx/>
              <a:buChar char="•"/>
            </a:pPr>
            <a:r>
              <a:rPr lang="en-US" sz="1800">
                <a:latin typeface="Arial Narrow" charset="0"/>
                <a:ea typeface="ＭＳ Ｐゴシック" charset="0"/>
              </a:rPr>
              <a:t>instead, accepted as a reference language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FF0033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C:\MSOffice\Templates\Blank Presentation.pot</Template>
  <TotalTime>1142</TotalTime>
  <Words>3731</Words>
  <Application>Microsoft Macintosh PowerPoint</Application>
  <PresentationFormat>Custom</PresentationFormat>
  <Paragraphs>634</Paragraphs>
  <Slides>29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Arial</vt:lpstr>
      <vt:lpstr>Arial Narrow</vt:lpstr>
      <vt:lpstr>Courier New</vt:lpstr>
      <vt:lpstr>Lucida Console</vt:lpstr>
      <vt:lpstr>Symbol</vt:lpstr>
      <vt:lpstr>Times New Roman</vt:lpstr>
      <vt:lpstr>Wingdings</vt:lpstr>
      <vt:lpstr>Blank Presentation</vt:lpstr>
      <vt:lpstr>VISIO</vt:lpstr>
      <vt:lpstr>CSC 533: Programming Languages  Spring 2026</vt:lpstr>
      <vt:lpstr>Evolution of programming</vt:lpstr>
      <vt:lpstr>Evolution of programming (cont.)</vt:lpstr>
      <vt:lpstr>Evolution of programming (cont.)</vt:lpstr>
      <vt:lpstr>Software development methodologies</vt:lpstr>
      <vt:lpstr>Architecture influences design</vt:lpstr>
      <vt:lpstr>FORTRAN (Formula Translator)</vt:lpstr>
      <vt:lpstr>LISP (List Processing)</vt:lpstr>
      <vt:lpstr>ALGOL (Algorithmic Language)</vt:lpstr>
      <vt:lpstr>C  C++  Java  JavaScript</vt:lpstr>
      <vt:lpstr>Other influential languages</vt:lpstr>
      <vt:lpstr>There is no “silver bullet”</vt:lpstr>
      <vt:lpstr>Syntax</vt:lpstr>
      <vt:lpstr>BNF is a meta-language</vt:lpstr>
      <vt:lpstr>Deriving expressions from a grammar</vt:lpstr>
      <vt:lpstr>Ambiguous grammars</vt:lpstr>
      <vt:lpstr>Ambiguity is bad!</vt:lpstr>
      <vt:lpstr>Operator precedence</vt:lpstr>
      <vt:lpstr>Operator associativity</vt:lpstr>
      <vt:lpstr>Right associativity</vt:lpstr>
      <vt:lpstr>In ALGOL 60…</vt:lpstr>
      <vt:lpstr>Dangling else</vt:lpstr>
      <vt:lpstr>Avoiding dangling else </vt:lpstr>
      <vt:lpstr>Dangling else in ALGOL 60?</vt:lpstr>
      <vt:lpstr>Extended BNF (EBNF)</vt:lpstr>
      <vt:lpstr>EBNF example</vt:lpstr>
      <vt:lpstr>EBNF example (cont.)</vt:lpstr>
      <vt:lpstr>BNF vs. syntax graphs</vt:lpstr>
      <vt:lpstr>Semantics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Syntax and Semantics</dc:title>
  <dc:creator>Dave Reed</dc:creator>
  <cp:lastModifiedBy>Reed, Dave</cp:lastModifiedBy>
  <cp:revision>75</cp:revision>
  <cp:lastPrinted>2019-01-21T17:51:20Z</cp:lastPrinted>
  <dcterms:created xsi:type="dcterms:W3CDTF">2012-01-07T23:00:19Z</dcterms:created>
  <dcterms:modified xsi:type="dcterms:W3CDTF">2026-01-12T21:04:05Z</dcterms:modified>
</cp:coreProperties>
</file>