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7" r:id="rId2"/>
    <p:sldId id="265" r:id="rId3"/>
    <p:sldId id="268" r:id="rId4"/>
    <p:sldId id="315" r:id="rId5"/>
    <p:sldId id="316" r:id="rId6"/>
    <p:sldId id="270" r:id="rId7"/>
    <p:sldId id="317" r:id="rId8"/>
    <p:sldId id="318" r:id="rId9"/>
    <p:sldId id="319" r:id="rId10"/>
    <p:sldId id="320" r:id="rId11"/>
    <p:sldId id="321" r:id="rId12"/>
    <p:sldId id="322" r:id="rId13"/>
    <p:sldId id="453" r:id="rId14"/>
    <p:sldId id="337" r:id="rId15"/>
    <p:sldId id="338" r:id="rId16"/>
    <p:sldId id="456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3" r:id="rId26"/>
    <p:sldId id="334" r:id="rId27"/>
    <p:sldId id="335" r:id="rId28"/>
    <p:sldId id="336" r:id="rId29"/>
    <p:sldId id="332" r:id="rId30"/>
    <p:sldId id="454" r:id="rId31"/>
    <p:sldId id="455" r:id="rId32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6327"/>
  </p:normalViewPr>
  <p:slideViewPr>
    <p:cSldViewPr>
      <p:cViewPr varScale="1">
        <p:scale>
          <a:sx n="111" d="100"/>
          <a:sy n="111" d="100"/>
        </p:scale>
        <p:origin x="1968" y="208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F875178-1121-0A4A-8D97-8C502CA34B5B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F77B8EA-EAB7-A149-A204-6BE3891FAB28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11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BD1A7D2-38FF-F44A-9C30-A27A5815AD1E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12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BD1A7D2-38FF-F44A-9C30-A27A5815AD1E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13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689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1076AEE-89A7-3D4A-994D-1B962C188A8A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14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709AFB5-C02F-014E-9DEC-7AA61E9D9823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15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1076AEE-89A7-3D4A-994D-1B962C188A8A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16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9743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F9C1354-8657-9C45-88DB-F6B2429CEEC9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17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6283DAD-0AAA-F048-8421-4EDD1A94E7A7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18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B8C5E45-D96E-9641-B6AE-21C0D7D94015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19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8915723-225F-7041-A971-8905268385CA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20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3D15D0E-6581-154F-AABD-EDBB9F021681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3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C42B0B7-8C39-4746-933C-6D0A961763D1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21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41DE96D-2094-E144-B223-7694DCAF28B4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22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C82FAD1-07EB-5A40-9B4D-3269C298663B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23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728DABD-29AB-0540-88AA-3B3C0FD9D147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24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9AAD1F6-D009-1E41-BCDB-88ED54E8513F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25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5B65872-97CE-6B41-A580-5B3273C5026B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26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343FBE5-3C55-4943-9A55-3956FFA91EF7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27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A040000-1CC3-284F-97F5-85D09772F284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28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9BCC9C2-8025-5C49-A53E-DC0D86F5BFAD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29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9BCC9C2-8025-5C49-A53E-DC0D86F5BFAD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30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7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2975551-B7CB-E642-BC61-189592AB5284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4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F9C1354-8657-9C45-88DB-F6B2429CEEC9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31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227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14D9660-C272-5748-BFD8-AE30016457C0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5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CDCA745-7556-2B4D-90AB-DCB139E63766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6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71ED6C8-51E0-D04F-A273-17CE877FA47F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7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3BE1693-6D65-7F4D-8682-BC7FE5438672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8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8C3665-37E5-D64D-8BFC-8812218A978A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9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145E20B-109E-AD46-80A8-6F092FEF3F0E}" type="slidenum">
              <a:rPr lang="en-US" sz="1300">
                <a:solidFill>
                  <a:schemeClr val="tx1"/>
                </a:solidFill>
                <a:latin typeface="Times" charset="0"/>
                <a:cs typeface="Lucida Sans Unicode" charset="0"/>
              </a:rPr>
              <a:pPr/>
              <a:t>10</a:t>
            </a:fld>
            <a:endParaRPr lang="en-US" sz="1300">
              <a:solidFill>
                <a:schemeClr val="tx1"/>
              </a:solidFill>
              <a:latin typeface="Times" charset="0"/>
              <a:cs typeface="Lucida Sans Unicode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720725"/>
            <a:ext cx="4724400" cy="3600450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24E7C5-4976-EB4B-ABF6-1491FC6BC66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8702675" cy="4038600"/>
          </a:xfrm>
          <a:noFill/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Concurrency</a:t>
            </a:r>
          </a:p>
          <a:p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levels of concurrency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synchronization</a:t>
            </a:r>
          </a:p>
          <a:p>
            <a:pPr lvl="2"/>
            <a:r>
              <a:rPr lang="en-US" dirty="0">
                <a:latin typeface="Arial Narrow" charset="0"/>
                <a:ea typeface="ＭＳ Ｐゴシック" charset="0"/>
              </a:rPr>
              <a:t>competition vs. cooperation, race conditions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synchronization mechanisms</a:t>
            </a:r>
          </a:p>
          <a:p>
            <a:pPr lvl="2"/>
            <a:r>
              <a:rPr lang="en-US" dirty="0">
                <a:latin typeface="Arial Narrow" charset="0"/>
                <a:ea typeface="ＭＳ Ｐゴシック" charset="0"/>
              </a:rPr>
              <a:t>semaphores, monitors, message passing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concurrency in Java</a:t>
            </a:r>
          </a:p>
          <a:p>
            <a:pPr lvl="2"/>
            <a:r>
              <a:rPr lang="en-US" dirty="0">
                <a:latin typeface="Arial Narrow" charset="0"/>
                <a:ea typeface="ＭＳ Ｐゴシック" charset="0"/>
              </a:rPr>
              <a:t>threads, Thread/Runnable, synchronize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06400"/>
            <a:ext cx="8896350" cy="812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latin typeface="+mn-lt"/>
                <a:cs typeface="Lucida Sans Unicode" charset="0"/>
              </a:rPr>
              <a:t>Semaphores for cooperation synchronization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371600"/>
            <a:ext cx="8081962" cy="5546725"/>
          </a:xfrm>
        </p:spPr>
        <p:txBody>
          <a:bodyPr/>
          <a:lstStyle/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semaphore </a:t>
            </a: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fullspots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emptyspots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fullspots.count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0;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emptyspots.count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BUFLEN;</a:t>
            </a:r>
          </a:p>
          <a:p>
            <a:pPr marL="0" indent="0" defTabSz="544513" eaLnBrk="1" hangingPunct="1">
              <a:spcBef>
                <a:spcPct val="0"/>
              </a:spcBef>
            </a:pPr>
            <a:endParaRPr lang="en-US" sz="1700" dirty="0">
              <a:solidFill>
                <a:schemeClr val="tx1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task producer;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loop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-- produce VALUE –-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wait (</a:t>
            </a: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emptyspots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); {wait for space}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DEPOSIT(VALUE);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release(</a:t>
            </a: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fullspots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); {increase filled}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end loop;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end producer;</a:t>
            </a:r>
          </a:p>
          <a:p>
            <a:pPr marL="0" indent="0" defTabSz="544513" eaLnBrk="1" hangingPunct="1">
              <a:spcBef>
                <a:spcPct val="0"/>
              </a:spcBef>
            </a:pPr>
            <a:endParaRPr lang="en-US" sz="1700" dirty="0">
              <a:solidFill>
                <a:schemeClr val="tx1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task consumer;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loop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wait (</a:t>
            </a: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fullspots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);{wait till not empty}}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FETCH(VALUE);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release(</a:t>
            </a: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emptyspots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); {increase empty}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-- consume VALUE </a:t>
            </a:r>
            <a:r>
              <a:rPr lang="en-US" sz="1700" dirty="0">
                <a:solidFill>
                  <a:schemeClr val="tx1"/>
                </a:solidFill>
                <a:latin typeface="Lucida Sans Unicode" charset="0"/>
                <a:ea typeface="ＭＳ Ｐゴシック" charset="0"/>
                <a:cs typeface="Lucida Sans Unicode" charset="0"/>
              </a:rPr>
              <a:t>–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-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end loop;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end consumer;</a:t>
            </a:r>
          </a:p>
          <a:p>
            <a:pPr marL="0" indent="0" defTabSz="544513" eaLnBrk="1" hangingPunct="1">
              <a:spcBef>
                <a:spcPct val="0"/>
              </a:spcBef>
            </a:pPr>
            <a:endParaRPr lang="en-US" sz="1900" dirty="0"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2560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C924E0D-4AFB-C545-887A-8EDD30B44B72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76800" y="1828800"/>
            <a:ext cx="432435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18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java.util.concurrent.Semaphore</a:t>
            </a:r>
            <a:r>
              <a:rPr lang="en-US" sz="18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defines a semaphore class with </a:t>
            </a:r>
            <a:r>
              <a:rPr lang="en-US" i="1" dirty="0">
                <a:solidFill>
                  <a:srgbClr val="000000"/>
                </a:solidFill>
                <a:latin typeface="+mn-lt"/>
              </a:rPr>
              <a:t>acquire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 &amp; </a:t>
            </a:r>
            <a:r>
              <a:rPr lang="en-US" i="1" dirty="0">
                <a:solidFill>
                  <a:srgbClr val="000000"/>
                </a:solidFill>
                <a:latin typeface="+mn-lt"/>
              </a:rPr>
              <a:t>release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 methods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Evaluation of semaphores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740775" cy="5410200"/>
          </a:xfrm>
        </p:spPr>
        <p:txBody>
          <a:bodyPr/>
          <a:lstStyle/>
          <a:p>
            <a:pPr eaLnBrk="1" hangingPunct="1"/>
            <a:r>
              <a:rPr lang="en-US" sz="2500">
                <a:latin typeface="Arial Narrow" charset="0"/>
                <a:ea typeface="ＭＳ Ｐゴシック" charset="0"/>
                <a:cs typeface="Lucida Sans Unicode" charset="0"/>
              </a:rPr>
              <a:t>assuming they are indivisible, wait &amp; release can be used to provide competition and cooperation synchronization</a:t>
            </a:r>
          </a:p>
          <a:p>
            <a:pPr lvl="1" eaLnBrk="1" hangingPunct="1"/>
            <a:endParaRPr lang="en-US" sz="210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r>
              <a:rPr lang="en-US" sz="2500">
                <a:latin typeface="Arial Narrow" charset="0"/>
                <a:ea typeface="ＭＳ Ｐゴシック" charset="0"/>
                <a:cs typeface="Lucida Sans Unicode" charset="0"/>
              </a:rPr>
              <a:t>however, the programmer must use them correctly</a:t>
            </a:r>
          </a:p>
          <a:p>
            <a:pPr lvl="1" eaLnBrk="1" hangingPunct="1"/>
            <a:r>
              <a:rPr lang="en-US" sz="2100" i="1">
                <a:latin typeface="Arial Narrow" charset="0"/>
                <a:ea typeface="ＭＳ Ｐゴシック" charset="0"/>
                <a:cs typeface="Lucida Sans Unicode" charset="0"/>
              </a:rPr>
              <a:t>forgetting to wait can lead to mutual access</a:t>
            </a:r>
          </a:p>
          <a:p>
            <a:pPr lvl="1" eaLnBrk="1" hangingPunct="1"/>
            <a:r>
              <a:rPr lang="en-US" sz="2100" i="1">
                <a:latin typeface="Arial Narrow" charset="0"/>
                <a:ea typeface="ＭＳ Ｐゴシック" charset="0"/>
                <a:cs typeface="Lucida Sans Unicode" charset="0"/>
              </a:rPr>
              <a:t>forgetting to release can lead to deadlock (infinite waiting)</a:t>
            </a:r>
          </a:p>
          <a:p>
            <a:pPr lvl="1" eaLnBrk="1" hangingPunct="1"/>
            <a:endParaRPr lang="en-US" sz="2100" i="1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r>
              <a:rPr lang="en-US" sz="2100" i="1">
                <a:latin typeface="Arial Narrow" charset="0"/>
                <a:ea typeface="ＭＳ Ｐゴシック" charset="0"/>
                <a:cs typeface="Lucida Sans Unicode" charset="0"/>
              </a:rPr>
              <a:t>for producer/consumer, can lead to buffer overflow or underflow</a:t>
            </a:r>
            <a:endParaRPr lang="en-US" sz="210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"The semaphore is an elegant synchronization tool for an ideal programmer who never makes mistakes."  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(Brinch Hansen, 1978)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2765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A78FB65-DAB2-E249-AD83-BED54ED531D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Monitors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740775" cy="5410200"/>
          </a:xfrm>
        </p:spPr>
        <p:txBody>
          <a:bodyPr/>
          <a:lstStyle/>
          <a:p>
            <a:pPr eaLnBrk="1" hangingPunct="1"/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a monitor is an abstract data type that encapsulate the shared data and its operations</a:t>
            </a:r>
          </a:p>
          <a:p>
            <a:pPr lvl="1" eaLnBrk="1" hangingPunct="1"/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originally implemented in Concurrent Pascal (1975)</a:t>
            </a:r>
          </a:p>
          <a:p>
            <a:pPr lvl="1" eaLnBrk="1" hangingPunct="1"/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supported by Java, Ada, C#, …</a:t>
            </a: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since the shared data is resident in the monitor (rather than in the client code), monitor operations can control access</a:t>
            </a:r>
          </a:p>
          <a:p>
            <a:pPr lvl="1"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monitor implementation guarantees synchronized access by allowing only one access at a time</a:t>
            </a:r>
          </a:p>
          <a:p>
            <a:pPr lvl="1"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calls to monitor procedures are implicitly queued if the monitor is busy at the time of the call</a:t>
            </a:r>
          </a:p>
          <a:p>
            <a:pPr lvl="1" eaLnBrk="1" hangingPunct="1"/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6FBA0D8-2343-0441-9AE4-27FB801FBF9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Java synchronization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740775" cy="1066800"/>
          </a:xfrm>
        </p:spPr>
        <p:txBody>
          <a:bodyPr/>
          <a:lstStyle/>
          <a:p>
            <a:pPr eaLnBrk="1" hangingPunct="1"/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Java automatically associates a monitor with each object</a:t>
            </a:r>
          </a:p>
          <a:p>
            <a:pPr lvl="1" eaLnBrk="1" hangingPunct="1"/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can force mutual exclusion by declaring methods to be </a:t>
            </a:r>
            <a:r>
              <a:rPr lang="en-US" dirty="0">
                <a:latin typeface="Courier New" charset="0"/>
                <a:ea typeface="ＭＳ Ｐゴシック" charset="0"/>
                <a:cs typeface="Courier New" charset="0"/>
              </a:rPr>
              <a:t>synchronized</a:t>
            </a:r>
          </a:p>
          <a:p>
            <a:pPr lvl="1" eaLnBrk="1" hangingPunct="1"/>
            <a:r>
              <a:rPr lang="en-US" sz="2100" dirty="0">
                <a:latin typeface="Arial Narrow" charset="0"/>
                <a:cs typeface="Lucida Sans Unicode" charset="0"/>
              </a:rPr>
              <a:t>when a synchronized method is executing, all other methods are blocked</a:t>
            </a:r>
          </a:p>
          <a:p>
            <a:pPr lvl="1" eaLnBrk="1" hangingPunct="1"/>
            <a:endParaRPr lang="en-US" sz="2100" dirty="0">
              <a:latin typeface="Courier New" charset="0"/>
              <a:ea typeface="ＭＳ Ｐゴシック" charset="0"/>
              <a:cs typeface="Courier New" charset="0"/>
            </a:endParaRPr>
          </a:p>
          <a:p>
            <a:pPr lvl="1" eaLnBrk="1" hangingPunct="1"/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6FBA0D8-2343-0441-9AE4-27FB801FBF9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13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8AB1FC-0BDB-A645-848B-0081FA2B21EF}"/>
              </a:ext>
            </a:extLst>
          </p:cNvPr>
          <p:cNvSpPr txBox="1"/>
          <p:nvPr/>
        </p:nvSpPr>
        <p:spPr>
          <a:xfrm>
            <a:off x="2018812" y="2867815"/>
            <a:ext cx="5311775" cy="35317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 class Counter {</a:t>
            </a: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private int c = 0; </a:t>
            </a:r>
          </a:p>
          <a:p>
            <a:pPr>
              <a:buNone/>
            </a:pPr>
            <a:endParaRPr lang="en-US" sz="105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public </a:t>
            </a:r>
            <a:r>
              <a:rPr lang="en-US" sz="16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synchronized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void increment() { </a:t>
            </a: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c++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 </a:t>
            </a:r>
          </a:p>
          <a:p>
            <a:pPr>
              <a:buNone/>
            </a:pPr>
            <a:endParaRPr lang="en-US" sz="105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public </a:t>
            </a:r>
            <a:r>
              <a:rPr lang="en-US" sz="16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synchronized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void decrement() { </a:t>
            </a: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c--; </a:t>
            </a: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 </a:t>
            </a:r>
          </a:p>
          <a:p>
            <a:pPr>
              <a:buNone/>
            </a:pPr>
            <a:endParaRPr lang="en-US" sz="105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public </a:t>
            </a:r>
            <a:r>
              <a:rPr lang="en-US" sz="16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synchronized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int value() { </a:t>
            </a: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c; </a:t>
            </a:r>
          </a:p>
          <a:p>
            <a:pPr>
              <a:buNone/>
            </a:pP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 </a:t>
            </a:r>
          </a:p>
          <a:p>
            <a:pP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55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BFCCDFB-3998-C34C-B430-0B072009A2C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14</a:t>
            </a:fld>
            <a:endParaRPr lang="en-US" sz="1400" dirty="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3795" name="TextBox 1"/>
          <p:cNvSpPr txBox="1">
            <a:spLocks noChangeArrowheads="1"/>
          </p:cNvSpPr>
          <p:nvPr/>
        </p:nvSpPr>
        <p:spPr bwMode="auto">
          <a:xfrm>
            <a:off x="381000" y="1336298"/>
            <a:ext cx="6819158" cy="58169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SharedBuffer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private int [] buffer;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private int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numStored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putIndex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getIndex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buNone/>
            </a:pPr>
            <a:endParaRPr lang="en-US" sz="1200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public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SharedBuffer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 size)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new int[size];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>
              <a:buNone/>
            </a:pPr>
            <a:endParaRPr lang="en-US" sz="1200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public synchronized void put(int task) throws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InterruptedException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while(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this.numStored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this.buffer.length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2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wait();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this.putIndex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= task;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this.putIndex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(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this.putIndex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+ 1) %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this.buffer.length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this.numStored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++;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lang="en-US" sz="1200" i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("Put task " + task);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notify();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>
              <a:buNone/>
            </a:pPr>
            <a:endParaRPr lang="en-US" sz="1200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public synchronized int get() throws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InterruptedException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while (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this.numStored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== 0)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2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wait();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int task =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this.getIndex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this.getIndex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(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this.getIndex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+ 1) %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this.buffer.length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this.numStored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--;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lang="en-US" sz="1200" i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("Get task " + task);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notify();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return task;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4807A1C-D5A5-52D4-0BEE-11BD6A7F0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pPr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Example: producer/consumer in Java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15DCD37-ADE8-EFC0-5A3B-668BBE383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3673" y="3287184"/>
            <a:ext cx="3144096" cy="12848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406400" lvl="1" indent="-279400" eaLnBrk="1" hangingPunct="1"/>
            <a:r>
              <a:rPr lang="en-US" sz="1400" kern="0" dirty="0">
                <a:latin typeface="Courier New" charset="0"/>
                <a:ea typeface="ＭＳ Ｐゴシック" charset="0"/>
                <a:cs typeface="Courier New" charset="0"/>
              </a:rPr>
              <a:t>wait()</a:t>
            </a:r>
            <a:r>
              <a:rPr lang="en-US" sz="1600" kern="0" dirty="0">
                <a:latin typeface="Arial Narrow" charset="0"/>
                <a:ea typeface="ＭＳ Ｐゴシック" charset="0"/>
                <a:cs typeface="Lucida Sans Unicode" charset="0"/>
              </a:rPr>
              <a:t>  suspends the current thread (and releases the monitor)</a:t>
            </a:r>
          </a:p>
          <a:p>
            <a:pPr marL="406400" lvl="1" indent="-279400" eaLnBrk="1" hangingPunct="1"/>
            <a:endParaRPr lang="en-US" sz="1600" kern="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marL="406400" lvl="1" indent="-279400" eaLnBrk="1" hangingPunct="1"/>
            <a:r>
              <a:rPr lang="en-US" sz="1400" kern="0" dirty="0">
                <a:latin typeface="Courier New" charset="0"/>
                <a:ea typeface="ＭＳ Ｐゴシック" charset="0"/>
                <a:cs typeface="Courier New" charset="0"/>
              </a:rPr>
              <a:t>notify()</a:t>
            </a:r>
            <a:r>
              <a:rPr lang="en-US" sz="1600" kern="0" dirty="0">
                <a:latin typeface="Arial Narrow" charset="0"/>
                <a:ea typeface="ＭＳ Ｐゴシック" charset="0"/>
                <a:cs typeface="Lucida Sans Unicode" charset="0"/>
              </a:rPr>
              <a:t>  wakes up a thread waiting for the monitor</a:t>
            </a:r>
          </a:p>
          <a:p>
            <a:pPr lvl="1" eaLnBrk="1" hangingPunct="1"/>
            <a:endParaRPr lang="en-US" sz="2100" kern="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 kern="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kern="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 kern="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kern="0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C92871-BB52-5AF3-B68D-4A329668D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5244" y="1482291"/>
            <a:ext cx="4287096" cy="10668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127000" lvl="1" indent="0" eaLnBrk="1" hangingPunct="1">
              <a:buNone/>
            </a:pPr>
            <a:r>
              <a:rPr lang="en-US" sz="1800" kern="0" dirty="0">
                <a:solidFill>
                  <a:srgbClr val="3333CC"/>
                </a:solidFill>
                <a:latin typeface="+mj-lt"/>
                <a:ea typeface="ＭＳ Ｐゴシック" charset="0"/>
                <a:cs typeface="Courier New" charset="0"/>
              </a:rPr>
              <a:t>consider a shared buffer (circular queue of </a:t>
            </a:r>
            <a:r>
              <a:rPr lang="en-US" sz="1800" kern="0" dirty="0" err="1">
                <a:solidFill>
                  <a:srgbClr val="3333CC"/>
                </a:solidFill>
                <a:latin typeface="+mj-lt"/>
                <a:ea typeface="ＭＳ Ｐゴシック" charset="0"/>
                <a:cs typeface="Courier New" charset="0"/>
              </a:rPr>
              <a:t>ints</a:t>
            </a:r>
            <a:r>
              <a:rPr lang="en-US" sz="1800" kern="0" dirty="0">
                <a:solidFill>
                  <a:srgbClr val="3333CC"/>
                </a:solidFill>
                <a:latin typeface="+mj-lt"/>
                <a:ea typeface="ＭＳ Ｐゴシック" charset="0"/>
                <a:cs typeface="Courier New" charset="0"/>
              </a:rPr>
              <a:t>)</a:t>
            </a:r>
          </a:p>
          <a:p>
            <a:pPr marL="744538" lvl="1" indent="-279400" eaLnBrk="1" hangingPunct="1"/>
            <a:r>
              <a:rPr lang="en-US" sz="1400" kern="0" dirty="0" err="1">
                <a:latin typeface="Courier New" charset="0"/>
                <a:ea typeface="ＭＳ Ｐゴシック" charset="0"/>
                <a:cs typeface="Courier New" charset="0"/>
              </a:rPr>
              <a:t>putIndex</a:t>
            </a:r>
            <a:r>
              <a:rPr lang="en-US" sz="1400" kern="0" dirty="0">
                <a:latin typeface="Courier New" charset="0"/>
                <a:ea typeface="ＭＳ Ｐゴシック" charset="0"/>
                <a:cs typeface="Courier New" charset="0"/>
              </a:rPr>
              <a:t>  </a:t>
            </a:r>
            <a:r>
              <a:rPr lang="en-US" sz="1600" kern="0" dirty="0">
                <a:latin typeface="+mj-lt"/>
                <a:ea typeface="ＭＳ Ｐゴシック" charset="0"/>
                <a:cs typeface="Courier New" charset="0"/>
              </a:rPr>
              <a:t>: back of queue</a:t>
            </a:r>
          </a:p>
          <a:p>
            <a:pPr marL="744538" lvl="1" indent="-279400" eaLnBrk="1" hangingPunct="1"/>
            <a:r>
              <a:rPr lang="en-US" sz="1400" kern="0" dirty="0" err="1">
                <a:latin typeface="Courier New" charset="0"/>
                <a:ea typeface="ＭＳ Ｐゴシック" charset="0"/>
                <a:cs typeface="Courier New" charset="0"/>
              </a:rPr>
              <a:t>getIndex</a:t>
            </a:r>
            <a:r>
              <a:rPr lang="en-US" sz="1400" kern="0" dirty="0">
                <a:latin typeface="Courier New" charset="0"/>
                <a:ea typeface="ＭＳ Ｐゴシック" charset="0"/>
                <a:cs typeface="Courier New" charset="0"/>
              </a:rPr>
              <a:t>  </a:t>
            </a:r>
            <a:r>
              <a:rPr lang="en-US" sz="1600" kern="0" dirty="0">
                <a:latin typeface="+mj-lt"/>
                <a:ea typeface="ＭＳ Ｐゴシック" charset="0"/>
                <a:cs typeface="Courier New" charset="0"/>
              </a:rPr>
              <a:t>: front of queue</a:t>
            </a:r>
            <a:endParaRPr lang="en-US" sz="1400" kern="0" dirty="0">
              <a:latin typeface="Courier New" charset="0"/>
              <a:ea typeface="ＭＳ Ｐゴシック" charset="0"/>
              <a:cs typeface="Courier New" charset="0"/>
            </a:endParaRPr>
          </a:p>
          <a:p>
            <a:pPr marL="744538" lvl="1" indent="-279400" eaLnBrk="1" hangingPunct="1"/>
            <a:r>
              <a:rPr lang="en-US" sz="1400" kern="0" dirty="0" err="1">
                <a:latin typeface="Courier New" charset="0"/>
                <a:ea typeface="ＭＳ Ｐゴシック" charset="0"/>
                <a:cs typeface="Courier New" charset="0"/>
              </a:rPr>
              <a:t>numStored</a:t>
            </a:r>
            <a:r>
              <a:rPr lang="en-US" sz="1400" kern="0" dirty="0"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600" kern="0" dirty="0">
                <a:latin typeface="+mj-lt"/>
                <a:ea typeface="ＭＳ Ｐゴシック" charset="0"/>
                <a:cs typeface="Courier New" charset="0"/>
              </a:rPr>
              <a:t>: # currently stored</a:t>
            </a:r>
            <a:endParaRPr lang="en-US" sz="2500" kern="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kern="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 kern="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kern="0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Java threads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7281" y="1295400"/>
            <a:ext cx="8893175" cy="2133600"/>
          </a:xfrm>
        </p:spPr>
        <p:txBody>
          <a:bodyPr/>
          <a:lstStyle/>
          <a:p>
            <a:pPr eaLnBrk="1" hangingPunct="1">
              <a:defRPr/>
            </a:pPr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Java supports concurrency via threads (lightweight processes)</a:t>
            </a:r>
          </a:p>
          <a:p>
            <a:pPr lvl="1" eaLnBrk="1" hangingPunct="1">
              <a:defRPr/>
            </a:pPr>
            <a:r>
              <a:rPr lang="en-US" dirty="0">
                <a:latin typeface="Courier New"/>
                <a:ea typeface="ＭＳ Ｐゴシック" charset="0"/>
                <a:cs typeface="Courier New"/>
              </a:rPr>
              <a:t>public static void main 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automatically spawns a thread</a:t>
            </a:r>
          </a:p>
          <a:p>
            <a:pPr lvl="1" eaLnBrk="1" hangingPunct="1">
              <a:defRPr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users can create additional threads by extending the </a:t>
            </a:r>
            <a:r>
              <a:rPr lang="en-US" dirty="0">
                <a:latin typeface="Courier New"/>
                <a:ea typeface="ＭＳ Ｐゴシック" charset="0"/>
                <a:cs typeface="Courier New"/>
              </a:rPr>
              <a:t>Thread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 class</a:t>
            </a:r>
          </a:p>
          <a:p>
            <a:pPr lvl="1" eaLnBrk="1" hangingPunct="1">
              <a:defRPr/>
            </a:pPr>
            <a:endParaRPr lang="en-US" sz="14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defRPr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a </a:t>
            </a:r>
            <a:r>
              <a:rPr lang="en-US" dirty="0">
                <a:latin typeface="Courier New"/>
                <a:ea typeface="ＭＳ Ｐゴシック" charset="0"/>
                <a:cs typeface="Courier New"/>
              </a:rPr>
              <a:t>Thread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 class must override </a:t>
            </a:r>
            <a:r>
              <a:rPr lang="en-US" dirty="0">
                <a:latin typeface="Courier New"/>
                <a:ea typeface="ＭＳ Ｐゴシック" charset="0"/>
                <a:cs typeface="Courier New"/>
              </a:rPr>
              <a:t>run()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, which specifies the action of that thread</a:t>
            </a:r>
          </a:p>
          <a:p>
            <a:pPr marL="457200" lvl="1" indent="0" eaLnBrk="1" hangingPunct="1">
              <a:buFont typeface="Wingdings" charset="0"/>
              <a:buNone/>
              <a:defRPr/>
            </a:pPr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defRPr/>
            </a:pPr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317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BE19D08-88C0-4B41-B854-9273979B6518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1748" name="TextBox 1"/>
          <p:cNvSpPr txBox="1">
            <a:spLocks noChangeArrowheads="1"/>
          </p:cNvSpPr>
          <p:nvPr/>
        </p:nvSpPr>
        <p:spPr bwMode="auto">
          <a:xfrm>
            <a:off x="448408" y="3429000"/>
            <a:ext cx="4267201" cy="32316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ProducerThread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extends Thread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private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SharedBuffer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buffer;</a:t>
            </a:r>
          </a:p>
          <a:p>
            <a:pPr>
              <a:buNone/>
            </a:pPr>
            <a:endParaRPr lang="en-US" sz="1200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ProducerThread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SharedBuffer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b) {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b;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>
              <a:buNone/>
            </a:pPr>
            <a:endParaRPr lang="en-US" sz="1200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void run()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for (int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1;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&lt;= 10;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try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this.buffer.put</a:t>
            </a:r>
            <a:r>
              <a:rPr lang="en-US" sz="12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2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Thread.</a:t>
            </a:r>
            <a:r>
              <a:rPr lang="en-US" sz="1200" i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sleep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(10); // production time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}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catch (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InterruptedException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e) { }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</p:txBody>
      </p:sp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4873869" y="3429000"/>
            <a:ext cx="4419600" cy="32316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ConsumerThread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extends Thread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private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SharedBuffer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buffer;</a:t>
            </a:r>
          </a:p>
          <a:p>
            <a:pPr>
              <a:buNone/>
            </a:pPr>
            <a:endParaRPr lang="en-US" sz="1200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ConsumerThread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SharedBuffer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b) {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b;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>
              <a:buNone/>
            </a:pPr>
            <a:endParaRPr lang="en-US" sz="1200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void run()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for (int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1;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&lt;= 10;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try { 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this.buffer.get</a:t>
            </a:r>
            <a:r>
              <a:rPr lang="en-US" sz="12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Thread.</a:t>
            </a:r>
            <a:r>
              <a:rPr lang="en-US" sz="1200" i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sleep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(20); // consumption time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}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catch (</a:t>
            </a:r>
            <a:r>
              <a:rPr lang="en-US" sz="1200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InterruptedException</a:t>
            </a: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e) { }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>
              <a:buNone/>
            </a:pPr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sz="1200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BFCCDFB-3998-C34C-B430-0B072009A2C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579911" y="691779"/>
            <a:ext cx="4232275" cy="19389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public class </a:t>
            </a:r>
            <a:r>
              <a:rPr lang="en-US" sz="1200" dirty="0" err="1">
                <a:solidFill>
                  <a:schemeClr val="tx1"/>
                </a:solidFill>
                <a:latin typeface="Courier New" charset="0"/>
                <a:cs typeface="Courier New" charset="0"/>
              </a:rPr>
              <a:t>BufferDriver</a:t>
            </a: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 public static void main(String [] </a:t>
            </a:r>
            <a:r>
              <a:rPr lang="en-US" sz="1200" dirty="0" err="1">
                <a:solidFill>
                  <a:schemeClr val="tx1"/>
                </a:solidFill>
                <a:latin typeface="Courier New" charset="0"/>
                <a:cs typeface="Courier New" charset="0"/>
              </a:rPr>
              <a:t>args</a:t>
            </a: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) 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   </a:t>
            </a:r>
            <a:r>
              <a:rPr lang="en-US" sz="1200" dirty="0" err="1">
                <a:solidFill>
                  <a:schemeClr val="tx1"/>
                </a:solidFill>
                <a:latin typeface="Courier New" charset="0"/>
                <a:cs typeface="Courier New" charset="0"/>
              </a:rPr>
              <a:t>SharedBuffer</a:t>
            </a: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b = new </a:t>
            </a:r>
            <a:r>
              <a:rPr lang="en-US" sz="1200" dirty="0" err="1">
                <a:solidFill>
                  <a:schemeClr val="tx1"/>
                </a:solidFill>
                <a:latin typeface="Courier New" charset="0"/>
                <a:cs typeface="Courier New" charset="0"/>
              </a:rPr>
              <a:t>SharedBuffer</a:t>
            </a: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(4);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   Producer p = new Producer(b);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   Consumer c = new Consumer(b);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200" dirty="0">
              <a:solidFill>
                <a:schemeClr val="tx1"/>
              </a:solidFill>
              <a:latin typeface="Courier New" charset="0"/>
              <a:cs typeface="Courier New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hu-HU" sz="1200" b="1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   </a:t>
            </a:r>
            <a:r>
              <a:rPr lang="hu-HU" sz="1200" b="1" dirty="0" err="1">
                <a:solidFill>
                  <a:schemeClr val="tx2"/>
                </a:solidFill>
                <a:latin typeface="Courier New" charset="0"/>
                <a:cs typeface="Courier New" charset="0"/>
              </a:rPr>
              <a:t>p.start</a:t>
            </a:r>
            <a:r>
              <a:rPr lang="hu-HU" sz="1200" b="1" dirty="0">
                <a:solidFill>
                  <a:schemeClr val="tx2"/>
                </a:solidFill>
                <a:latin typeface="Courier New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sz="1200" b="1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   </a:t>
            </a:r>
            <a:r>
              <a:rPr lang="hu-HU" sz="1200" b="1" dirty="0" err="1">
                <a:solidFill>
                  <a:srgbClr val="FF0033"/>
                </a:solidFill>
                <a:latin typeface="Courier New" charset="0"/>
                <a:cs typeface="Courier New" charset="0"/>
              </a:rPr>
              <a:t>c.start</a:t>
            </a:r>
            <a:r>
              <a:rPr lang="hu-HU" sz="1200" b="1" dirty="0">
                <a:solidFill>
                  <a:srgbClr val="FF0033"/>
                </a:solidFill>
                <a:latin typeface="Courier New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sz="12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}</a:t>
            </a:r>
            <a:endParaRPr lang="en-US" sz="1200" dirty="0">
              <a:solidFill>
                <a:schemeClr val="tx1"/>
              </a:solidFill>
              <a:latin typeface="Courier New" charset="0"/>
              <a:cs typeface="Courier New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1D6CB6-CA62-E8C5-4E2A-C04922EB0819}"/>
              </a:ext>
            </a:extLst>
          </p:cNvPr>
          <p:cNvSpPr txBox="1"/>
          <p:nvPr/>
        </p:nvSpPr>
        <p:spPr>
          <a:xfrm>
            <a:off x="4937166" y="1153443"/>
            <a:ext cx="43846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latin typeface="+mn-lt"/>
              </a:rPr>
              <a:t>since the producer &amp; consumer are executing independently (?), can produce different results every time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34D537-7AE6-AA3F-C48A-47E2F8D96A45}"/>
              </a:ext>
            </a:extLst>
          </p:cNvPr>
          <p:cNvSpPr txBox="1"/>
          <p:nvPr/>
        </p:nvSpPr>
        <p:spPr>
          <a:xfrm>
            <a:off x="1747797" y="2763644"/>
            <a:ext cx="1447800" cy="4401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2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2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4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5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6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4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7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8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5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9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6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10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7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8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9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2FE1CA-18B6-DC09-D423-CEA0A8E008C2}"/>
              </a:ext>
            </a:extLst>
          </p:cNvPr>
          <p:cNvSpPr txBox="1"/>
          <p:nvPr/>
        </p:nvSpPr>
        <p:spPr>
          <a:xfrm>
            <a:off x="4076700" y="2752069"/>
            <a:ext cx="1447800" cy="4401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2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2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4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5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6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7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4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8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5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9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6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10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7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8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9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6C75B9-4DE3-D1A8-DD8C-B6FB65C8D4EE}"/>
              </a:ext>
            </a:extLst>
          </p:cNvPr>
          <p:cNvSpPr txBox="1"/>
          <p:nvPr/>
        </p:nvSpPr>
        <p:spPr>
          <a:xfrm>
            <a:off x="6405603" y="2763644"/>
            <a:ext cx="1447800" cy="4401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2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2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4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5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6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4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7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8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5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9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6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Put task 10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7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8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9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task 10</a:t>
            </a:r>
          </a:p>
        </p:txBody>
      </p:sp>
    </p:spTree>
    <p:extLst>
      <p:ext uri="{BB962C8B-B14F-4D97-AF65-F5344CB8AC3E}">
        <p14:creationId xmlns:p14="http://schemas.microsoft.com/office/powerpoint/2010/main" val="4082172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summing an array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740775" cy="5410200"/>
          </a:xfrm>
        </p:spPr>
        <p:txBody>
          <a:bodyPr/>
          <a:lstStyle/>
          <a:p>
            <a:pPr eaLnBrk="1" hangingPunct="1"/>
            <a:r>
              <a:rPr lang="en-US" sz="2500">
                <a:latin typeface="Arial Narrow" charset="0"/>
                <a:ea typeface="ＭＳ Ｐゴシック" charset="0"/>
                <a:cs typeface="Lucida Sans Unicode" charset="0"/>
              </a:rPr>
              <a:t>consider the task of summing all of the numbers in an array</a:t>
            </a:r>
          </a:p>
          <a:p>
            <a:pPr eaLnBrk="1" hangingPunct="1"/>
            <a:endParaRPr lang="en-US" sz="250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>
              <a:lnSpc>
                <a:spcPct val="80000"/>
              </a:lnSpc>
              <a:buFont typeface="Wingdings" charset="0"/>
              <a:buNone/>
            </a:pPr>
            <a:r>
              <a:rPr lang="en-US" sz="1600">
                <a:solidFill>
                  <a:srgbClr val="404040"/>
                </a:solidFill>
                <a:latin typeface="Courier New" charset="0"/>
                <a:ea typeface="ＭＳ Ｐゴシック" charset="0"/>
                <a:cs typeface="Courier New" charset="0"/>
              </a:rPr>
              <a:t>public static int sum(int[] nums) {</a:t>
            </a:r>
          </a:p>
          <a:p>
            <a:pPr lvl="1">
              <a:lnSpc>
                <a:spcPct val="80000"/>
              </a:lnSpc>
              <a:buFont typeface="Wingdings" charset="0"/>
              <a:buNone/>
            </a:pPr>
            <a:r>
              <a:rPr lang="en-US" sz="1600">
                <a:solidFill>
                  <a:srgbClr val="404040"/>
                </a:solidFill>
                <a:latin typeface="Courier New" charset="0"/>
                <a:ea typeface="ＭＳ Ｐゴシック" charset="0"/>
                <a:cs typeface="Courier New" charset="0"/>
              </a:rPr>
              <a:t>    int total = 0;</a:t>
            </a:r>
          </a:p>
          <a:p>
            <a:pPr lvl="1">
              <a:lnSpc>
                <a:spcPct val="80000"/>
              </a:lnSpc>
              <a:buFont typeface="Wingdings" charset="0"/>
              <a:buNone/>
            </a:pPr>
            <a:r>
              <a:rPr lang="en-US" sz="1600">
                <a:solidFill>
                  <a:srgbClr val="404040"/>
                </a:solidFill>
                <a:latin typeface="Courier New" charset="0"/>
                <a:ea typeface="ＭＳ Ｐゴシック" charset="0"/>
                <a:cs typeface="Courier New" charset="0"/>
              </a:rPr>
              <a:t>    for (int i = 0; i &lt; nums.length; i++) {</a:t>
            </a:r>
          </a:p>
          <a:p>
            <a:pPr lvl="1">
              <a:lnSpc>
                <a:spcPct val="80000"/>
              </a:lnSpc>
              <a:buFont typeface="Wingdings" charset="0"/>
              <a:buNone/>
            </a:pPr>
            <a:r>
              <a:rPr lang="en-US" sz="1600">
                <a:solidFill>
                  <a:srgbClr val="404040"/>
                </a:solidFill>
                <a:latin typeface="Courier New" charset="0"/>
                <a:ea typeface="ＭＳ Ｐゴシック" charset="0"/>
                <a:cs typeface="Courier New" charset="0"/>
              </a:rPr>
              <a:t>        total += nums[i];</a:t>
            </a:r>
          </a:p>
          <a:p>
            <a:pPr lvl="1">
              <a:lnSpc>
                <a:spcPct val="80000"/>
              </a:lnSpc>
              <a:buFont typeface="Wingdings" charset="0"/>
              <a:buNone/>
            </a:pPr>
            <a:r>
              <a:rPr lang="en-US" sz="1600">
                <a:solidFill>
                  <a:srgbClr val="404040"/>
                </a:solidFill>
                <a:latin typeface="Courier New" charset="0"/>
                <a:ea typeface="ＭＳ Ｐゴシック" charset="0"/>
                <a:cs typeface="Courier New" charset="0"/>
              </a:rPr>
              <a:t>    }</a:t>
            </a:r>
          </a:p>
          <a:p>
            <a:pPr lvl="1">
              <a:lnSpc>
                <a:spcPct val="80000"/>
              </a:lnSpc>
              <a:buFont typeface="Wingdings" charset="0"/>
              <a:buNone/>
            </a:pPr>
            <a:r>
              <a:rPr lang="en-US" sz="1600">
                <a:solidFill>
                  <a:srgbClr val="404040"/>
                </a:solidFill>
                <a:latin typeface="Courier New" charset="0"/>
                <a:ea typeface="ＭＳ Ｐゴシック" charset="0"/>
                <a:cs typeface="Courier New" charset="0"/>
              </a:rPr>
              <a:t>    return total;</a:t>
            </a:r>
          </a:p>
          <a:p>
            <a:pPr lvl="1">
              <a:lnSpc>
                <a:spcPct val="80000"/>
              </a:lnSpc>
              <a:buFont typeface="Wingdings" charset="0"/>
              <a:buNone/>
            </a:pPr>
            <a:r>
              <a:rPr lang="en-US" sz="1600">
                <a:solidFill>
                  <a:srgbClr val="404040"/>
                </a:solidFill>
                <a:latin typeface="Courier New" charset="0"/>
                <a:ea typeface="ＭＳ Ｐゴシック" charset="0"/>
                <a:cs typeface="Courier New" charset="0"/>
              </a:rPr>
              <a:t>}</a:t>
            </a:r>
          </a:p>
          <a:p>
            <a:pPr eaLnBrk="1" hangingPunct="1"/>
            <a:endParaRPr lang="en-US" sz="250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r>
              <a:rPr lang="en-US" sz="2100">
                <a:latin typeface="Arial Narrow" charset="0"/>
                <a:ea typeface="ＭＳ Ｐゴシック" charset="0"/>
                <a:cs typeface="Lucida Sans Unicode" charset="0"/>
              </a:rPr>
              <a:t>brute force algorithm is O(N), so doubling the size doubles the time</a:t>
            </a:r>
          </a:p>
          <a:p>
            <a:pPr eaLnBrk="1" hangingPunct="1"/>
            <a:endParaRPr lang="en-US" sz="250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358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EA849F3-4001-1041-BE56-3C7CD356A8C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graphicFrame>
        <p:nvGraphicFramePr>
          <p:cNvPr id="6" name="Group 4"/>
          <p:cNvGraphicFramePr>
            <a:graphicFrameLocks noGrp="1"/>
          </p:cNvGraphicFramePr>
          <p:nvPr/>
        </p:nvGraphicFramePr>
        <p:xfrm>
          <a:off x="609600" y="2133600"/>
          <a:ext cx="8291512" cy="792276"/>
        </p:xfrm>
        <a:graphic>
          <a:graphicData uri="http://schemas.openxmlformats.org/drawingml/2006/table">
            <a:tbl>
              <a:tblPr/>
              <a:tblGrid>
                <a:gridCol w="782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960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charset="0"/>
                        <a:ea typeface="ＭＳ Ｐゴシック" charset="0"/>
                      </a:endParaRPr>
                    </a:p>
                  </a:txBody>
                  <a:tcPr marT="45669" marB="45669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6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8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9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10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11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12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13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14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15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nums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</a:endParaRPr>
                    </a:p>
                  </a:txBody>
                  <a:tcPr marT="45669" marB="45669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-4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27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30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36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50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68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91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56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85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98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summing an array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740775" cy="3581400"/>
          </a:xfrm>
        </p:spPr>
        <p:txBody>
          <a:bodyPr/>
          <a:lstStyle/>
          <a:p>
            <a:pPr eaLnBrk="1" hangingPunct="1"/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if we had 2 CPUs/cores, could sum each half separately, then combine</a:t>
            </a:r>
          </a:p>
          <a:p>
            <a:pPr eaLnBrk="1" hangingPunct="1"/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3789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005E69D-3392-AB49-97D0-64FD7B51F0C8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graphicFrame>
        <p:nvGraphicFramePr>
          <p:cNvPr id="6" name="Group 4"/>
          <p:cNvGraphicFramePr>
            <a:graphicFrameLocks noGrp="1"/>
          </p:cNvGraphicFramePr>
          <p:nvPr/>
        </p:nvGraphicFramePr>
        <p:xfrm>
          <a:off x="609600" y="2133600"/>
          <a:ext cx="8291512" cy="792276"/>
        </p:xfrm>
        <a:graphic>
          <a:graphicData uri="http://schemas.openxmlformats.org/drawingml/2006/table">
            <a:tbl>
              <a:tblPr/>
              <a:tblGrid>
                <a:gridCol w="782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960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charset="0"/>
                        <a:ea typeface="ＭＳ Ｐゴシック" charset="0"/>
                      </a:endParaRPr>
                    </a:p>
                  </a:txBody>
                  <a:tcPr marT="45669" marB="45669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6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8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9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10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11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12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13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14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15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nums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</a:endParaRPr>
                    </a:p>
                  </a:txBody>
                  <a:tcPr marT="45669" marB="45669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-4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27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30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36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50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68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91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56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85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98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7" name="Group 71" descr="labels showing that summing the list can be broken into subtasks, summing the first half of the list and summing the second half of the list."/>
          <p:cNvGrpSpPr>
            <a:grpSpLocks/>
          </p:cNvGrpSpPr>
          <p:nvPr/>
        </p:nvGrpSpPr>
        <p:grpSpPr bwMode="auto">
          <a:xfrm>
            <a:off x="374650" y="3124200"/>
            <a:ext cx="9077326" cy="749300"/>
            <a:chOff x="140" y="2313"/>
            <a:chExt cx="5718" cy="472"/>
          </a:xfrm>
        </p:grpSpPr>
        <p:sp>
          <p:nvSpPr>
            <p:cNvPr id="8" name="AutoShape 64"/>
            <p:cNvSpPr>
              <a:spLocks/>
            </p:cNvSpPr>
            <p:nvPr/>
          </p:nvSpPr>
          <p:spPr bwMode="auto">
            <a:xfrm rot="-5400000">
              <a:off x="1872" y="1257"/>
              <a:ext cx="192" cy="2304"/>
            </a:xfrm>
            <a:prstGeom prst="leftBrace">
              <a:avLst>
                <a:gd name="adj1" fmla="val 10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AutoShape 65"/>
            <p:cNvSpPr>
              <a:spLocks/>
            </p:cNvSpPr>
            <p:nvPr/>
          </p:nvSpPr>
          <p:spPr bwMode="auto">
            <a:xfrm rot="-5400000">
              <a:off x="4224" y="1257"/>
              <a:ext cx="192" cy="2304"/>
            </a:xfrm>
            <a:prstGeom prst="leftBrace">
              <a:avLst>
                <a:gd name="adj1" fmla="val 10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Text Box 67"/>
            <p:cNvSpPr txBox="1">
              <a:spLocks noChangeArrowheads="1"/>
            </p:cNvSpPr>
            <p:nvPr/>
          </p:nvSpPr>
          <p:spPr bwMode="auto">
            <a:xfrm>
              <a:off x="140" y="2533"/>
              <a:ext cx="286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lang="en-US" sz="2000" dirty="0">
                  <a:latin typeface="Calibri" charset="0"/>
                </a:rPr>
                <a:t>sum1 = 22+18+12+-4+27+30+36+50 = </a:t>
              </a:r>
              <a:r>
                <a:rPr lang="en-US" sz="2000" b="1" dirty="0">
                  <a:latin typeface="Calibri" charset="0"/>
                </a:rPr>
                <a:t>191</a:t>
              </a:r>
            </a:p>
          </p:txBody>
        </p:sp>
        <p:sp>
          <p:nvSpPr>
            <p:cNvPr id="11" name="Text Box 68"/>
            <p:cNvSpPr txBox="1">
              <a:spLocks noChangeArrowheads="1"/>
            </p:cNvSpPr>
            <p:nvPr/>
          </p:nvSpPr>
          <p:spPr bwMode="auto">
            <a:xfrm>
              <a:off x="3120" y="2523"/>
              <a:ext cx="273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lang="en-US" sz="2000" dirty="0">
                  <a:latin typeface="Calibri" charset="0"/>
                </a:rPr>
                <a:t>sum2 = 7+68+91+56+2+85+42+98 = </a:t>
              </a:r>
              <a:r>
                <a:rPr lang="en-US" sz="2000" b="1" dirty="0">
                  <a:latin typeface="Calibri" charset="0"/>
                </a:rPr>
                <a:t>449</a:t>
              </a:r>
            </a:p>
          </p:txBody>
        </p:sp>
      </p:grpSp>
      <p:grpSp>
        <p:nvGrpSpPr>
          <p:cNvPr id="12" name="Group 72" descr="lables showing that the sum of the entire list is obtained by adding the sum of the left half to the sum of the right half."/>
          <p:cNvGrpSpPr>
            <a:grpSpLocks/>
          </p:cNvGrpSpPr>
          <p:nvPr/>
        </p:nvGrpSpPr>
        <p:grpSpPr bwMode="auto">
          <a:xfrm>
            <a:off x="3276600" y="3962400"/>
            <a:ext cx="3733800" cy="704850"/>
            <a:chOff x="1968" y="2841"/>
            <a:chExt cx="2352" cy="444"/>
          </a:xfrm>
        </p:grpSpPr>
        <p:sp>
          <p:nvSpPr>
            <p:cNvPr id="13" name="AutoShape 69"/>
            <p:cNvSpPr>
              <a:spLocks/>
            </p:cNvSpPr>
            <p:nvPr/>
          </p:nvSpPr>
          <p:spPr bwMode="auto">
            <a:xfrm rot="-5400000">
              <a:off x="3048" y="1761"/>
              <a:ext cx="192" cy="2352"/>
            </a:xfrm>
            <a:prstGeom prst="leftBrace">
              <a:avLst>
                <a:gd name="adj1" fmla="val 10208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Text Box 70"/>
            <p:cNvSpPr txBox="1">
              <a:spLocks noChangeArrowheads="1"/>
            </p:cNvSpPr>
            <p:nvPr/>
          </p:nvSpPr>
          <p:spPr bwMode="auto">
            <a:xfrm>
              <a:off x="2213" y="3033"/>
              <a:ext cx="181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lang="en-US" sz="2000" dirty="0">
                  <a:latin typeface="Calibri" charset="0"/>
                </a:rPr>
                <a:t>sum = sum1 + sum2 = </a:t>
              </a:r>
              <a:r>
                <a:rPr lang="en-US" sz="2000" b="1" dirty="0">
                  <a:latin typeface="Calibri" charset="0"/>
                </a:rPr>
                <a:t>640</a:t>
              </a:r>
            </a:p>
          </p:txBody>
        </p:sp>
      </p:grp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609600" y="5486400"/>
            <a:ext cx="8740775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lvl="1" eaLnBrk="1" hangingPunct="1"/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note: still O(N), but reduces the constant  </a:t>
            </a:r>
            <a:r>
              <a:rPr lang="en-US" sz="2100" dirty="0">
                <a:solidFill>
                  <a:schemeClr val="tx2"/>
                </a:solidFill>
                <a:latin typeface="Arial Narrow" charset="0"/>
                <a:ea typeface="ＭＳ Ｐゴシック" charset="0"/>
                <a:cs typeface="Lucida Sans Unicode" charset="0"/>
              </a:rPr>
              <a:t>BY HOW MUCH?</a:t>
            </a:r>
          </a:p>
          <a:p>
            <a:pPr marL="457200" lvl="1" indent="0" eaLnBrk="1" hangingPunct="1">
              <a:buNone/>
            </a:pPr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summing an array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6835775" cy="5410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public class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SumThread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extends Thread 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private int[]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private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private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private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computedSum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public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SumThread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(int[]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this.computedSum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0;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public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getSum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()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return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this.computedSum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public void run() 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this.computedSum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0;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for (int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&lt;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++)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this.computedSum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+=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[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];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}</a:t>
            </a:r>
          </a:p>
          <a:p>
            <a:pPr lvl="1" eaLnBrk="1" hangingPunct="1">
              <a:spcBef>
                <a:spcPct val="0"/>
              </a:spcBef>
            </a:pPr>
            <a:endParaRPr lang="en-US" sz="1400" dirty="0">
              <a:latin typeface="Courier New" charset="0"/>
              <a:ea typeface="ＭＳ Ｐゴシック" charset="0"/>
              <a:cs typeface="Courier New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sz="1400" dirty="0">
              <a:latin typeface="Courier New" charset="0"/>
              <a:ea typeface="ＭＳ Ｐゴシック" charset="0"/>
              <a:cs typeface="Courier New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1400" dirty="0"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399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0EA04C2-4B8A-294B-8BCA-CBC012B2E12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0" y="3119497"/>
            <a:ext cx="3886200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en-US" sz="2000" dirty="0">
                <a:latin typeface="+mn-lt"/>
              </a:rPr>
              <a:t>note: the </a:t>
            </a:r>
            <a:r>
              <a:rPr lang="en-US" sz="1600" dirty="0">
                <a:latin typeface="Courier New"/>
                <a:cs typeface="Courier New"/>
              </a:rPr>
              <a:t>run</a:t>
            </a:r>
            <a:r>
              <a:rPr lang="en-US" sz="1600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method does not have any parameters</a:t>
            </a:r>
          </a:p>
          <a:p>
            <a:pPr marL="561975" lvl="1" indent="-342900">
              <a:buFont typeface="Wingdings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must store needed values in fields when construct the thread</a:t>
            </a:r>
          </a:p>
          <a:p>
            <a:pPr marL="561975" lvl="1" indent="-342900">
              <a:buFont typeface="Wingdings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similarly, must store the run result in a field and access later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Concurrency</a:t>
            </a:r>
          </a:p>
        </p:txBody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561388" cy="2036763"/>
          </a:xfrm>
        </p:spPr>
        <p:txBody>
          <a:bodyPr/>
          <a:lstStyle/>
          <a:p>
            <a:pPr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many modern computers utilize multiple processors or multicores</a:t>
            </a:r>
          </a:p>
          <a:p>
            <a:pPr lvl="1"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can speed up processing by executing statements/programs concurrently</a:t>
            </a:r>
          </a:p>
          <a:p>
            <a:pPr lvl="1"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e.g., a Web server may have multiple processors to handle requests</a:t>
            </a:r>
          </a:p>
          <a:p>
            <a:pPr lvl="1"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e.g., a Web browser might download/request/render concurrently</a:t>
            </a:r>
          </a:p>
          <a:p>
            <a:pPr lvl="1" eaLnBrk="1" hangingPunct="1"/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concurrency can occur at four levels</a:t>
            </a:r>
          </a:p>
          <a:p>
            <a:pPr lvl="1"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machine instruction level – handled at hardware level</a:t>
            </a:r>
          </a:p>
          <a:p>
            <a:pPr lvl="1" eaLnBrk="1" hangingPunct="1"/>
            <a:r>
              <a:rPr lang="en-US" i="1" dirty="0">
                <a:latin typeface="Arial Narrow" charset="0"/>
                <a:ea typeface="ＭＳ Ｐゴシック" charset="0"/>
                <a:cs typeface="Lucida Sans Unicode" charset="0"/>
              </a:rPr>
              <a:t>high-level language statement level</a:t>
            </a:r>
          </a:p>
          <a:p>
            <a:pPr lvl="1" eaLnBrk="1" hangingPunct="1"/>
            <a:r>
              <a:rPr lang="en-US" i="1" dirty="0">
                <a:latin typeface="Arial Narrow" charset="0"/>
                <a:ea typeface="ＭＳ Ｐゴシック" charset="0"/>
                <a:cs typeface="Lucida Sans Unicode" charset="0"/>
              </a:rPr>
              <a:t>unit (subprogram) level</a:t>
            </a:r>
          </a:p>
          <a:p>
            <a:pPr lvl="1"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program level – handled at OS level</a:t>
            </a:r>
          </a:p>
        </p:txBody>
      </p:sp>
      <p:sp>
        <p:nvSpPr>
          <p:cNvPr id="9219" name="Rectangle 3"/>
          <p:cNvSpPr txBox="1">
            <a:spLocks noChangeArrowheads="1"/>
          </p:cNvSpPr>
          <p:nvPr/>
        </p:nvSpPr>
        <p:spPr bwMode="auto">
          <a:xfrm>
            <a:off x="609600" y="5410200"/>
            <a:ext cx="8561388" cy="1524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Arial Narrow" charset="0"/>
                <a:cs typeface="Lucida Sans Unicode" charset="0"/>
              </a:rPr>
              <a:t>concurrency can be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§"/>
            </a:pPr>
            <a:r>
              <a:rPr lang="en-US" i="1">
                <a:solidFill>
                  <a:schemeClr val="tx1"/>
                </a:solidFill>
                <a:latin typeface="Arial Narrow" charset="0"/>
                <a:cs typeface="Lucida Sans Unicode" charset="0"/>
              </a:rPr>
              <a:t>physical </a:t>
            </a:r>
            <a:r>
              <a:rPr lang="en-US">
                <a:solidFill>
                  <a:schemeClr val="tx1"/>
                </a:solidFill>
                <a:latin typeface="Arial Narrow" charset="0"/>
                <a:cs typeface="Lucida Sans Unicode" charset="0"/>
              </a:rPr>
              <a:t>- multiple independent processors (multiple threads of control)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§"/>
            </a:pPr>
            <a:r>
              <a:rPr lang="en-US" i="1">
                <a:solidFill>
                  <a:schemeClr val="tx1"/>
                </a:solidFill>
                <a:latin typeface="Arial Narrow" charset="0"/>
                <a:cs typeface="Lucida Sans Unicode" charset="0"/>
              </a:rPr>
              <a:t>logical </a:t>
            </a:r>
            <a:r>
              <a:rPr lang="en-US">
                <a:solidFill>
                  <a:schemeClr val="tx1"/>
                </a:solidFill>
                <a:latin typeface="Arial Narrow" charset="0"/>
                <a:cs typeface="Lucida Sans Unicode" charset="0"/>
              </a:rPr>
              <a:t>– even with one processor, can time-share to (e.g., browser tasks)</a:t>
            </a:r>
            <a:endParaRPr lang="en-US" i="1">
              <a:solidFill>
                <a:schemeClr val="tx1"/>
              </a:solidFill>
              <a:latin typeface="Arial Narrow" charset="0"/>
              <a:cs typeface="Lucida Sans Unicode" charset="0"/>
            </a:endParaRPr>
          </a:p>
        </p:txBody>
      </p:sp>
      <p:sp>
        <p:nvSpPr>
          <p:cNvPr id="922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0A4690B-3C55-B841-B69B-63872E72789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summing an array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131175" cy="5715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public class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ArraySum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public static int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sumConcurrently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(int[] a, int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int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len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= (int)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Math.ceil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(1.0 *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a.length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/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Thread[] threads = new Thread[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];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for (int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= 0;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&lt;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;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++)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threads[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] = new 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SumThread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(a, 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*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len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Math.min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((i+1)*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len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a.length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));</a:t>
            </a:r>
          </a:p>
          <a:p>
            <a:pPr>
              <a:spcBef>
                <a:spcPct val="0"/>
              </a:spcBef>
            </a:pP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      threads[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i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].start();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try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for (Thread t : threads) {</a:t>
            </a:r>
          </a:p>
          <a:p>
            <a:pPr>
              <a:spcBef>
                <a:spcPct val="0"/>
              </a:spcBef>
            </a:pPr>
            <a:r>
              <a:rPr lang="fi-FI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fi-FI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t.join</a:t>
            </a:r>
            <a:r>
              <a:rPr lang="fi-FI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fi-FI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}</a:t>
            </a:r>
          </a:p>
          <a:p>
            <a:pPr>
              <a:spcBef>
                <a:spcPct val="0"/>
              </a:spcBef>
            </a:pPr>
            <a:r>
              <a:rPr lang="fi-FI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} </a:t>
            </a:r>
            <a:r>
              <a:rPr lang="fi-FI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catch</a:t>
            </a:r>
            <a:r>
              <a:rPr lang="fi-FI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(</a:t>
            </a:r>
            <a:r>
              <a:rPr lang="fi-FI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InterruptedException</a:t>
            </a:r>
            <a:r>
              <a:rPr lang="fi-FI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ie) {}</a:t>
            </a:r>
          </a:p>
          <a:p>
            <a:pPr>
              <a:spcBef>
                <a:spcPct val="0"/>
              </a:spcBef>
            </a:pPr>
            <a:r>
              <a:rPr lang="fi-FI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</a:p>
          <a:p>
            <a:pPr>
              <a:spcBef>
                <a:spcPct val="0"/>
              </a:spcBef>
            </a:pP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fr-FR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total = 0;</a:t>
            </a:r>
          </a:p>
          <a:p>
            <a:pPr>
              <a:spcBef>
                <a:spcPct val="0"/>
              </a:spcBef>
            </a:pP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for (Thread </a:t>
            </a:r>
            <a:r>
              <a:rPr lang="fr-FR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summer</a:t>
            </a: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: threads) {</a:t>
            </a:r>
          </a:p>
          <a:p>
            <a:pPr>
              <a:spcBef>
                <a:spcPct val="0"/>
              </a:spcBef>
            </a:pP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total += </a:t>
            </a:r>
            <a:r>
              <a:rPr lang="fr-FR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((</a:t>
            </a:r>
            <a:r>
              <a:rPr lang="fr-FR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SumThread</a:t>
            </a:r>
            <a:r>
              <a:rPr lang="fr-FR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)</a:t>
            </a:r>
            <a:r>
              <a:rPr lang="fr-FR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summer</a:t>
            </a:r>
            <a:r>
              <a:rPr lang="fr-FR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).</a:t>
            </a:r>
            <a:r>
              <a:rPr lang="fr-FR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getSum</a:t>
            </a:r>
            <a:r>
              <a:rPr lang="fr-FR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}</a:t>
            </a:r>
          </a:p>
          <a:p>
            <a:pPr>
              <a:spcBef>
                <a:spcPct val="0"/>
              </a:spcBef>
            </a:pP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return total;</a:t>
            </a:r>
          </a:p>
          <a:p>
            <a:pPr>
              <a:spcBef>
                <a:spcPct val="0"/>
              </a:spcBef>
            </a:pP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</a:pPr>
            <a:endParaRPr lang="fr-FR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spcBef>
                <a:spcPct val="0"/>
              </a:spcBef>
            </a:pP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. . .</a:t>
            </a:r>
          </a:p>
          <a:p>
            <a:pPr>
              <a:spcBef>
                <a:spcPct val="0"/>
              </a:spcBef>
            </a:pP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}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4198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5DB8072-6E55-F748-A789-44EBE6CC6C2D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5000" y="3429000"/>
            <a:ext cx="3505200" cy="25545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en-US" sz="2000" dirty="0">
                <a:latin typeface="+mn-lt"/>
              </a:rPr>
              <a:t>here, the array is divided into </a:t>
            </a:r>
            <a:r>
              <a:rPr lang="en-US" sz="1600" dirty="0" err="1">
                <a:latin typeface="Courier New"/>
                <a:cs typeface="Courier New"/>
              </a:rPr>
              <a:t>threadCount</a:t>
            </a:r>
            <a:r>
              <a:rPr lang="en-US" sz="1600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segments</a:t>
            </a:r>
          </a:p>
          <a:p>
            <a:pPr marL="561975" lvl="1" indent="-342900">
              <a:buFont typeface="Wingdings" charset="2"/>
              <a:buChar char="§"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each spawns a </a:t>
            </a:r>
            <a:r>
              <a:rPr lang="en-US" sz="1600" dirty="0" err="1">
                <a:solidFill>
                  <a:schemeClr val="tx1"/>
                </a:solidFill>
                <a:latin typeface="Courier New"/>
                <a:cs typeface="Courier New"/>
              </a:rPr>
              <a:t>SumThread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to process</a:t>
            </a:r>
          </a:p>
          <a:p>
            <a:pPr>
              <a:buFontTx/>
              <a:buNone/>
              <a:defRPr/>
            </a:pPr>
            <a:endParaRPr lang="en-US" sz="2000" dirty="0">
              <a:latin typeface="+mn-lt"/>
            </a:endParaRPr>
          </a:p>
          <a:p>
            <a:pPr>
              <a:buFontTx/>
              <a:buNone/>
              <a:defRPr/>
            </a:pPr>
            <a:r>
              <a:rPr lang="en-US" sz="2000" dirty="0">
                <a:latin typeface="+mn-lt"/>
              </a:rPr>
              <a:t>the </a:t>
            </a:r>
            <a:r>
              <a:rPr lang="en-US" sz="1600" dirty="0">
                <a:latin typeface="Courier New"/>
                <a:cs typeface="Courier New"/>
              </a:rPr>
              <a:t>join</a:t>
            </a:r>
            <a:r>
              <a:rPr lang="en-US" sz="2000" dirty="0">
                <a:latin typeface="+mn-lt"/>
              </a:rPr>
              <a:t> method coordinates by forcing the program to wait for each thread to finish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summing an array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435975" cy="5715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public static void main(String[]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args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System.out.print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(Enter number of threads: ");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Scanner input = new Scanner(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System.in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numThreads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input.nextInt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input.close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Random randy = new Random();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int size = 1000;  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while (true)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[]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= new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[size];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for 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j = 0; j &lt; size; j++)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[j] =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randy.nextInt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}</a:t>
            </a:r>
          </a:p>
          <a:p>
            <a:pPr>
              <a:spcBef>
                <a:spcPct val="0"/>
              </a:spcBef>
            </a:pP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long start =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System.currentTimeMillis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fr-FR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fr-F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total = 0;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for 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j = 1; j &lt;= 1000; j++)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total = </a:t>
            </a:r>
            <a:r>
              <a:rPr lang="en-US" sz="1400" b="1" dirty="0" err="1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sumConcurrently</a:t>
            </a:r>
            <a:r>
              <a:rPr lang="en-US" sz="1400" b="1" dirty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(</a:t>
            </a:r>
            <a:r>
              <a:rPr lang="en-US" sz="1400" b="1" dirty="0" err="1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b="1" dirty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en-US" sz="1400" b="1" dirty="0" err="1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numThreads</a:t>
            </a:r>
            <a:r>
              <a:rPr lang="en-US" sz="1400" b="1" dirty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)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long end =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System.currentTimeMillis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double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timePerSum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= 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endTime-startTime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)/1000.0;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System.out.printf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("%10d elements =&gt; %8.4f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millisec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\n", size,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timePerSum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);</a:t>
            </a:r>
          </a:p>
          <a:p>
            <a:pPr>
              <a:spcBef>
                <a:spcPct val="0"/>
              </a:spcBef>
            </a:pPr>
            <a:r>
              <a:rPr lang="tr-T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size *= 2; </a:t>
            </a:r>
          </a:p>
          <a:p>
            <a:pPr>
              <a:spcBef>
                <a:spcPct val="0"/>
              </a:spcBef>
            </a:pPr>
            <a:r>
              <a:rPr lang="tr-T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</a:pPr>
            <a:r>
              <a:rPr lang="tr-T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}</a:t>
            </a:r>
          </a:p>
          <a:p>
            <a:pPr>
              <a:spcBef>
                <a:spcPct val="0"/>
              </a:spcBef>
            </a:pPr>
            <a:r>
              <a:rPr lang="tr-T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440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2C8E027-40C7-FD44-BFD9-EAF2FC014BF2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67399" y="1600200"/>
            <a:ext cx="3254375" cy="34778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2000" dirty="0">
                <a:latin typeface="+mn-lt"/>
              </a:rPr>
              <a:t>driver program prompts for the number of threads, runs &amp; produces a </a:t>
            </a:r>
            <a:r>
              <a:rPr lang="en-US" sz="2000" i="1" dirty="0">
                <a:latin typeface="+mn-lt"/>
              </a:rPr>
              <a:t>rough</a:t>
            </a:r>
            <a:r>
              <a:rPr lang="en-US" sz="2000" dirty="0">
                <a:latin typeface="+mn-lt"/>
              </a:rPr>
              <a:t> timing</a:t>
            </a:r>
          </a:p>
          <a:p>
            <a:pPr>
              <a:buFontTx/>
              <a:buNone/>
              <a:defRPr/>
            </a:pPr>
            <a:endParaRPr lang="en-US" sz="2000" dirty="0">
              <a:latin typeface="+mn-lt"/>
            </a:endParaRPr>
          </a:p>
          <a:p>
            <a:pPr>
              <a:buFontTx/>
              <a:buNone/>
              <a:defRPr/>
            </a:pPr>
            <a:r>
              <a:rPr lang="en-US" sz="2000" dirty="0">
                <a:latin typeface="+mn-lt"/>
              </a:rPr>
              <a:t>note: timing is clock time, so includes overhead &amp; poss. other threads sharing the core</a:t>
            </a:r>
          </a:p>
          <a:p>
            <a:pPr>
              <a:buFontTx/>
              <a:buNone/>
              <a:defRPr/>
            </a:pPr>
            <a:endParaRPr lang="en-US" sz="2000" dirty="0">
              <a:latin typeface="+mn-lt"/>
            </a:endParaRPr>
          </a:p>
          <a:p>
            <a:pPr>
              <a:buFontTx/>
              <a:buNone/>
              <a:defRPr/>
            </a:pPr>
            <a:r>
              <a:rPr lang="en-US" sz="2000" dirty="0">
                <a:latin typeface="+mn-lt"/>
              </a:rPr>
              <a:t>since summing is so fast, it actually performs 1000 sums, then divides total time by 1000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C705F5-1646-3D22-38B4-40D9FDD71519}"/>
              </a:ext>
            </a:extLst>
          </p:cNvPr>
          <p:cNvSpPr txBox="1"/>
          <p:nvPr/>
        </p:nvSpPr>
        <p:spPr>
          <a:xfrm>
            <a:off x="1175527" y="309609"/>
            <a:ext cx="3432229" cy="3308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Enter number of threads: </a:t>
            </a:r>
            <a:r>
              <a:rPr lang="en-US" sz="11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1000 elements =&gt;  0.0710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2000 elements =&gt;  0.0520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4000 elements =&gt;  0.0500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8000 elements =&gt;  0.0510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16000 elements =&gt;  0.0540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32000 elements =&gt;  0.0590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64000 elements =&gt;  0.0770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128000 elements =&gt;  0.0960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256000 elements =&gt;  0.1360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512000 elements =&gt;  0.2180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1024000 elements =&gt;  0.3920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2048000 elements =&gt;  0.7310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4096000 elements =&gt;  1.4270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8192000 elements =&gt;  2.7590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16384000 elements =&gt;  5.4460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32768000 elements =&gt; 10.5980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65536000 elements =&gt; 21.1090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131072000 elements =&gt; 42.2230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779CBA-011A-62E9-56C4-BA58A950E532}"/>
              </a:ext>
            </a:extLst>
          </p:cNvPr>
          <p:cNvSpPr txBox="1"/>
          <p:nvPr/>
        </p:nvSpPr>
        <p:spPr>
          <a:xfrm>
            <a:off x="4993028" y="309609"/>
            <a:ext cx="3432229" cy="3308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Enter number of threads: </a:t>
            </a:r>
            <a:r>
              <a:rPr lang="en-US" sz="11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1000 elements =&gt;  0.0950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2000 elements =&gt;  0.0860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4000 elements =&gt;  0.0790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8000 elements =&gt;  0.0730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16000 elements =&gt;  0.0730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32000 elements =&gt;  0.0740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64000 elements =&gt;  0.0830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128000 elements =&gt;  0.0960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256000 elements =&gt;  0.1400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512000 elements =&gt;  0.1920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1024000 elements =&gt;  0.2740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2048000 elements =&gt;  0.4510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4096000 elements =&gt;  0.7950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8192000 elements =&gt;  1.4710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16384000 elements =&gt;  2.8280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32768000 elements =&gt;  5.5220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65536000 elements =&gt; 10.9340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131072000 elements =&gt; 21.8650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0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4ACD28E-3A11-594A-B993-566ED08C342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cxnSp>
        <p:nvCxnSpPr>
          <p:cNvPr id="16" name="Straight Connector 15" descr="line showing that 2 threads is fast when size exceeds 256K">
            <a:extLst>
              <a:ext uri="{FF2B5EF4-FFF2-40B4-BE49-F238E27FC236}">
                <a16:creationId xmlns:a16="http://schemas.microsoft.com/office/drawing/2014/main" id="{69E88F31-455E-6E88-AFC2-0A587348910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175527" y="2005551"/>
            <a:ext cx="7249730" cy="51849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 descr="line showing that 2 threads is fast when size exceeds 256K">
            <a:extLst>
              <a:ext uri="{FF2B5EF4-FFF2-40B4-BE49-F238E27FC236}">
                <a16:creationId xmlns:a16="http://schemas.microsoft.com/office/drawing/2014/main" id="{FE58885B-C402-6592-F6A2-D27DC3E24616}"/>
              </a:ext>
            </a:extLst>
          </p:cNvPr>
          <p:cNvCxnSpPr>
            <a:cxnSpLocks/>
          </p:cNvCxnSpPr>
          <p:nvPr/>
        </p:nvCxnSpPr>
        <p:spPr bwMode="auto">
          <a:xfrm flipH="1">
            <a:off x="1208086" y="6172200"/>
            <a:ext cx="7249731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 descr="line showing that 4 threads is fast when size exceeds 512K">
            <a:extLst>
              <a:ext uri="{FF2B5EF4-FFF2-40B4-BE49-F238E27FC236}">
                <a16:creationId xmlns:a16="http://schemas.microsoft.com/office/drawing/2014/main" id="{AE6809D6-EE37-058C-DBD7-3190D73CA438}"/>
              </a:ext>
            </a:extLst>
          </p:cNvPr>
          <p:cNvCxnSpPr>
            <a:cxnSpLocks/>
          </p:cNvCxnSpPr>
          <p:nvPr/>
        </p:nvCxnSpPr>
        <p:spPr bwMode="auto">
          <a:xfrm flipH="1">
            <a:off x="4993028" y="2209800"/>
            <a:ext cx="3432229" cy="0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9E1E798-1F10-B9C6-43FF-D6749064C52E}"/>
              </a:ext>
            </a:extLst>
          </p:cNvPr>
          <p:cNvSpPr txBox="1"/>
          <p:nvPr/>
        </p:nvSpPr>
        <p:spPr>
          <a:xfrm>
            <a:off x="1208086" y="3778002"/>
            <a:ext cx="3432229" cy="3308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Enter number of threads: </a:t>
            </a:r>
            <a:r>
              <a:rPr lang="en-US" sz="11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1000 elements =&gt;  0.1750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2000 elements =&gt;  0.1570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4000 elements =&gt;  0.1550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8000 elements =&gt;  0.1370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16000 elements =&gt;  0.1410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32000 elements =&gt;  0.1400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64000 elements =&gt;  0.1410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128000 elements =&gt;  0.1490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256000 elements =&gt;  0.1750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512000 elements =&gt;  0.2070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1024000 elements =&gt;  0.2450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2048000 elements =&gt;  0.3430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4096000 elements =&gt;  0.5290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8192000 elements =&gt;  0.8960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16384000 elements =&gt;  1.6000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32768000 elements =&gt;  2.9950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65536000 elements =&gt;  5.7790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131072000 elements =&gt; 11.3120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Connector 7" descr="line showing that 8 threads is fast when size exceeds 4M.">
            <a:extLst>
              <a:ext uri="{FF2B5EF4-FFF2-40B4-BE49-F238E27FC236}">
                <a16:creationId xmlns:a16="http://schemas.microsoft.com/office/drawing/2014/main" id="{7429C301-F1BE-476D-9E25-6E81B527217D}"/>
              </a:ext>
            </a:extLst>
          </p:cNvPr>
          <p:cNvCxnSpPr>
            <a:cxnSpLocks/>
          </p:cNvCxnSpPr>
          <p:nvPr/>
        </p:nvCxnSpPr>
        <p:spPr bwMode="auto">
          <a:xfrm flipH="1">
            <a:off x="1175526" y="5638800"/>
            <a:ext cx="3432229" cy="0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9A8EF3B-A6F3-FEF1-14E3-9551CAE8E1D2}"/>
              </a:ext>
            </a:extLst>
          </p:cNvPr>
          <p:cNvSpPr txBox="1"/>
          <p:nvPr/>
        </p:nvSpPr>
        <p:spPr>
          <a:xfrm>
            <a:off x="4993028" y="3778002"/>
            <a:ext cx="3432229" cy="3308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Enter number of threads: </a:t>
            </a:r>
            <a:r>
              <a:rPr lang="en-US" sz="11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1000 elements =&gt;  0.3580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2000 elements =&gt;  0.3130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4000 elements =&gt;  0.3120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8000 elements =&gt;  0.3080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16000 elements =&gt;  0.2670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32000 elements =&gt;  0.2580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64000 elements =&gt;  0.2660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128000 elements =&gt;  0.3280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256000 elements =&gt;  0.3360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512000 elements =&gt;  0.2740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1024000 elements =&gt;  0.3720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2048000 elements =&gt;  0.4290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4096000 elements =&gt;  0.5470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8192000 elements =&gt;  0.8030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16384000 elements =&gt;  1.1420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32768000 elements =&gt;  1.8750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65536000 elements =&gt;  3.4570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131072000 elements =&gt;  6.4890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How many threads?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740775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you can find out how many CPUs/cores your machine has</a:t>
            </a:r>
          </a:p>
          <a:p>
            <a:pPr eaLnBrk="1" hangingPunct="1">
              <a:defRPr/>
            </a:pPr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marL="342900" lvl="1" indent="-342900" eaLnBrk="1" hangingPunct="1">
              <a:buFont typeface="Wingdings" charset="0"/>
              <a:buNone/>
              <a:defRPr/>
            </a:pPr>
            <a:r>
              <a:rPr lang="en-US" sz="1600" dirty="0">
                <a:solidFill>
                  <a:srgbClr val="404040"/>
                </a:solidFill>
                <a:latin typeface="Courier New" charset="0"/>
                <a:cs typeface="Courier New" charset="0"/>
              </a:rPr>
              <a:t>    </a:t>
            </a:r>
            <a:r>
              <a:rPr lang="en-US" sz="1600" dirty="0" err="1">
                <a:solidFill>
                  <a:srgbClr val="404040"/>
                </a:solidFill>
                <a:latin typeface="Courier New" charset="0"/>
                <a:cs typeface="Courier New" charset="0"/>
              </a:rPr>
              <a:t>int</a:t>
            </a:r>
            <a:r>
              <a:rPr lang="en-US" sz="1600" dirty="0">
                <a:solidFill>
                  <a:srgbClr val="404040"/>
                </a:solidFill>
                <a:latin typeface="Courier New" charset="0"/>
                <a:cs typeface="Courier New" charset="0"/>
              </a:rPr>
              <a:t> cores = </a:t>
            </a:r>
            <a:r>
              <a:rPr lang="en-US" sz="1600" dirty="0" err="1">
                <a:solidFill>
                  <a:srgbClr val="404040"/>
                </a:solidFill>
                <a:latin typeface="Courier New" charset="0"/>
                <a:cs typeface="Courier New" charset="0"/>
              </a:rPr>
              <a:t>Runtime.getRuntime</a:t>
            </a:r>
            <a:r>
              <a:rPr lang="en-US" sz="1600" dirty="0">
                <a:solidFill>
                  <a:srgbClr val="404040"/>
                </a:solidFill>
                <a:latin typeface="Courier New" charset="0"/>
                <a:cs typeface="Courier New" charset="0"/>
              </a:rPr>
              <a:t>().</a:t>
            </a:r>
            <a:r>
              <a:rPr lang="en-US" sz="1600" dirty="0" err="1">
                <a:solidFill>
                  <a:srgbClr val="404040"/>
                </a:solidFill>
                <a:latin typeface="Courier New" charset="0"/>
                <a:cs typeface="Courier New" charset="0"/>
              </a:rPr>
              <a:t>availableProcessors</a:t>
            </a:r>
            <a:r>
              <a:rPr lang="en-US" sz="1600" dirty="0">
                <a:solidFill>
                  <a:srgbClr val="404040"/>
                </a:solidFill>
                <a:latin typeface="Courier New" charset="0"/>
                <a:cs typeface="Courier New" charset="0"/>
              </a:rPr>
              <a:t>();</a:t>
            </a:r>
          </a:p>
          <a:p>
            <a:pPr marL="342900" lvl="1" indent="-342900" eaLnBrk="1" hangingPunct="1">
              <a:buFont typeface="Wingdings" charset="0"/>
              <a:buNone/>
              <a:defRPr/>
            </a:pPr>
            <a:endParaRPr lang="en-US" sz="1600" dirty="0">
              <a:solidFill>
                <a:srgbClr val="404040"/>
              </a:solidFill>
              <a:latin typeface="Courier New" charset="0"/>
              <a:cs typeface="Courier New" charset="0"/>
            </a:endParaRPr>
          </a:p>
          <a:p>
            <a:pPr marL="342900" lvl="1" indent="-342900" eaLnBrk="1" hangingPunct="1">
              <a:buFont typeface="Wingdings" charset="0"/>
              <a:buNone/>
              <a:defRPr/>
            </a:pPr>
            <a:endParaRPr lang="en-US" sz="1600" dirty="0">
              <a:solidFill>
                <a:srgbClr val="404040"/>
              </a:solidFill>
              <a:latin typeface="Courier New" charset="0"/>
              <a:cs typeface="Courier New" charset="0"/>
            </a:endParaRPr>
          </a:p>
          <a:p>
            <a:pPr marL="742950" lvl="2" indent="-342900" eaLnBrk="1" hangingPunct="1">
              <a:buFont typeface="Wingdings" charset="2"/>
              <a:buChar char="§"/>
              <a:defRPr/>
            </a:pPr>
            <a:r>
              <a:rPr lang="en-US" dirty="0">
                <a:solidFill>
                  <a:srgbClr val="404040"/>
                </a:solidFill>
                <a:cs typeface="Courier New" charset="0"/>
              </a:rPr>
              <a:t>timings on previous slide were on a computer with 10 cores</a:t>
            </a:r>
          </a:p>
          <a:p>
            <a:pPr marL="742950" lvl="2" indent="-342900" eaLnBrk="1" hangingPunct="1">
              <a:buFont typeface="Wingdings" charset="2"/>
              <a:buChar char="§"/>
              <a:defRPr/>
            </a:pPr>
            <a:endParaRPr lang="en-US" dirty="0">
              <a:solidFill>
                <a:srgbClr val="404040"/>
              </a:solidFill>
              <a:cs typeface="Courier New" charset="0"/>
            </a:endParaRPr>
          </a:p>
          <a:p>
            <a:pPr marL="742950" lvl="2" indent="-342900" eaLnBrk="1" hangingPunct="1">
              <a:buFont typeface="Wingdings" charset="2"/>
              <a:buChar char="§"/>
              <a:defRPr/>
            </a:pPr>
            <a:endParaRPr lang="en-US" dirty="0">
              <a:solidFill>
                <a:srgbClr val="404040"/>
              </a:solidFill>
              <a:cs typeface="Courier New" charset="0"/>
            </a:endParaRPr>
          </a:p>
          <a:p>
            <a:pPr marL="742950" lvl="2" indent="-342900" eaLnBrk="1" hangingPunct="1">
              <a:buFont typeface="Wingdings" charset="2"/>
              <a:buChar char="§"/>
              <a:defRPr/>
            </a:pPr>
            <a:r>
              <a:rPr lang="en-US" dirty="0">
                <a:solidFill>
                  <a:srgbClr val="404040"/>
                </a:solidFill>
                <a:cs typeface="Courier New" charset="0"/>
              </a:rPr>
              <a:t>note that a user program may not have access to all cores</a:t>
            </a:r>
          </a:p>
          <a:p>
            <a:pPr marL="1200150" lvl="3" indent="-342900" eaLnBrk="1" hangingPunct="1">
              <a:defRPr/>
            </a:pPr>
            <a:r>
              <a:rPr lang="en-US" dirty="0">
                <a:solidFill>
                  <a:srgbClr val="404040"/>
                </a:solidFill>
                <a:latin typeface="+mn-lt"/>
                <a:cs typeface="Courier New" charset="0"/>
              </a:rPr>
              <a:t>for array sum example, 16 threads decreases performance</a:t>
            </a:r>
          </a:p>
          <a:p>
            <a:pPr marL="742950" lvl="2" indent="-342900" eaLnBrk="1" hangingPunct="1">
              <a:buFont typeface="Wingdings" charset="2"/>
              <a:buChar char="§"/>
              <a:defRPr/>
            </a:pPr>
            <a:endParaRPr lang="en-US" dirty="0">
              <a:solidFill>
                <a:srgbClr val="404040"/>
              </a:solidFill>
              <a:cs typeface="Courier New" charset="0"/>
            </a:endParaRPr>
          </a:p>
          <a:p>
            <a:pPr marL="742950" lvl="2" indent="-342900" eaLnBrk="1" hangingPunct="1">
              <a:buFont typeface="Wingdings" charset="2"/>
              <a:buChar char="§"/>
              <a:defRPr/>
            </a:pPr>
            <a:endParaRPr lang="en-US" dirty="0">
              <a:solidFill>
                <a:srgbClr val="404040"/>
              </a:solidFill>
              <a:cs typeface="Courier New" charset="0"/>
            </a:endParaRPr>
          </a:p>
          <a:p>
            <a:pPr marL="742950" lvl="2" indent="-342900" eaLnBrk="1" hangingPunct="1">
              <a:buFont typeface="Wingdings" charset="2"/>
              <a:buChar char="§"/>
              <a:defRPr/>
            </a:pPr>
            <a:r>
              <a:rPr lang="en-US" dirty="0">
                <a:solidFill>
                  <a:srgbClr val="404040"/>
                </a:solidFill>
                <a:cs typeface="Courier New" charset="0"/>
              </a:rPr>
              <a:t>in addition, there is overhead associated with creating and managing threads</a:t>
            </a:r>
          </a:p>
          <a:p>
            <a:pPr marL="1200150" lvl="3" indent="-342900" eaLnBrk="1" hangingPunct="1">
              <a:buFont typeface="System Font Regular"/>
              <a:buChar char="—"/>
              <a:defRPr/>
            </a:pPr>
            <a:r>
              <a:rPr lang="en-US" dirty="0">
                <a:solidFill>
                  <a:srgbClr val="404040"/>
                </a:solidFill>
                <a:latin typeface="+mn-lt"/>
                <a:cs typeface="Courier New" charset="0"/>
              </a:rPr>
              <a:t>1 thread was faster than 2 threads up to 500K numbers</a:t>
            </a:r>
          </a:p>
          <a:p>
            <a:pPr marL="1200150" lvl="3" indent="-342900" eaLnBrk="1" hangingPunct="1">
              <a:buFont typeface="System Font Regular"/>
              <a:buChar char="—"/>
              <a:defRPr/>
            </a:pPr>
            <a:r>
              <a:rPr lang="en-US" dirty="0">
                <a:solidFill>
                  <a:srgbClr val="404040"/>
                </a:solidFill>
                <a:latin typeface="+mn-lt"/>
                <a:cs typeface="Courier New" charset="0"/>
              </a:rPr>
              <a:t>2 threads was faster than 4 threads up to 1M numbers</a:t>
            </a:r>
          </a:p>
          <a:p>
            <a:pPr marL="1200150" lvl="3" indent="-342900" eaLnBrk="1" hangingPunct="1">
              <a:buFont typeface="System Font Regular"/>
              <a:buChar char="—"/>
              <a:defRPr/>
            </a:pPr>
            <a:r>
              <a:rPr lang="en-US" dirty="0">
                <a:solidFill>
                  <a:srgbClr val="404040"/>
                </a:solidFill>
                <a:latin typeface="+mn-lt"/>
                <a:cs typeface="Courier New" charset="0"/>
              </a:rPr>
              <a:t>4 threads was faster than 8 threads up to 8M numbers</a:t>
            </a:r>
          </a:p>
          <a:p>
            <a:pPr marL="400050" lvl="2" indent="0" eaLnBrk="1" hangingPunct="1">
              <a:defRPr/>
            </a:pPr>
            <a:endParaRPr lang="en-US" dirty="0">
              <a:solidFill>
                <a:srgbClr val="404040"/>
              </a:solidFill>
              <a:cs typeface="Courier New" charset="0"/>
            </a:endParaRPr>
          </a:p>
          <a:p>
            <a:pPr eaLnBrk="1" hangingPunct="1">
              <a:defRPr/>
            </a:pPr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4813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2FA3EF0-380C-E94B-B841-EEE0FD8CAFC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parallel mergeSort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740775" cy="5410200"/>
          </a:xfrm>
        </p:spPr>
        <p:txBody>
          <a:bodyPr/>
          <a:lstStyle/>
          <a:p>
            <a:pPr eaLnBrk="1" hangingPunct="1"/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suppose we want to take advantage of multicores when sorting</a:t>
            </a:r>
          </a:p>
          <a:p>
            <a:pPr lvl="1" eaLnBrk="1" hangingPunct="1"/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have separate threads sort the left and right halves, then merge</a:t>
            </a: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each of the threads can spawn new threads, </a:t>
            </a:r>
            <a:r>
              <a:rPr lang="en-US" sz="2100" i="1" dirty="0">
                <a:latin typeface="Arial Narrow" charset="0"/>
                <a:ea typeface="ＭＳ Ｐゴシック" charset="0"/>
                <a:cs typeface="Lucida Sans Unicode" charset="0"/>
              </a:rPr>
              <a:t>up to some limit</a:t>
            </a:r>
            <a:endParaRPr lang="en-US" i="1" dirty="0">
              <a:solidFill>
                <a:srgbClr val="404040"/>
              </a:solidFill>
              <a:latin typeface="Arial Narrow" charset="0"/>
              <a:ea typeface="ＭＳ Ｐゴシック" charset="0"/>
              <a:cs typeface="Courier New" charset="0"/>
            </a:endParaRPr>
          </a:p>
          <a:p>
            <a:pPr eaLnBrk="1" hangingPunct="1"/>
            <a:endParaRPr lang="en-US" sz="25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/>
            <a:endParaRPr lang="en-US" sz="2100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dirty="0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5017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B9EA4CD-653B-3348-A847-C9E708181CB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graphicFrame>
        <p:nvGraphicFramePr>
          <p:cNvPr id="5" name="Group 4"/>
          <p:cNvGraphicFramePr>
            <a:graphicFrameLocks noGrp="1"/>
          </p:cNvGraphicFramePr>
          <p:nvPr/>
        </p:nvGraphicFramePr>
        <p:xfrm>
          <a:off x="2357438" y="2590800"/>
          <a:ext cx="4425950" cy="792276"/>
        </p:xfrm>
        <a:graphic>
          <a:graphicData uri="http://schemas.openxmlformats.org/drawingml/2006/table">
            <a:tbl>
              <a:tblPr/>
              <a:tblGrid>
                <a:gridCol w="782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43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960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charset="0"/>
                        <a:ea typeface="ＭＳ Ｐゴシック" charset="0"/>
                      </a:endParaRPr>
                    </a:p>
                  </a:txBody>
                  <a:tcPr marT="45669" marB="45669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6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669" marB="4566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nums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</a:endParaRPr>
                    </a:p>
                  </a:txBody>
                  <a:tcPr marT="45669" marB="45669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-4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31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Group 36"/>
          <p:cNvGraphicFramePr>
            <a:graphicFrameLocks noGrp="1"/>
          </p:cNvGraphicFramePr>
          <p:nvPr/>
        </p:nvGraphicFramePr>
        <p:xfrm>
          <a:off x="1816100" y="3857625"/>
          <a:ext cx="1833563" cy="396875"/>
        </p:xfrm>
        <a:graphic>
          <a:graphicData uri="http://schemas.openxmlformats.org/drawingml/2006/table">
            <a:tbl>
              <a:tblPr/>
              <a:tblGrid>
                <a:gridCol w="46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3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22</a:t>
                      </a:r>
                    </a:p>
                  </a:txBody>
                  <a:tcPr marT="45793" marB="457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18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12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-4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Group 48"/>
          <p:cNvGraphicFramePr>
            <a:graphicFrameLocks noGrp="1"/>
          </p:cNvGraphicFramePr>
          <p:nvPr/>
        </p:nvGraphicFramePr>
        <p:xfrm>
          <a:off x="6083300" y="3857625"/>
          <a:ext cx="1841500" cy="396875"/>
        </p:xfrm>
        <a:graphic>
          <a:graphicData uri="http://schemas.openxmlformats.org/drawingml/2006/table">
            <a:tbl>
              <a:tblPr/>
              <a:tblGrid>
                <a:gridCol w="46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58</a:t>
                      </a:r>
                    </a:p>
                  </a:txBody>
                  <a:tcPr marT="45793" marB="457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31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42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50234" name="Group 265" descr="diagram showing that the recursive cases in mergeSort can be handled by separate threads."/>
          <p:cNvGrpSpPr>
            <a:grpSpLocks/>
          </p:cNvGrpSpPr>
          <p:nvPr/>
        </p:nvGrpSpPr>
        <p:grpSpPr bwMode="auto">
          <a:xfrm>
            <a:off x="2890838" y="3352800"/>
            <a:ext cx="3810000" cy="457200"/>
            <a:chOff x="1824" y="1296"/>
            <a:chExt cx="2400" cy="288"/>
          </a:xfrm>
        </p:grpSpPr>
        <p:sp>
          <p:nvSpPr>
            <p:cNvPr id="50286" name="Text Box 266"/>
            <p:cNvSpPr txBox="1">
              <a:spLocks noChangeArrowheads="1"/>
            </p:cNvSpPr>
            <p:nvPr/>
          </p:nvSpPr>
          <p:spPr bwMode="auto">
            <a:xfrm>
              <a:off x="2826" y="1296"/>
              <a:ext cx="39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dirty="0">
                  <a:solidFill>
                    <a:schemeClr val="bg1">
                      <a:lumMod val="50000"/>
                    </a:schemeClr>
                  </a:solidFill>
                  <a:latin typeface="Calibri" charset="0"/>
                  <a:ea typeface="MS PGothic" charset="0"/>
                  <a:cs typeface="MS PGothic" charset="0"/>
                </a:rPr>
                <a:t>split</a:t>
              </a:r>
            </a:p>
          </p:txBody>
        </p:sp>
        <p:grpSp>
          <p:nvGrpSpPr>
            <p:cNvPr id="50287" name="Group 267"/>
            <p:cNvGrpSpPr>
              <a:grpSpLocks/>
            </p:cNvGrpSpPr>
            <p:nvPr/>
          </p:nvGrpSpPr>
          <p:grpSpPr bwMode="auto">
            <a:xfrm>
              <a:off x="1824" y="1344"/>
              <a:ext cx="2400" cy="240"/>
              <a:chOff x="1824" y="1344"/>
              <a:chExt cx="2400" cy="240"/>
            </a:xfrm>
          </p:grpSpPr>
          <p:sp>
            <p:nvSpPr>
              <p:cNvPr id="50288" name="Line 268"/>
              <p:cNvSpPr>
                <a:spLocks noChangeShapeType="1"/>
              </p:cNvSpPr>
              <p:nvPr/>
            </p:nvSpPr>
            <p:spPr bwMode="auto">
              <a:xfrm flipH="1">
                <a:off x="1824" y="1344"/>
                <a:ext cx="1152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89" name="Line 269"/>
              <p:cNvSpPr>
                <a:spLocks noChangeShapeType="1"/>
              </p:cNvSpPr>
              <p:nvPr/>
            </p:nvSpPr>
            <p:spPr bwMode="auto">
              <a:xfrm>
                <a:off x="2976" y="1344"/>
                <a:ext cx="1248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13" name="Group 65"/>
          <p:cNvGraphicFramePr>
            <a:graphicFrameLocks noGrp="1"/>
          </p:cNvGraphicFramePr>
          <p:nvPr/>
        </p:nvGraphicFramePr>
        <p:xfrm>
          <a:off x="3135313" y="5243513"/>
          <a:ext cx="3683000" cy="396875"/>
        </p:xfrm>
        <a:graphic>
          <a:graphicData uri="http://schemas.openxmlformats.org/drawingml/2006/table">
            <a:tbl>
              <a:tblPr/>
              <a:tblGrid>
                <a:gridCol w="46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-4</a:t>
                      </a:r>
                    </a:p>
                  </a:txBody>
                  <a:tcPr marT="45793" marB="457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12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18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22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31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42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58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50255" name="Group 280" descr="diagram showing that the two sorted sublists must then be merged to complete mergeSort."/>
          <p:cNvGrpSpPr>
            <a:grpSpLocks/>
          </p:cNvGrpSpPr>
          <p:nvPr/>
        </p:nvGrpSpPr>
        <p:grpSpPr bwMode="auto">
          <a:xfrm>
            <a:off x="2738438" y="4800600"/>
            <a:ext cx="4267200" cy="400050"/>
            <a:chOff x="1728" y="3600"/>
            <a:chExt cx="2688" cy="252"/>
          </a:xfrm>
        </p:grpSpPr>
        <p:grpSp>
          <p:nvGrpSpPr>
            <p:cNvPr id="50282" name="Group 281"/>
            <p:cNvGrpSpPr>
              <a:grpSpLocks/>
            </p:cNvGrpSpPr>
            <p:nvPr/>
          </p:nvGrpSpPr>
          <p:grpSpPr bwMode="auto">
            <a:xfrm>
              <a:off x="1728" y="3600"/>
              <a:ext cx="2688" cy="240"/>
              <a:chOff x="1056" y="2736"/>
              <a:chExt cx="480" cy="144"/>
            </a:xfrm>
          </p:grpSpPr>
          <p:sp>
            <p:nvSpPr>
              <p:cNvPr id="50284" name="Line 282"/>
              <p:cNvSpPr>
                <a:spLocks noChangeShapeType="1"/>
              </p:cNvSpPr>
              <p:nvPr/>
            </p:nvSpPr>
            <p:spPr bwMode="auto">
              <a:xfrm>
                <a:off x="1056" y="2736"/>
                <a:ext cx="192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85" name="Line 283"/>
              <p:cNvSpPr>
                <a:spLocks noChangeShapeType="1"/>
              </p:cNvSpPr>
              <p:nvPr/>
            </p:nvSpPr>
            <p:spPr bwMode="auto">
              <a:xfrm flipH="1">
                <a:off x="1344" y="2736"/>
                <a:ext cx="192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0283" name="Text Box 284"/>
            <p:cNvSpPr txBox="1">
              <a:spLocks noChangeArrowheads="1"/>
            </p:cNvSpPr>
            <p:nvPr/>
          </p:nvSpPr>
          <p:spPr bwMode="auto">
            <a:xfrm>
              <a:off x="2824" y="3600"/>
              <a:ext cx="53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>
                  <a:solidFill>
                    <a:srgbClr val="7F7F7F"/>
                  </a:solidFill>
                  <a:latin typeface="Calibri" charset="0"/>
                  <a:ea typeface="MS PGothic" charset="0"/>
                  <a:cs typeface="MS PGothic" charset="0"/>
                </a:rPr>
                <a:t>merge</a:t>
              </a:r>
            </a:p>
          </p:txBody>
        </p:sp>
      </p:grpSp>
      <p:graphicFrame>
        <p:nvGraphicFramePr>
          <p:cNvPr id="19" name="Group 90"/>
          <p:cNvGraphicFramePr>
            <a:graphicFrameLocks noGrp="1"/>
          </p:cNvGraphicFramePr>
          <p:nvPr/>
        </p:nvGraphicFramePr>
        <p:xfrm>
          <a:off x="1812925" y="4391025"/>
          <a:ext cx="1841500" cy="396875"/>
        </p:xfrm>
        <a:graphic>
          <a:graphicData uri="http://schemas.openxmlformats.org/drawingml/2006/table">
            <a:tbl>
              <a:tblPr/>
              <a:tblGrid>
                <a:gridCol w="46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-4</a:t>
                      </a:r>
                    </a:p>
                  </a:txBody>
                  <a:tcPr marT="45793" marB="457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12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18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22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Group 102"/>
          <p:cNvGraphicFramePr>
            <a:graphicFrameLocks noGrp="1"/>
          </p:cNvGraphicFramePr>
          <p:nvPr/>
        </p:nvGraphicFramePr>
        <p:xfrm>
          <a:off x="6080125" y="4391025"/>
          <a:ext cx="1841500" cy="396875"/>
        </p:xfrm>
        <a:graphic>
          <a:graphicData uri="http://schemas.openxmlformats.org/drawingml/2006/table">
            <a:tbl>
              <a:tblPr/>
              <a:tblGrid>
                <a:gridCol w="46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7</a:t>
                      </a:r>
                    </a:p>
                  </a:txBody>
                  <a:tcPr marT="45793" marB="4579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31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42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Calibri" charset="0"/>
                          <a:ea typeface="ＭＳ Ｐゴシック" charset="0"/>
                        </a:rPr>
                        <a:t>58</a:t>
                      </a:r>
                    </a:p>
                  </a:txBody>
                  <a:tcPr marT="45793" marB="4579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280" name="Text Box 284"/>
          <p:cNvSpPr txBox="1">
            <a:spLocks noChangeArrowheads="1"/>
          </p:cNvSpPr>
          <p:nvPr/>
        </p:nvSpPr>
        <p:spPr bwMode="auto">
          <a:xfrm>
            <a:off x="1223963" y="4114800"/>
            <a:ext cx="595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>
                <a:solidFill>
                  <a:srgbClr val="7F7F7F"/>
                </a:solidFill>
                <a:latin typeface="Calibri" charset="0"/>
                <a:ea typeface="MS PGothic" charset="0"/>
                <a:cs typeface="MS PGothic" charset="0"/>
              </a:rPr>
              <a:t>sort</a:t>
            </a:r>
          </a:p>
        </p:txBody>
      </p:sp>
      <p:sp>
        <p:nvSpPr>
          <p:cNvPr id="50281" name="Text Box 284"/>
          <p:cNvSpPr txBox="1">
            <a:spLocks noChangeArrowheads="1"/>
          </p:cNvSpPr>
          <p:nvPr/>
        </p:nvSpPr>
        <p:spPr bwMode="auto">
          <a:xfrm>
            <a:off x="5470525" y="4114800"/>
            <a:ext cx="595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>
                <a:solidFill>
                  <a:srgbClr val="7F7F7F"/>
                </a:solidFill>
                <a:latin typeface="Calibri" charset="0"/>
                <a:ea typeface="MS PGothic" charset="0"/>
                <a:cs typeface="MS PGothic" charset="0"/>
              </a:rPr>
              <a:t>sort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parallel mergeSort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676400"/>
            <a:ext cx="8816975" cy="4038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public class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SortThread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extends Thread 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private int[]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private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private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private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endParaRPr lang="en-US" sz="1400" dirty="0">
              <a:solidFill>
                <a:schemeClr val="tx1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public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SortThread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(int[]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int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this.threadCount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</a:pPr>
            <a:endParaRPr lang="en-US" sz="1400" dirty="0">
              <a:solidFill>
                <a:schemeClr val="tx1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public void run() 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MergeSort.mergeSortConcurrently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(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this.nums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this.minIndex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                                      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this.maxIndex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this.threadCount</a:t>
            </a: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}</a:t>
            </a:r>
          </a:p>
        </p:txBody>
      </p:sp>
      <p:sp>
        <p:nvSpPr>
          <p:cNvPr id="522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A56BCCD-E305-534D-8219-64124E29DCE4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parallel mergeSort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19200"/>
            <a:ext cx="8816975" cy="58674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public class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MergeSort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public static void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mergeSortConcurrently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(int[] a, int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MergeSort.mergeSortConcurrently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(a, 0, a.length-1,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public static void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mergeSortConcurrently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(int[] a, int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, int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,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                                   int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if 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&lt;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 {  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int mid = 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minIndex+maxIndex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)/2;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if 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&gt; 1)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Thread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leftThread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 = new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SortThread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(a,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, mid,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/2);</a:t>
            </a:r>
          </a:p>
          <a:p>
            <a:pPr>
              <a:spcBef>
                <a:spcPct val="0"/>
              </a:spcBef>
            </a:pP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        Thread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rightThread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 = new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SortThread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(a, mid+1,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/2);</a:t>
            </a:r>
          </a:p>
          <a:p>
            <a:pPr>
              <a:spcBef>
                <a:spcPct val="0"/>
              </a:spcBef>
            </a:pPr>
            <a:r>
              <a:rPr lang="en-US" sz="1400" b="1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leftThread.start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rightThread.start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try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 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leftThread.join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          </a:t>
            </a:r>
            <a:r>
              <a:rPr lang="en-US" sz="1400" b="1" dirty="0" err="1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rightThread.join</a:t>
            </a:r>
            <a:r>
              <a:rPr lang="en-US" sz="1400" b="1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} catch 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InterruptedException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ie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 {}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}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else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{</a:t>
            </a:r>
          </a:p>
          <a:p>
            <a:pPr>
              <a:spcBef>
                <a:spcPct val="0"/>
              </a:spcBef>
            </a:pP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MergeSort.mergeSortConcurrently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(a,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mid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/2);</a:t>
            </a:r>
          </a:p>
          <a:p>
            <a:pPr>
              <a:spcBef>
                <a:spcPct val="0"/>
              </a:spcBef>
            </a:pP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MergeSort.mergeSortConcurrently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(a,  mid+1,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threadCount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/2);</a:t>
            </a:r>
          </a:p>
          <a:p>
            <a:pPr>
              <a:spcBef>
                <a:spcPct val="0"/>
              </a:spcBef>
            </a:pP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}</a:t>
            </a:r>
          </a:p>
          <a:p>
            <a:pPr>
              <a:spcBef>
                <a:spcPct val="0"/>
              </a:spcBef>
            </a:pP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MergeSort.merge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(a,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minIndex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da-DK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maxIndex</a:t>
            </a: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);</a:t>
            </a:r>
          </a:p>
          <a:p>
            <a:pPr>
              <a:spcBef>
                <a:spcPct val="0"/>
              </a:spcBef>
            </a:pP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}</a:t>
            </a:r>
          </a:p>
          <a:p>
            <a:pPr>
              <a:spcBef>
                <a:spcPct val="0"/>
              </a:spcBef>
            </a:pPr>
            <a:r>
              <a:rPr lang="da-DK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542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31241FF-C1F6-8A43-89F4-4DAB613A156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Example: parallel mergeSort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143000"/>
            <a:ext cx="8816975" cy="51054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public static void main(String[]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args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 {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Random randy = new Random();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size = 1000;</a:t>
            </a:r>
          </a:p>
          <a:p>
            <a:pPr>
              <a:spcBef>
                <a:spcPct val="0"/>
              </a:spcBef>
            </a:pP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System.out.println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("Enter the thread limit: ");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Scanner input = new Scanner(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System.in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numThreads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=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input.nextInt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input.close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while (true)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[]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= new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[size];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for (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j = 0; j &lt; size; j++) {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 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[j] =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randy.nextInt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}</a:t>
            </a:r>
          </a:p>
          <a:p>
            <a:pPr>
              <a:spcBef>
                <a:spcPct val="0"/>
              </a:spcBef>
            </a:pP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long start =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System.currentTimeMillis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</a:t>
            </a:r>
            <a:r>
              <a:rPr lang="en-US" sz="1400" dirty="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 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MergeSort.mergeSortConcurrently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(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nums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, 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numThreads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ＭＳ Ｐゴシック" charset="0"/>
                <a:cs typeface="Courier New" charset="0"/>
              </a:rPr>
              <a:t>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long end = </a:t>
            </a:r>
            <a:r>
              <a:rPr lang="en-US" sz="1400" dirty="0" err="1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System.currentTimeMillis</a:t>
            </a: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();</a:t>
            </a:r>
          </a:p>
          <a:p>
            <a:pPr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  <a:endParaRPr lang="ro-RO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>
              <a:spcBef>
                <a:spcPct val="0"/>
              </a:spcBef>
            </a:pPr>
            <a:r>
              <a:rPr lang="ro-RO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System.out.printf("%10d elements  =&gt;  %6d ms \n", size, end-start);</a:t>
            </a:r>
          </a:p>
          <a:p>
            <a:pPr>
              <a:spcBef>
                <a:spcPct val="0"/>
              </a:spcBef>
            </a:pPr>
            <a:r>
              <a:rPr lang="ro-RO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  </a:t>
            </a:r>
            <a:r>
              <a:rPr lang="tr-T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size *= 2;  </a:t>
            </a:r>
          </a:p>
          <a:p>
            <a:pPr>
              <a:spcBef>
                <a:spcPct val="0"/>
              </a:spcBef>
            </a:pPr>
            <a:r>
              <a:rPr lang="tr-T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  }</a:t>
            </a:r>
          </a:p>
          <a:p>
            <a:pPr>
              <a:spcBef>
                <a:spcPct val="0"/>
              </a:spcBef>
            </a:pPr>
            <a:r>
              <a:rPr lang="tr-TR" sz="1400" dirty="0">
                <a:solidFill>
                  <a:srgbClr val="000000"/>
                </a:solidFill>
                <a:latin typeface="Courier New" charset="0"/>
                <a:ea typeface="ＭＳ Ｐゴシック" charset="0"/>
                <a:cs typeface="Courier New" charset="0"/>
              </a:rPr>
              <a:t>  }</a:t>
            </a:r>
            <a:endParaRPr lang="en-US" sz="1400" dirty="0">
              <a:solidFill>
                <a:srgbClr val="000000"/>
              </a:solidFill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563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D28933F-3A6F-5D43-882C-3DBC154A68FC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EE4F119-235F-AF4B-9818-640B3707E0A8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E42C66-FDA0-7012-5EBF-90988AF98BA5}"/>
              </a:ext>
            </a:extLst>
          </p:cNvPr>
          <p:cNvSpPr txBox="1"/>
          <p:nvPr/>
        </p:nvSpPr>
        <p:spPr>
          <a:xfrm>
            <a:off x="1175527" y="309609"/>
            <a:ext cx="3432229" cy="3308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Enter the thread limit: </a:t>
            </a:r>
            <a:r>
              <a:rPr lang="en-US" sz="11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1000 elements =&gt;     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2000 elements =&gt;     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4000 elements =&gt;     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8000 elements =&gt;     3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16000 elements =&gt;     3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32000 elements =&gt;     4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64000 elements =&gt;     8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128000 elements =&gt;    16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256000 elements =&gt;    24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512000 elements =&gt;    46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1024000 elements =&gt;   106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2048000 elements =&gt;   207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4096000 elements =&gt;   414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8192000 elements =&gt;   877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16384000 elements =&gt;  1798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32768000 elements =&gt;  3771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65536000 elements =&gt;  7830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131072000 elements =&gt; 16025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7F7139-63E2-5AE4-8170-D32BAA042BCD}"/>
              </a:ext>
            </a:extLst>
          </p:cNvPr>
          <p:cNvSpPr txBox="1"/>
          <p:nvPr/>
        </p:nvSpPr>
        <p:spPr>
          <a:xfrm>
            <a:off x="4993028" y="309609"/>
            <a:ext cx="3432229" cy="3308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Enter the thread limit: </a:t>
            </a:r>
            <a:r>
              <a:rPr lang="en-US" sz="11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1000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2000 elements =&gt;     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4000 elements =&gt;     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8000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16000 elements =&gt;     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32000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64000 elements =&gt;     5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128000 elements =&gt;    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256000 elements =&gt;    14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512000 elements =&gt;    28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1024000 elements =&gt;    55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2048000 elements =&gt;   110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4096000 elements =&gt;   223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8192000 elements =&gt;   456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16384000 elements =&gt;   952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32768000 elements =&gt;  1982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65536000 elements =&gt;  4022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131072000 elements =&gt;  8675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9" name="Straight Connector 8" descr="line showing that 2 threads is fast when size exceeds 4K.">
            <a:extLst>
              <a:ext uri="{FF2B5EF4-FFF2-40B4-BE49-F238E27FC236}">
                <a16:creationId xmlns:a16="http://schemas.microsoft.com/office/drawing/2014/main" id="{18B90BE8-3634-808D-C574-CE8CC0E2A48C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175735" y="990600"/>
            <a:ext cx="7249730" cy="51849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 descr="line showing that 8 threads is fast when size exceeds 1M.&#10;.">
            <a:extLst>
              <a:ext uri="{FF2B5EF4-FFF2-40B4-BE49-F238E27FC236}">
                <a16:creationId xmlns:a16="http://schemas.microsoft.com/office/drawing/2014/main" id="{ACF1AADD-9EBD-CEE9-DED3-86B8E85EB283}"/>
              </a:ext>
            </a:extLst>
          </p:cNvPr>
          <p:cNvCxnSpPr>
            <a:cxnSpLocks/>
          </p:cNvCxnSpPr>
          <p:nvPr/>
        </p:nvCxnSpPr>
        <p:spPr bwMode="auto">
          <a:xfrm flipH="1">
            <a:off x="1175525" y="5791200"/>
            <a:ext cx="7249731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 descr="line showing that 4 threads is fast when size exceeds 64K.">
            <a:extLst>
              <a:ext uri="{FF2B5EF4-FFF2-40B4-BE49-F238E27FC236}">
                <a16:creationId xmlns:a16="http://schemas.microsoft.com/office/drawing/2014/main" id="{CDCC6A59-32A8-DCB1-4ADE-50249AE2693A}"/>
              </a:ext>
            </a:extLst>
          </p:cNvPr>
          <p:cNvCxnSpPr>
            <a:cxnSpLocks/>
          </p:cNvCxnSpPr>
          <p:nvPr/>
        </p:nvCxnSpPr>
        <p:spPr bwMode="auto">
          <a:xfrm flipH="1">
            <a:off x="4993027" y="1676400"/>
            <a:ext cx="3432229" cy="0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0CFB791-6F03-7110-BCEC-41B4B5F02BF3}"/>
              </a:ext>
            </a:extLst>
          </p:cNvPr>
          <p:cNvSpPr txBox="1"/>
          <p:nvPr/>
        </p:nvSpPr>
        <p:spPr>
          <a:xfrm>
            <a:off x="1208086" y="3778002"/>
            <a:ext cx="3432229" cy="3308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Enter the thread limit: </a:t>
            </a:r>
            <a:r>
              <a:rPr lang="en-US" sz="11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1000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2000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4000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8000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16000 elements =&gt;     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32000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64000 elements =&gt;     5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128000 elements =&gt;     6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256000 elements =&gt;    10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512000 elements =&gt;    20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1024000 elements =&gt;    34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2048000 elements =&gt;    66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4096000 elements =&gt;   129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8192000 elements =&gt;   268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16384000 elements =&gt;   533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32768000 elements =&gt;  1111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65536000 elements =&gt;  2238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131072000 elements =&gt;  4670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5" name="Straight Connector 14" descr="line showing that 4 threads is fast when size exceeds 64K.">
            <a:extLst>
              <a:ext uri="{FF2B5EF4-FFF2-40B4-BE49-F238E27FC236}">
                <a16:creationId xmlns:a16="http://schemas.microsoft.com/office/drawing/2014/main" id="{BD0953C7-4C20-7722-813B-2D5C16B9429A}"/>
              </a:ext>
            </a:extLst>
          </p:cNvPr>
          <p:cNvCxnSpPr>
            <a:cxnSpLocks/>
          </p:cNvCxnSpPr>
          <p:nvPr/>
        </p:nvCxnSpPr>
        <p:spPr bwMode="auto">
          <a:xfrm flipH="1">
            <a:off x="1175526" y="5181600"/>
            <a:ext cx="3432229" cy="0"/>
          </a:xfrm>
          <a:prstGeom prst="line">
            <a:avLst/>
          </a:prstGeom>
          <a:ln w="127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7467567-5B6F-59CC-ED37-935A57DEB950}"/>
              </a:ext>
            </a:extLst>
          </p:cNvPr>
          <p:cNvSpPr txBox="1"/>
          <p:nvPr/>
        </p:nvSpPr>
        <p:spPr>
          <a:xfrm>
            <a:off x="4993028" y="3778002"/>
            <a:ext cx="3432229" cy="33085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Enter the thread limit: </a:t>
            </a:r>
            <a:r>
              <a:rPr lang="en-US" sz="11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1000 elements =&gt;     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2000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4000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8000 elements =&gt;     4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16000 elements =&gt;     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32000 elements =&gt;     2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64000 elements =&gt;     3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128000 elements =&gt;     6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256000 elements =&gt;    11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512000 elements =&gt;    19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1024000 elements =&gt;    38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2048000 elements =&gt;    41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4096000 elements =&gt;    85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8192000 elements =&gt;   171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16384000 elements =&gt;   350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32768000 elements =&gt;   698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65536000 elements =&gt;  1535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131072000 elements =&gt;  3226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millisec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Amdahl's Law</a:t>
            </a:r>
          </a:p>
        </p:txBody>
      </p:sp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B4C86CA-53D0-044E-B426-9A481D599C7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60419" name="Rectangle 3"/>
          <p:cNvSpPr txBox="1">
            <a:spLocks noChangeArrowheads="1"/>
          </p:cNvSpPr>
          <p:nvPr/>
        </p:nvSpPr>
        <p:spPr bwMode="auto">
          <a:xfrm>
            <a:off x="381000" y="1295399"/>
            <a:ext cx="8763000" cy="160020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sz="2400" dirty="0">
                <a:latin typeface="Arial Narrow" charset="0"/>
              </a:rPr>
              <a:t>the speedup that can be achieved by parallelizing a program is limited by the sequential fraction of the program</a:t>
            </a:r>
          </a:p>
          <a:p>
            <a:pPr lvl="1">
              <a:buFont typeface="Wingdings" charset="0"/>
              <a:buChar char="§"/>
            </a:pPr>
            <a:r>
              <a:rPr lang="en-US" dirty="0">
                <a:solidFill>
                  <a:srgbClr val="404040"/>
                </a:solidFill>
                <a:latin typeface="Arial Narrow" charset="0"/>
              </a:rPr>
              <a:t>if P is the proportion that is parallelizable and N is the # of processors, 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404040"/>
                </a:solidFill>
                <a:latin typeface="Arial Narrow" charset="0"/>
              </a:rPr>
              <a:t>max speedup = 1/((1-P)+(P/N))</a:t>
            </a:r>
          </a:p>
        </p:txBody>
      </p:sp>
      <p:pic>
        <p:nvPicPr>
          <p:cNvPr id="60420" name="Picture 4" descr="amdahls-la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8"/>
          <a:stretch>
            <a:fillRect/>
          </a:stretch>
        </p:blipFill>
        <p:spPr bwMode="auto">
          <a:xfrm>
            <a:off x="4461531" y="2766614"/>
            <a:ext cx="4876143" cy="39646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 descr="graph showing Amdahl’s Law (see explanation text)."/>
          <p:cNvSpPr txBox="1"/>
          <p:nvPr/>
        </p:nvSpPr>
        <p:spPr>
          <a:xfrm>
            <a:off x="13523869" y="4108089"/>
            <a:ext cx="27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BB1B21-ED85-4948-B767-552190EB8FD0}"/>
              </a:ext>
            </a:extLst>
          </p:cNvPr>
          <p:cNvSpPr txBox="1"/>
          <p:nvPr/>
        </p:nvSpPr>
        <p:spPr>
          <a:xfrm>
            <a:off x="381000" y="3097480"/>
            <a:ext cx="403597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404040"/>
                </a:solidFill>
                <a:latin typeface="Arial Narrow" charset="0"/>
              </a:rPr>
              <a:t>if 50% parallelizable:</a:t>
            </a:r>
          </a:p>
          <a:p>
            <a:pPr>
              <a:buNone/>
            </a:pPr>
            <a:endParaRPr lang="en-US" sz="1400" dirty="0">
              <a:solidFill>
                <a:srgbClr val="404040"/>
              </a:solidFill>
              <a:latin typeface="Arial Narrow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2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1/((1-.5)+(.5/2)) = 1/(.5+.25) = 1/.75 = 1.3x</a:t>
            </a:r>
            <a:endParaRPr lang="en-US" sz="1600" dirty="0"/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4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1/((1-.5)+(.5/4)) = 1/(.5+.125) = 1.6x</a:t>
            </a:r>
            <a:endParaRPr lang="en-US" sz="1600" dirty="0"/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8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1/((1-.5)+(.5/8)) = 1/(.5+.0625) = 1.8x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100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1/((1-.5)+(.5/100)) = 1/(.5+.005) = 1.9x</a:t>
            </a:r>
          </a:p>
          <a:p>
            <a:pPr>
              <a:buNone/>
            </a:pPr>
            <a:endParaRPr lang="en-US" sz="1600" dirty="0">
              <a:solidFill>
                <a:srgbClr val="404040"/>
              </a:solidFill>
              <a:latin typeface="Arial Narrow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1/((1-.5)+(.5/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 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)) = 1/(.5+0) = 1/.5 = 2x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161925"/>
            <a:ext cx="8896350" cy="1219200"/>
          </a:xfrm>
        </p:spPr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Subprogram-level concurrency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39763" y="1463675"/>
            <a:ext cx="8561387" cy="5241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cs typeface="Lucida Sans Unicode" charset="0"/>
              </a:rPr>
              <a:t>a </a:t>
            </a:r>
            <a:r>
              <a:rPr lang="en-US" i="1" dirty="0">
                <a:cs typeface="Lucida Sans Unicode" charset="0"/>
              </a:rPr>
              <a:t>task</a:t>
            </a:r>
            <a:r>
              <a:rPr lang="en-US" dirty="0">
                <a:cs typeface="Lucida Sans Unicode" charset="0"/>
              </a:rPr>
              <a:t> or </a:t>
            </a:r>
            <a:r>
              <a:rPr lang="en-US" i="1" dirty="0">
                <a:cs typeface="Lucida Sans Unicode" charset="0"/>
              </a:rPr>
              <a:t>process</a:t>
            </a:r>
            <a:r>
              <a:rPr lang="en-US" dirty="0">
                <a:cs typeface="Lucida Sans Unicode" charset="0"/>
              </a:rPr>
              <a:t> or </a:t>
            </a:r>
            <a:r>
              <a:rPr lang="en-US" i="1" dirty="0">
                <a:cs typeface="Lucida Sans Unicode" charset="0"/>
              </a:rPr>
              <a:t>thread</a:t>
            </a:r>
            <a:r>
              <a:rPr lang="en-US" dirty="0">
                <a:cs typeface="Lucida Sans Unicode" charset="0"/>
              </a:rPr>
              <a:t> is a program unit that can be in concurrent execution with other program units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cs typeface="Lucida Sans Unicode" charset="0"/>
              </a:rPr>
              <a:t>tasks differ from ordinary subprograms in that: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a task may be implicitly started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when a program unit starts the execution of a task, it is not necessarily suspended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when a task</a:t>
            </a:r>
            <a:r>
              <a:rPr lang="ja-JP" altLang="en-US" dirty="0">
                <a:ea typeface="Lucida Sans Unicode" charset="0"/>
                <a:cs typeface="Lucida Sans Unicode" charset="0"/>
              </a:rPr>
              <a:t>’</a:t>
            </a:r>
            <a:r>
              <a:rPr lang="en-US" dirty="0">
                <a:ea typeface="Lucida Sans Unicode" charset="0"/>
                <a:cs typeface="Lucida Sans Unicode" charset="0"/>
              </a:rPr>
              <a:t>s execution is completed, control may not return to the caller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eaLnBrk="1" hangingPunct="1">
              <a:defRPr/>
            </a:pPr>
            <a:r>
              <a:rPr lang="en-US" dirty="0">
                <a:cs typeface="Lucida Sans Unicode" charset="0"/>
              </a:rPr>
              <a:t>tasks can be:</a:t>
            </a:r>
          </a:p>
          <a:p>
            <a:pPr lvl="1" eaLnBrk="1" hangingPunct="1">
              <a:defRPr/>
            </a:pPr>
            <a:r>
              <a:rPr lang="en-US" i="1" dirty="0">
                <a:cs typeface="Lucida Sans Unicode" charset="0"/>
              </a:rPr>
              <a:t>heavyweight – </a:t>
            </a:r>
            <a:r>
              <a:rPr lang="en-US" dirty="0">
                <a:cs typeface="Lucida Sans Unicode" charset="0"/>
              </a:rPr>
              <a:t>each</a:t>
            </a:r>
            <a:r>
              <a:rPr lang="en-US" i="1" dirty="0">
                <a:cs typeface="Lucida Sans Unicode" charset="0"/>
              </a:rPr>
              <a:t> </a:t>
            </a:r>
            <a:r>
              <a:rPr lang="en-US" dirty="0">
                <a:cs typeface="Lucida Sans Unicode" charset="0"/>
              </a:rPr>
              <a:t>executes in its own address space </a:t>
            </a:r>
          </a:p>
          <a:p>
            <a:pPr lvl="1" eaLnBrk="1" hangingPunct="1">
              <a:defRPr/>
            </a:pPr>
            <a:r>
              <a:rPr lang="en-US" dirty="0">
                <a:cs typeface="Lucida Sans Unicode" charset="0"/>
              </a:rPr>
              <a:t>lightweight – all tasks execute in the same address space (more efficient)</a:t>
            </a:r>
          </a:p>
          <a:p>
            <a:pPr marL="457200" lvl="1" indent="0" eaLnBrk="1" hangingPunct="1">
              <a:buFont typeface="Wingdings" charset="0"/>
              <a:buNone/>
              <a:defRPr/>
            </a:pPr>
            <a:endParaRPr lang="en-US" dirty="0">
              <a:cs typeface="Lucida Sans Unicode" charset="0"/>
            </a:endParaRPr>
          </a:p>
          <a:p>
            <a:pPr marL="457200" lvl="1" indent="0" eaLnBrk="1" hangingPunct="1">
              <a:buFont typeface="Wingdings" charset="0"/>
              <a:buNone/>
              <a:defRPr/>
            </a:pPr>
            <a:r>
              <a:rPr lang="en-US" dirty="0">
                <a:cs typeface="Lucida Sans Unicode" charset="0"/>
              </a:rPr>
              <a:t>since tasks are rarely disjoint, there must be mechanisms for coordinating or </a:t>
            </a:r>
            <a:r>
              <a:rPr lang="en-US" i="1" dirty="0">
                <a:cs typeface="Lucida Sans Unicode" charset="0"/>
              </a:rPr>
              <a:t>synchronizing</a:t>
            </a:r>
            <a:r>
              <a:rPr lang="en-US" dirty="0">
                <a:cs typeface="Lucida Sans Unicode" charset="0"/>
              </a:rPr>
              <a:t> tasks</a:t>
            </a:r>
          </a:p>
        </p:txBody>
      </p:sp>
      <p:sp>
        <p:nvSpPr>
          <p:cNvPr id="112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A56B0DE-8BD8-434A-AE94-4A3A6DAD8974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Amdahl's Law (cont.)</a:t>
            </a:r>
          </a:p>
        </p:txBody>
      </p:sp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B4C86CA-53D0-044E-B426-9A481D599C7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pic>
        <p:nvPicPr>
          <p:cNvPr id="60420" name="Picture 4" descr="amdahls-la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72"/>
          <a:stretch>
            <a:fillRect/>
          </a:stretch>
        </p:blipFill>
        <p:spPr bwMode="auto">
          <a:xfrm>
            <a:off x="4724400" y="171313"/>
            <a:ext cx="4114800" cy="336807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 descr="graph showing Amdahl’s Law (see explanation text)."/>
          <p:cNvSpPr txBox="1"/>
          <p:nvPr/>
        </p:nvSpPr>
        <p:spPr>
          <a:xfrm>
            <a:off x="13523869" y="4108089"/>
            <a:ext cx="27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BB1B21-ED85-4948-B767-552190EB8FD0}"/>
              </a:ext>
            </a:extLst>
          </p:cNvPr>
          <p:cNvSpPr txBox="1"/>
          <p:nvPr/>
        </p:nvSpPr>
        <p:spPr>
          <a:xfrm>
            <a:off x="623455" y="1563461"/>
            <a:ext cx="4343400" cy="395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404040"/>
                </a:solidFill>
                <a:latin typeface="Arial Narrow" charset="0"/>
              </a:rPr>
              <a:t>if 75% parallelizable:</a:t>
            </a:r>
          </a:p>
          <a:p>
            <a:pPr marL="285750" indent="-285750"/>
            <a:endParaRPr lang="en-US" sz="1800" dirty="0">
              <a:solidFill>
                <a:srgbClr val="404040"/>
              </a:solidFill>
              <a:latin typeface="Arial Narrow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2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1/((1-.75)+(.75/2)) = 1/(.25+.375) = 1/.625 = 1.6x</a:t>
            </a:r>
            <a:endParaRPr lang="en-US" sz="1600" dirty="0"/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4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1/((1-.75)+(.75/4)) = 1/(.25+.1875) = 2.29x</a:t>
            </a:r>
            <a:endParaRPr lang="en-US" sz="1600" dirty="0"/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8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1/((1-.75)+(.75/8)) = 1/(.25+.09375) = 2.90x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100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1/((1-.75)+(.75/100)) = 1/(.25+.0075) = 3.88x</a:t>
            </a:r>
          </a:p>
          <a:p>
            <a:pPr>
              <a:buNone/>
            </a:pPr>
            <a:endParaRPr lang="en-US" sz="1600" dirty="0">
              <a:solidFill>
                <a:srgbClr val="404040"/>
              </a:solidFill>
              <a:latin typeface="Arial Narrow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1/((1-.75)+(.75/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 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)) = 1/(.25+0) = 1/.25 = 4x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4E90C6-7C26-9CB9-DC63-80729FDF1296}"/>
              </a:ext>
            </a:extLst>
          </p:cNvPr>
          <p:cNvSpPr txBox="1"/>
          <p:nvPr/>
        </p:nvSpPr>
        <p:spPr>
          <a:xfrm>
            <a:off x="5067792" y="3844242"/>
            <a:ext cx="3909953" cy="333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404040"/>
                </a:solidFill>
                <a:latin typeface="Arial Narrow" charset="0"/>
              </a:rPr>
              <a:t>if 90% parallelizable: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1/((1-.90)+(.90/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 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)) = 1/(.1+0) = 1/.1 = 10x</a:t>
            </a:r>
          </a:p>
          <a:p>
            <a:pPr>
              <a:buNone/>
            </a:pPr>
            <a:endParaRPr lang="en-US" sz="1100" dirty="0">
              <a:solidFill>
                <a:srgbClr val="404040"/>
              </a:solidFill>
              <a:latin typeface="Arial Narrow" charset="0"/>
            </a:endParaRPr>
          </a:p>
          <a:p>
            <a:pPr>
              <a:buNone/>
            </a:pPr>
            <a:r>
              <a:rPr lang="en-US" sz="2000" dirty="0">
                <a:solidFill>
                  <a:srgbClr val="404040"/>
                </a:solidFill>
                <a:latin typeface="Arial Narrow" charset="0"/>
              </a:rPr>
              <a:t>if 95% parallelizable:</a:t>
            </a:r>
            <a:endParaRPr lang="en-US" sz="1600" dirty="0">
              <a:solidFill>
                <a:srgbClr val="404040"/>
              </a:solidFill>
              <a:latin typeface="Arial Narrow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1/((1-.95)+(.95/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 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)) = 1/(.05+0) = 1/.05 = 20x</a:t>
            </a:r>
          </a:p>
          <a:p>
            <a:pPr>
              <a:buNone/>
            </a:pPr>
            <a:endParaRPr lang="en-US" sz="1100" dirty="0">
              <a:solidFill>
                <a:srgbClr val="404040"/>
              </a:solidFill>
              <a:latin typeface="Arial Narrow" charset="0"/>
            </a:endParaRPr>
          </a:p>
          <a:p>
            <a:pPr>
              <a:buNone/>
            </a:pPr>
            <a:r>
              <a:rPr lang="en-US" dirty="0">
                <a:solidFill>
                  <a:srgbClr val="404040"/>
                </a:solidFill>
                <a:latin typeface="Arial Narrow" charset="0"/>
              </a:rPr>
              <a:t>if 99% parallelizable:</a:t>
            </a:r>
            <a:endParaRPr lang="en-US" sz="1600" dirty="0">
              <a:solidFill>
                <a:srgbClr val="404040"/>
              </a:solidFill>
              <a:latin typeface="Arial Narrow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max speedup with 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processors = </a:t>
            </a:r>
          </a:p>
          <a:p>
            <a:pPr>
              <a:buNone/>
            </a:pP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    1/((1-.99)+(.99/</a:t>
            </a:r>
            <a:r>
              <a:rPr lang="en-US" sz="1600" dirty="0">
                <a:solidFill>
                  <a:schemeClr val="tx1"/>
                </a:solidFill>
                <a:latin typeface="Arial Narrow" charset="0"/>
              </a:rPr>
              <a:t> ♾</a:t>
            </a:r>
            <a:r>
              <a:rPr lang="en-US" sz="1600" dirty="0">
                <a:solidFill>
                  <a:srgbClr val="404040"/>
                </a:solidFill>
                <a:latin typeface="Arial Narrow" charset="0"/>
              </a:rPr>
              <a:t>)) = 1/(.01+0) = 1/.01 = 100x</a:t>
            </a:r>
          </a:p>
        </p:txBody>
      </p:sp>
    </p:spTree>
    <p:extLst>
      <p:ext uri="{BB962C8B-B14F-4D97-AF65-F5344CB8AC3E}">
        <p14:creationId xmlns:p14="http://schemas.microsoft.com/office/powerpoint/2010/main" val="146200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 Narrow" charset="0"/>
                <a:ea typeface="ＭＳ Ｐゴシック" charset="0"/>
                <a:cs typeface="Lucida Sans Unicode" charset="0"/>
              </a:rPr>
              <a:t>How parallel?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600200"/>
            <a:ext cx="3711575" cy="5181600"/>
          </a:xfrm>
        </p:spPr>
        <p:txBody>
          <a:bodyPr/>
          <a:lstStyle/>
          <a:p>
            <a:pPr eaLnBrk="1" hangingPunct="1"/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array sum example (131M): </a:t>
            </a:r>
          </a:p>
          <a:p>
            <a:pPr marL="457200" lvl="1" indent="0" eaLnBrk="1" hangingPunct="1">
              <a:buNone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1 core   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 42.2 </a:t>
            </a:r>
            <a:r>
              <a:rPr lang="en-US" sz="2100" dirty="0" err="1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ms</a:t>
            </a:r>
            <a:endParaRPr lang="en-US" sz="2100" dirty="0">
              <a:latin typeface="Arial Narrow" charset="0"/>
              <a:ea typeface="ＭＳ Ｐゴシック" charset="0"/>
              <a:cs typeface="Lucida Sans Unicode" charset="0"/>
              <a:sym typeface="Wingdings" pitchFamily="2" charset="2"/>
            </a:endParaRPr>
          </a:p>
          <a:p>
            <a:pPr marL="457200" lvl="1" indent="0" eaLnBrk="1" hangingPunct="1">
              <a:buNone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2 cores  21.9 </a:t>
            </a:r>
            <a:r>
              <a:rPr lang="en-US" sz="2100" dirty="0" err="1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ms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 	(1.9x)</a:t>
            </a:r>
          </a:p>
          <a:p>
            <a:pPr marL="457200" lvl="1" indent="0" eaLnBrk="1" hangingPunct="1">
              <a:buNone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4 cores  11.3 </a:t>
            </a:r>
            <a:r>
              <a:rPr lang="en-US" sz="2100" dirty="0" err="1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ms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	(3.7x)</a:t>
            </a:r>
          </a:p>
          <a:p>
            <a:pPr marL="457200" lvl="1" indent="0" eaLnBrk="1" hangingPunct="1">
              <a:buNone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8 cores    6.5 </a:t>
            </a:r>
            <a:r>
              <a:rPr lang="en-US" sz="2100" dirty="0" err="1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ms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	(6.5x)</a:t>
            </a:r>
          </a:p>
          <a:p>
            <a:pPr marL="457200" lvl="1" indent="0" eaLnBrk="1" hangingPunct="1">
              <a:buNone/>
            </a:pPr>
            <a:endParaRPr lang="en-US" sz="2100" dirty="0">
              <a:latin typeface="Arial Narrow" charset="0"/>
              <a:ea typeface="ＭＳ Ｐゴシック" charset="0"/>
              <a:cs typeface="Lucida Sans Unicode" charset="0"/>
              <a:sym typeface="Wingdings" pitchFamily="2" charset="2"/>
            </a:endParaRPr>
          </a:p>
          <a:p>
            <a:pPr marL="457200" lvl="1" indent="0" eaLnBrk="1" hangingPunct="1">
              <a:buNone/>
            </a:pPr>
            <a:endParaRPr lang="en-US" sz="2100" dirty="0">
              <a:latin typeface="Arial Narrow" charset="0"/>
              <a:ea typeface="ＭＳ Ｐゴシック" charset="0"/>
              <a:cs typeface="Lucida Sans Unicode" charset="0"/>
              <a:sym typeface="Wingdings" pitchFamily="2" charset="2"/>
            </a:endParaRPr>
          </a:p>
          <a:p>
            <a:pPr eaLnBrk="1" hangingPunct="1"/>
            <a:r>
              <a:rPr lang="en-US" sz="2500" dirty="0">
                <a:latin typeface="Arial Narrow" charset="0"/>
                <a:ea typeface="ＭＳ Ｐゴシック" charset="0"/>
                <a:cs typeface="Lucida Sans Unicode" charset="0"/>
              </a:rPr>
              <a:t>merge sort example (131M):</a:t>
            </a:r>
          </a:p>
          <a:p>
            <a:pPr marL="457200" lvl="1" indent="0" eaLnBrk="1" hangingPunct="1">
              <a:buNone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</a:rPr>
              <a:t>1 core   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 16,025 </a:t>
            </a:r>
            <a:r>
              <a:rPr lang="en-US" sz="2100" dirty="0" err="1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ms</a:t>
            </a:r>
            <a:endParaRPr lang="en-US" sz="2100" dirty="0">
              <a:latin typeface="Arial Narrow" charset="0"/>
              <a:ea typeface="ＭＳ Ｐゴシック" charset="0"/>
              <a:cs typeface="Lucida Sans Unicode" charset="0"/>
              <a:sym typeface="Wingdings" pitchFamily="2" charset="2"/>
            </a:endParaRPr>
          </a:p>
          <a:p>
            <a:pPr marL="457200" lvl="1" indent="0" eaLnBrk="1" hangingPunct="1">
              <a:buNone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2 cores    8,675 </a:t>
            </a:r>
            <a:r>
              <a:rPr lang="en-US" sz="2100" dirty="0" err="1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ms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 	(1.8x)</a:t>
            </a:r>
          </a:p>
          <a:p>
            <a:pPr marL="457200" lvl="1" indent="0" eaLnBrk="1" hangingPunct="1">
              <a:buNone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4 cores    4,670 </a:t>
            </a:r>
            <a:r>
              <a:rPr lang="en-US" sz="2100" dirty="0" err="1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ms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	(3.4x)</a:t>
            </a:r>
          </a:p>
          <a:p>
            <a:pPr marL="457200" lvl="1" indent="0" eaLnBrk="1" hangingPunct="1">
              <a:buNone/>
            </a:pP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8 cores    3,226 </a:t>
            </a:r>
            <a:r>
              <a:rPr lang="en-US" sz="2100" dirty="0" err="1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ms</a:t>
            </a:r>
            <a:r>
              <a:rPr lang="en-US" sz="2100" dirty="0">
                <a:latin typeface="Arial Narrow" charset="0"/>
                <a:ea typeface="ＭＳ Ｐゴシック" charset="0"/>
                <a:cs typeface="Lucida Sans Unicode" charset="0"/>
                <a:sym typeface="Wingdings" pitchFamily="2" charset="2"/>
              </a:rPr>
              <a:t>	(5.0x)</a:t>
            </a:r>
          </a:p>
        </p:txBody>
      </p:sp>
      <p:sp>
        <p:nvSpPr>
          <p:cNvPr id="358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EA849F3-4001-1041-BE56-3C7CD356A8C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pic>
        <p:nvPicPr>
          <p:cNvPr id="2" name="Picture 4" descr="amdahls-law">
            <a:extLst>
              <a:ext uri="{FF2B5EF4-FFF2-40B4-BE49-F238E27FC236}">
                <a16:creationId xmlns:a16="http://schemas.microsoft.com/office/drawing/2014/main" id="{B2169F2E-5930-9EE3-2B6F-3E87837A2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9"/>
          <a:stretch>
            <a:fillRect/>
          </a:stretch>
        </p:blipFill>
        <p:spPr bwMode="auto">
          <a:xfrm>
            <a:off x="4244974" y="1670446"/>
            <a:ext cx="4975225" cy="40545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117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Competition synchronization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544638"/>
            <a:ext cx="7761288" cy="45513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cs typeface="Lucida Sans Unicode" charset="0"/>
              </a:rPr>
              <a:t>sometimes tasks compete for resources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tasks A and B both require access to a non-shareable resource – must prevent simultaneous access to preserve integrity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e.g., suppose tasks A &amp; B access a shared variable </a:t>
            </a:r>
            <a:r>
              <a:rPr lang="en-US" dirty="0">
                <a:latin typeface="Courier New"/>
                <a:ea typeface="Lucida Sans Unicode" charset="0"/>
                <a:cs typeface="Courier New"/>
              </a:rPr>
              <a:t>TOTAL</a:t>
            </a:r>
          </a:p>
          <a:p>
            <a:pPr lvl="2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A executes  </a:t>
            </a:r>
            <a:r>
              <a:rPr lang="en-US" dirty="0">
                <a:latin typeface="Courier New"/>
                <a:ea typeface="Lucida Sans Unicode" charset="0"/>
                <a:cs typeface="Courier New"/>
              </a:rPr>
              <a:t>TOTAL += 1;   </a:t>
            </a:r>
            <a:r>
              <a:rPr lang="en-US" dirty="0">
                <a:ea typeface="Lucida Sans Unicode" charset="0"/>
                <a:cs typeface="Lucida Sans Unicode" charset="0"/>
              </a:rPr>
              <a:t>B executes  </a:t>
            </a:r>
            <a:r>
              <a:rPr lang="en-US" dirty="0">
                <a:latin typeface="Courier New"/>
                <a:ea typeface="Lucida Sans Unicode" charset="0"/>
                <a:cs typeface="Courier New"/>
              </a:rPr>
              <a:t>TOTAL *= 2;</a:t>
            </a:r>
          </a:p>
          <a:p>
            <a:pPr lvl="2" eaLnBrk="1" hangingPunct="1">
              <a:lnSpc>
                <a:spcPct val="90000"/>
              </a:lnSpc>
              <a:defRPr/>
            </a:pPr>
            <a:endParaRPr lang="en-US" dirty="0">
              <a:latin typeface="Courier New"/>
              <a:ea typeface="Lucida Sans Unicode" charset="0"/>
              <a:cs typeface="Courier New"/>
            </a:endParaRPr>
          </a:p>
          <a:p>
            <a:pPr marL="857250" lvl="2" indent="0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at the machine-language level, each assignment involves 3 steps:</a:t>
            </a:r>
          </a:p>
          <a:p>
            <a:pPr marL="1771650" lvl="3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dirty="0">
                <a:latin typeface="+mn-lt"/>
                <a:ea typeface="Lucida Sans Unicode" charset="0"/>
                <a:cs typeface="Lucida Sans Unicode" charset="0"/>
              </a:rPr>
              <a:t>fetch the value of </a:t>
            </a:r>
            <a:r>
              <a:rPr lang="en-US" dirty="0">
                <a:latin typeface="Courier New"/>
                <a:ea typeface="Lucida Sans Unicode" charset="0"/>
                <a:cs typeface="Courier New"/>
              </a:rPr>
              <a:t>TOTAL</a:t>
            </a:r>
          </a:p>
          <a:p>
            <a:pPr marL="1771650" lvl="3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dirty="0">
                <a:latin typeface="+mn-lt"/>
                <a:ea typeface="Lucida Sans Unicode" charset="0"/>
                <a:cs typeface="Lucida Sans Unicode" charset="0"/>
              </a:rPr>
              <a:t>perform the operation</a:t>
            </a:r>
          </a:p>
          <a:p>
            <a:pPr marL="1771650" lvl="3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dirty="0">
                <a:latin typeface="+mn-lt"/>
                <a:ea typeface="Lucida Sans Unicode" charset="0"/>
                <a:cs typeface="Lucida Sans Unicode" charset="0"/>
              </a:rPr>
              <a:t>store the result in </a:t>
            </a:r>
            <a:r>
              <a:rPr lang="en-US" dirty="0">
                <a:latin typeface="Courier New"/>
                <a:ea typeface="Lucida Sans Unicode" charset="0"/>
                <a:cs typeface="Courier New"/>
              </a:rPr>
              <a:t>TOTAL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latin typeface="Lucida Sans Unicode" charset="0"/>
              <a:ea typeface="Lucida Sans Unicode" charset="0"/>
              <a:cs typeface="Lucida Sans Unicode" charset="0"/>
            </a:endParaRPr>
          </a:p>
        </p:txBody>
      </p:sp>
      <p:sp>
        <p:nvSpPr>
          <p:cNvPr id="1536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B587581-25B3-B64F-AE24-09DEC6D9C00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Race condition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371600"/>
            <a:ext cx="7761288" cy="893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if the shared variable can be accessed "simultaneously," the interleaving of steps can produce different results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>
              <a:latin typeface="Lucida Sans Unicode" charset="0"/>
              <a:ea typeface="ＭＳ Ｐゴシック" charset="0"/>
              <a:cs typeface="Lucida Sans Unicode" charset="0"/>
            </a:endParaRPr>
          </a:p>
        </p:txBody>
      </p:sp>
      <p:sp>
        <p:nvSpPr>
          <p:cNvPr id="174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5C4A8BD-7BC9-534C-8640-1AD3B8F10E9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4724400" y="4724400"/>
            <a:ext cx="2514600" cy="1816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30188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A fetches </a:t>
            </a:r>
            <a:r>
              <a:rPr lang="en-US" sz="160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>
                <a:solidFill>
                  <a:schemeClr val="tx1"/>
                </a:solidFill>
              </a:rPr>
              <a:t> (3)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A performs operation (4)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A stores </a:t>
            </a:r>
            <a:r>
              <a:rPr lang="en-US" sz="160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>
                <a:solidFill>
                  <a:schemeClr val="tx1"/>
                </a:solidFill>
              </a:rPr>
              <a:t> (4)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B fetches </a:t>
            </a:r>
            <a:r>
              <a:rPr lang="en-US" sz="160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>
                <a:solidFill>
                  <a:schemeClr val="tx1"/>
                </a:solidFill>
              </a:rPr>
              <a:t> (4)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B performs operation (8)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B stores </a:t>
            </a:r>
            <a:r>
              <a:rPr lang="en-US" sz="160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>
                <a:solidFill>
                  <a:schemeClr val="tx1"/>
                </a:solidFill>
              </a:rPr>
              <a:t> (8)</a:t>
            </a: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1676400" y="4724400"/>
            <a:ext cx="2514600" cy="1816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30188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A fetches </a:t>
            </a:r>
            <a:r>
              <a:rPr lang="en-US" sz="160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>
                <a:solidFill>
                  <a:schemeClr val="tx1"/>
                </a:solidFill>
              </a:rPr>
              <a:t> (3)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B fetches </a:t>
            </a:r>
            <a:r>
              <a:rPr lang="en-US" sz="160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>
                <a:solidFill>
                  <a:schemeClr val="tx1"/>
                </a:solidFill>
              </a:rPr>
              <a:t> (3)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A performs operation (4)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B performs operation (6)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A stores </a:t>
            </a:r>
            <a:r>
              <a:rPr lang="en-US" sz="160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>
                <a:solidFill>
                  <a:schemeClr val="tx1"/>
                </a:solidFill>
              </a:rPr>
              <a:t> (4)</a:t>
            </a:r>
          </a:p>
          <a:p>
            <a:pPr>
              <a:buFont typeface="Arial Narrow" charset="0"/>
              <a:buAutoNum type="arabicPeriod"/>
            </a:pPr>
            <a:r>
              <a:rPr lang="en-US" sz="1600">
                <a:solidFill>
                  <a:schemeClr val="tx1"/>
                </a:solidFill>
              </a:rPr>
              <a:t>B stores </a:t>
            </a:r>
            <a:r>
              <a:rPr lang="en-US" sz="160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>
                <a:solidFill>
                  <a:schemeClr val="tx1"/>
                </a:solidFill>
              </a:rPr>
              <a:t> (6)</a:t>
            </a:r>
          </a:p>
        </p:txBody>
      </p:sp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3810000" y="2667000"/>
            <a:ext cx="2514600" cy="1816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30188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B fetches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 dirty="0">
                <a:solidFill>
                  <a:schemeClr val="tx1"/>
                </a:solidFill>
              </a:rPr>
              <a:t> (3)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B performs operation (6)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B stores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 dirty="0">
                <a:solidFill>
                  <a:schemeClr val="tx1"/>
                </a:solidFill>
              </a:rPr>
              <a:t> (6)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 fetches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 dirty="0">
                <a:solidFill>
                  <a:schemeClr val="tx1"/>
                </a:solidFill>
              </a:rPr>
              <a:t> (6)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 performs operation (7)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 stores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 dirty="0">
                <a:solidFill>
                  <a:schemeClr val="tx1"/>
                </a:solidFill>
              </a:rPr>
              <a:t> (7)</a:t>
            </a:r>
          </a:p>
        </p:txBody>
      </p:sp>
      <p:sp>
        <p:nvSpPr>
          <p:cNvPr id="17415" name="TextBox 8"/>
          <p:cNvSpPr txBox="1">
            <a:spLocks noChangeArrowheads="1"/>
          </p:cNvSpPr>
          <p:nvPr/>
        </p:nvSpPr>
        <p:spPr bwMode="auto">
          <a:xfrm>
            <a:off x="762000" y="2667000"/>
            <a:ext cx="2514600" cy="1816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30188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B fetches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 dirty="0">
                <a:solidFill>
                  <a:schemeClr val="tx1"/>
                </a:solidFill>
              </a:rPr>
              <a:t> (3)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 fetches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 dirty="0">
                <a:solidFill>
                  <a:schemeClr val="tx1"/>
                </a:solidFill>
              </a:rPr>
              <a:t> (3)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B performs operation (6)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 performs operation (4)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B stores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 dirty="0">
                <a:solidFill>
                  <a:schemeClr val="tx1"/>
                </a:solidFill>
              </a:rPr>
              <a:t> (6)</a:t>
            </a:r>
          </a:p>
          <a:p>
            <a:pPr>
              <a:buFont typeface="Arial Narrow" charset="0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 stores </a:t>
            </a:r>
            <a:r>
              <a:rPr lang="en-US" sz="1600" dirty="0">
                <a:solidFill>
                  <a:schemeClr val="tx1"/>
                </a:solidFill>
                <a:latin typeface="Courier New" charset="0"/>
                <a:cs typeface="Courier New" charset="0"/>
              </a:rPr>
              <a:t>TOTAL</a:t>
            </a:r>
            <a:r>
              <a:rPr lang="en-US" sz="1600" dirty="0">
                <a:solidFill>
                  <a:schemeClr val="tx1"/>
                </a:solidFill>
              </a:rPr>
              <a:t> (4)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0" y="2895600"/>
            <a:ext cx="2209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en-US" sz="2400" dirty="0">
                <a:solidFill>
                  <a:schemeClr val="tx2"/>
                </a:solidFill>
                <a:latin typeface="+mn-lt"/>
              </a:rPr>
              <a:t>are other results possible?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Cooperation synchronization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7761288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cs typeface="Lucida Sans Unicode" charset="0"/>
              </a:rPr>
              <a:t>sometimes, tasks must cooperate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task A must wait for task B to complete some activity before it can begin or continue its execution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e.g., producer/consumer relationship</a:t>
            </a:r>
          </a:p>
          <a:p>
            <a:pPr lvl="2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  <a:p>
            <a:pPr marL="914400" lvl="2" indent="0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task A constantly monitors the keyboard, reading each new input and storing in a buffer</a:t>
            </a:r>
          </a:p>
          <a:p>
            <a:pPr marL="1371600" lvl="3" indent="0" eaLnBrk="1" hangingPunct="1">
              <a:lnSpc>
                <a:spcPct val="90000"/>
              </a:lnSpc>
              <a:defRPr/>
            </a:pPr>
            <a:r>
              <a:rPr lang="en-US" dirty="0">
                <a:latin typeface="+mn-lt"/>
                <a:ea typeface="Lucida Sans Unicode" charset="0"/>
                <a:cs typeface="Lucida Sans Unicode" charset="0"/>
              </a:rPr>
              <a:t> can't store if the buffer is full</a:t>
            </a:r>
          </a:p>
          <a:p>
            <a:pPr marL="1371600" lvl="3" indent="0" eaLnBrk="1" hangingPunct="1">
              <a:lnSpc>
                <a:spcPct val="90000"/>
              </a:lnSpc>
              <a:defRPr/>
            </a:pPr>
            <a:endParaRPr lang="en-US" dirty="0">
              <a:latin typeface="+mn-lt"/>
              <a:ea typeface="Lucida Sans Unicode" charset="0"/>
              <a:cs typeface="Lucida Sans Unicode" charset="0"/>
            </a:endParaRPr>
          </a:p>
          <a:p>
            <a:pPr marL="914400" lvl="2" indent="0" eaLnBrk="1" hangingPunct="1">
              <a:lnSpc>
                <a:spcPct val="90000"/>
              </a:lnSpc>
              <a:defRPr/>
            </a:pPr>
            <a:r>
              <a:rPr lang="en-US" dirty="0">
                <a:ea typeface="Lucida Sans Unicode" charset="0"/>
                <a:cs typeface="Lucida Sans Unicode" charset="0"/>
              </a:rPr>
              <a:t>task B constantly monitors the buffer, accesses each new input and removes from the buffer</a:t>
            </a:r>
          </a:p>
          <a:p>
            <a:pPr marL="1371600" lvl="3" indent="0" eaLnBrk="1" hangingPunct="1">
              <a:lnSpc>
                <a:spcPct val="90000"/>
              </a:lnSpc>
              <a:defRPr/>
            </a:pPr>
            <a:r>
              <a:rPr lang="en-US" dirty="0">
                <a:latin typeface="+mn-lt"/>
                <a:ea typeface="Lucida Sans Unicode" charset="0"/>
                <a:cs typeface="Lucida Sans Unicode" charset="0"/>
              </a:rPr>
              <a:t> can't access if the buffer is empty</a:t>
            </a:r>
          </a:p>
          <a:p>
            <a:pPr marL="914400" lvl="2" indent="0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  <a:p>
            <a:pPr marL="914400" lvl="2" indent="0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EFE19AD-06F6-AA48-B780-399FC2D167B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Synchronization mechanisms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371600"/>
            <a:ext cx="8740775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cs typeface="Lucida Sans Unicode" charset="0"/>
              </a:rPr>
              <a:t>3 methods for providing mutually exclusive access to a resource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marL="857250" lvl="1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dirty="0">
                <a:cs typeface="Lucida Sans Unicode" charset="0"/>
              </a:rPr>
              <a:t>semaphores</a:t>
            </a:r>
          </a:p>
          <a:p>
            <a:pPr marL="1257300" lvl="3" indent="0" eaLnBrk="1" hangingPunct="1">
              <a:lnSpc>
                <a:spcPct val="90000"/>
              </a:lnSpc>
              <a:defRPr/>
            </a:pPr>
            <a:r>
              <a:rPr lang="en-US" dirty="0">
                <a:latin typeface="+mn-lt"/>
                <a:cs typeface="Lucida Sans Unicode" charset="0"/>
              </a:rPr>
              <a:t> early, simple approach (</a:t>
            </a:r>
            <a:r>
              <a:rPr lang="en-US" dirty="0" err="1">
                <a:latin typeface="+mn-lt"/>
                <a:cs typeface="Lucida Sans Unicode" charset="0"/>
              </a:rPr>
              <a:t>Dijkstra</a:t>
            </a:r>
            <a:r>
              <a:rPr lang="en-US" dirty="0">
                <a:latin typeface="+mn-lt"/>
                <a:cs typeface="Lucida Sans Unicode" charset="0"/>
              </a:rPr>
              <a:t>, 1965)</a:t>
            </a:r>
          </a:p>
          <a:p>
            <a:pPr marL="1257300" lvl="3" indent="0" eaLnBrk="1" hangingPunct="1">
              <a:lnSpc>
                <a:spcPct val="90000"/>
              </a:lnSpc>
              <a:defRPr/>
            </a:pPr>
            <a:endParaRPr lang="en-US" dirty="0">
              <a:latin typeface="+mn-lt"/>
              <a:cs typeface="Lucida Sans Unicode" charset="0"/>
            </a:endParaRPr>
          </a:p>
          <a:p>
            <a:pPr marL="857250" lvl="1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dirty="0">
                <a:cs typeface="Lucida Sans Unicode" charset="0"/>
              </a:rPr>
              <a:t>monitors</a:t>
            </a:r>
          </a:p>
          <a:p>
            <a:pPr marL="1209675" lvl="3" indent="-4763" eaLnBrk="1" hangingPunct="1">
              <a:lnSpc>
                <a:spcPct val="90000"/>
              </a:lnSpc>
              <a:defRPr/>
            </a:pPr>
            <a:r>
              <a:rPr lang="en-US" dirty="0">
                <a:latin typeface="+mn-lt"/>
                <a:cs typeface="Lucida Sans Unicode" charset="0"/>
              </a:rPr>
              <a:t> incorporates data abstraction (</a:t>
            </a:r>
            <a:r>
              <a:rPr lang="en-US" dirty="0" err="1">
                <a:latin typeface="+mn-lt"/>
                <a:cs typeface="Lucida Sans Unicode" charset="0"/>
              </a:rPr>
              <a:t>Brinch</a:t>
            </a:r>
            <a:r>
              <a:rPr lang="en-US" dirty="0">
                <a:latin typeface="+mn-lt"/>
                <a:cs typeface="Lucida Sans Unicode" charset="0"/>
              </a:rPr>
              <a:t> Hansen, 1973)</a:t>
            </a:r>
          </a:p>
          <a:p>
            <a:pPr marL="1209675" lvl="3" indent="-4763" eaLnBrk="1" hangingPunct="1">
              <a:lnSpc>
                <a:spcPct val="90000"/>
              </a:lnSpc>
              <a:defRPr/>
            </a:pPr>
            <a:endParaRPr lang="en-US" dirty="0">
              <a:latin typeface="+mn-lt"/>
              <a:cs typeface="Lucida Sans Unicode" charset="0"/>
            </a:endParaRPr>
          </a:p>
          <a:p>
            <a:pPr marL="857250" lvl="1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dirty="0">
                <a:cs typeface="Lucida Sans Unicode" charset="0"/>
              </a:rPr>
              <a:t>message passing</a:t>
            </a:r>
          </a:p>
          <a:p>
            <a:pPr marL="1144588" lvl="3" indent="-4763" eaLnBrk="1" hangingPunct="1">
              <a:lnSpc>
                <a:spcPct val="90000"/>
              </a:lnSpc>
              <a:tabLst>
                <a:tab pos="1204913" algn="l"/>
              </a:tabLst>
              <a:defRPr/>
            </a:pPr>
            <a:r>
              <a:rPr lang="en-US" dirty="0">
                <a:latin typeface="+mn-lt"/>
                <a:cs typeface="Lucida Sans Unicode" charset="0"/>
              </a:rPr>
              <a:t> utilizes rendezvous messages (</a:t>
            </a:r>
            <a:r>
              <a:rPr lang="en-US" dirty="0" err="1">
                <a:latin typeface="+mn-lt"/>
                <a:cs typeface="Lucida Sans Unicode" charset="0"/>
              </a:rPr>
              <a:t>Brinch</a:t>
            </a:r>
            <a:r>
              <a:rPr lang="en-US" dirty="0">
                <a:latin typeface="+mn-lt"/>
                <a:cs typeface="Lucida Sans Unicode" charset="0"/>
              </a:rPr>
              <a:t> Hansen and Hoare, 1978)</a:t>
            </a:r>
          </a:p>
          <a:p>
            <a:pPr marL="1139825" lvl="3" indent="0" eaLnBrk="1" hangingPunct="1">
              <a:lnSpc>
                <a:spcPct val="90000"/>
              </a:lnSpc>
              <a:buFontTx/>
              <a:buNone/>
              <a:tabLst>
                <a:tab pos="1204913" algn="l"/>
              </a:tabLst>
              <a:defRPr/>
            </a:pPr>
            <a:r>
              <a:rPr lang="en-US" dirty="0">
                <a:latin typeface="+mn-lt"/>
                <a:cs typeface="Lucida Sans Unicode" charset="0"/>
              </a:rPr>
              <a:t>		(see text for examples - will not discuss here)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latin typeface="Lucida Sans Unicode" charset="0"/>
              <a:ea typeface="Lucida Sans Unicode" charset="0"/>
              <a:cs typeface="Lucida Sans Unicode" charset="0"/>
            </a:endParaRPr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6E1F837-D89E-1C43-83B4-0B6646B341F6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 Narrow" charset="0"/>
                <a:ea typeface="ＭＳ Ｐゴシック" charset="0"/>
                <a:cs typeface="Lucida Sans Unicode" charset="0"/>
              </a:rPr>
              <a:t>Semaphores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425" y="1295400"/>
            <a:ext cx="8740775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sz="2500" dirty="0">
                <a:cs typeface="Lucida Sans Unicode" charset="0"/>
              </a:rPr>
              <a:t>a </a:t>
            </a:r>
            <a:r>
              <a:rPr lang="en-US" sz="2500" i="1" dirty="0">
                <a:cs typeface="Lucida Sans Unicode" charset="0"/>
              </a:rPr>
              <a:t>semaphore</a:t>
            </a:r>
            <a:r>
              <a:rPr lang="en-US" sz="2500" dirty="0">
                <a:cs typeface="Lucida Sans Unicode" charset="0"/>
              </a:rPr>
              <a:t> is a data structure consisting of a counter and a queue for storing task descriptors</a:t>
            </a:r>
          </a:p>
          <a:p>
            <a:pPr lvl="1" eaLnBrk="1" hangingPunct="1">
              <a:defRPr/>
            </a:pPr>
            <a:r>
              <a:rPr lang="en-US" sz="2100" dirty="0">
                <a:cs typeface="Lucida Sans Unicode" charset="0"/>
              </a:rPr>
              <a:t>counter represents a number of available resources (initially some N)</a:t>
            </a:r>
          </a:p>
          <a:p>
            <a:pPr lvl="1" eaLnBrk="1" hangingPunct="1">
              <a:defRPr/>
            </a:pPr>
            <a:r>
              <a:rPr lang="en-US" sz="2100" dirty="0">
                <a:cs typeface="Lucida Sans Unicode" charset="0"/>
              </a:rPr>
              <a:t>queue represents tasks waiting for resources (initially empty)</a:t>
            </a:r>
          </a:p>
          <a:p>
            <a:pPr lvl="1" eaLnBrk="1" hangingPunct="1">
              <a:defRPr/>
            </a:pP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r>
              <a:rPr lang="en-US" sz="2100" i="1" dirty="0">
                <a:cs typeface="Lucida Sans Unicode" charset="0"/>
              </a:rPr>
              <a:t>wait operation: </a:t>
            </a:r>
            <a:r>
              <a:rPr lang="en-US" sz="2100" dirty="0">
                <a:cs typeface="Lucida Sans Unicode" charset="0"/>
              </a:rPr>
              <a:t>allocate resource if available, else queue the task</a:t>
            </a:r>
          </a:p>
          <a:p>
            <a:pPr lvl="1" eaLnBrk="1" hangingPunct="1">
              <a:defRPr/>
            </a:pPr>
            <a:r>
              <a:rPr lang="en-US" sz="2100" i="1" dirty="0">
                <a:cs typeface="Lucida Sans Unicode" charset="0"/>
              </a:rPr>
              <a:t>release: </a:t>
            </a:r>
            <a:r>
              <a:rPr lang="en-US" sz="2100" dirty="0" err="1">
                <a:cs typeface="Lucida Sans Unicode" charset="0"/>
              </a:rPr>
              <a:t>deallocate</a:t>
            </a:r>
            <a:r>
              <a:rPr lang="en-US" sz="2100" dirty="0">
                <a:cs typeface="Lucida Sans Unicode" charset="0"/>
              </a:rPr>
              <a:t> the resource, reassign to a task if waiting</a:t>
            </a: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endParaRPr lang="en-US" sz="2100" i="1" dirty="0">
              <a:cs typeface="Lucida Sans Unicode" charset="0"/>
            </a:endParaRPr>
          </a:p>
          <a:p>
            <a:pPr marL="457200" lvl="1" indent="0" eaLnBrk="1" hangingPunct="1">
              <a:buFont typeface="Wingdings" charset="0"/>
              <a:buNone/>
              <a:defRPr/>
            </a:pPr>
            <a:endParaRPr lang="en-US" sz="2100" i="1" dirty="0">
              <a:cs typeface="Lucida Sans Unicode" charset="0"/>
            </a:endParaRPr>
          </a:p>
          <a:p>
            <a:pPr lvl="1" eaLnBrk="1" hangingPunct="1">
              <a:defRPr/>
            </a:pPr>
            <a:r>
              <a:rPr lang="en-US" sz="2100" dirty="0">
                <a:cs typeface="Lucida Sans Unicode" charset="0"/>
              </a:rPr>
              <a:t>can be used for both competition and cooperation synchronization</a:t>
            </a:r>
            <a:endParaRPr lang="en-US" sz="2100" i="1" dirty="0">
              <a:cs typeface="Lucida Sans Unicode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ea typeface="Lucida Sans Unicode" charset="0"/>
              <a:cs typeface="Lucida Sans Unicode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cs typeface="Lucida Sans Unicode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dirty="0">
              <a:latin typeface="Lucida Sans Unicode" charset="0"/>
              <a:ea typeface="Lucida Sans Unicode" charset="0"/>
              <a:cs typeface="Lucida Sans Unicode" charset="0"/>
            </a:endParaRPr>
          </a:p>
        </p:txBody>
      </p:sp>
      <p:sp>
        <p:nvSpPr>
          <p:cNvPr id="2150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117A8CD-70AB-CE46-8876-DF8B1880520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4BEB5C-78DE-23F6-E061-CAC7907E2DE5}"/>
              </a:ext>
            </a:extLst>
          </p:cNvPr>
          <p:cNvSpPr txBox="1"/>
          <p:nvPr/>
        </p:nvSpPr>
        <p:spPr>
          <a:xfrm>
            <a:off x="962819" y="4176910"/>
            <a:ext cx="3563938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wait(semaphore)</a:t>
            </a:r>
          </a:p>
          <a:p>
            <a:r>
              <a:rPr lang="en-US" sz="1400" b="1" dirty="0">
                <a:latin typeface="+mj-lt"/>
                <a:cs typeface="Courier New" panose="02070309020205020404" pitchFamily="49" charset="0"/>
              </a:rPr>
              <a:t>if</a:t>
            </a:r>
            <a:r>
              <a:rPr lang="en-US" sz="14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semaphore</a:t>
            </a:r>
            <a:r>
              <a:rPr lang="en-US" sz="1400" dirty="0">
                <a:latin typeface="+mj-lt"/>
                <a:cs typeface="Courier New" panose="02070309020205020404" pitchFamily="49" charset="0"/>
              </a:rPr>
              <a:t>'s counter &gt; 0 </a:t>
            </a:r>
            <a:r>
              <a:rPr lang="en-US" sz="1400" b="1" dirty="0">
                <a:latin typeface="+mj-lt"/>
                <a:cs typeface="Courier New" panose="02070309020205020404" pitchFamily="49" charset="0"/>
              </a:rPr>
              <a:t>then</a:t>
            </a:r>
          </a:p>
          <a:p>
            <a:r>
              <a:rPr lang="en-US" sz="1400" dirty="0">
                <a:latin typeface="+mj-lt"/>
                <a:cs typeface="Courier New" panose="02070309020205020404" pitchFamily="49" charset="0"/>
              </a:rPr>
              <a:t>  decrement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semaphore</a:t>
            </a:r>
            <a:r>
              <a:rPr lang="en-US" sz="1400" dirty="0">
                <a:latin typeface="+mj-lt"/>
                <a:cs typeface="Courier New" panose="02070309020205020404" pitchFamily="49" charset="0"/>
              </a:rPr>
              <a:t>'s counter</a:t>
            </a:r>
          </a:p>
          <a:p>
            <a:r>
              <a:rPr lang="en-US" sz="1400" b="1" dirty="0">
                <a:latin typeface="+mj-lt"/>
                <a:cs typeface="Courier New" panose="02070309020205020404" pitchFamily="49" charset="0"/>
              </a:rPr>
              <a:t>else</a:t>
            </a:r>
          </a:p>
          <a:p>
            <a:r>
              <a:rPr lang="en-US" sz="1400" dirty="0">
                <a:latin typeface="+mj-lt"/>
                <a:cs typeface="Courier New" panose="02070309020205020404" pitchFamily="49" charset="0"/>
              </a:rPr>
              <a:t>  put the caller in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semaphore</a:t>
            </a:r>
            <a:r>
              <a:rPr lang="en-US" sz="1400" dirty="0">
                <a:latin typeface="+mj-lt"/>
                <a:cs typeface="Courier New" panose="02070309020205020404" pitchFamily="49" charset="0"/>
              </a:rPr>
              <a:t>'s queue</a:t>
            </a:r>
          </a:p>
          <a:p>
            <a:r>
              <a:rPr lang="en-US" sz="1400" dirty="0">
                <a:latin typeface="+mj-lt"/>
                <a:cs typeface="Courier New" panose="02070309020205020404" pitchFamily="49" charset="0"/>
              </a:rPr>
              <a:t>  attempt to transfer control to some ready task</a:t>
            </a:r>
          </a:p>
          <a:p>
            <a:r>
              <a:rPr lang="en-US" sz="1400" dirty="0">
                <a:latin typeface="+mj-lt"/>
                <a:cs typeface="Courier New" panose="02070309020205020404" pitchFamily="49" charset="0"/>
              </a:rPr>
              <a:t>  (if the task ready queue is empty, deadlock occurs)</a:t>
            </a:r>
          </a:p>
          <a:p>
            <a:r>
              <a:rPr lang="en-US" sz="1400" b="1" dirty="0">
                <a:latin typeface="+mj-lt"/>
                <a:cs typeface="Courier New" panose="02070309020205020404" pitchFamily="49" charset="0"/>
              </a:rPr>
              <a:t>endif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877C77-DDAE-A0C3-D974-61190BD1BFA4}"/>
              </a:ext>
            </a:extLst>
          </p:cNvPr>
          <p:cNvSpPr txBox="1"/>
          <p:nvPr/>
        </p:nvSpPr>
        <p:spPr>
          <a:xfrm>
            <a:off x="5010150" y="4176910"/>
            <a:ext cx="3905250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release(semaphore)</a:t>
            </a:r>
          </a:p>
          <a:p>
            <a:r>
              <a:rPr lang="en-US" sz="1400" b="1" dirty="0">
                <a:latin typeface="+mj-lt"/>
                <a:cs typeface="Courier New" panose="02070309020205020404" pitchFamily="49" charset="0"/>
              </a:rPr>
              <a:t>if</a:t>
            </a:r>
            <a:r>
              <a:rPr lang="en-US" sz="14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semaphore</a:t>
            </a:r>
            <a:r>
              <a:rPr lang="en-US" sz="1400" dirty="0">
                <a:latin typeface="+mj-lt"/>
                <a:cs typeface="Courier New" panose="02070309020205020404" pitchFamily="49" charset="0"/>
              </a:rPr>
              <a:t>'s queue is empty (no task waiting) </a:t>
            </a:r>
            <a:r>
              <a:rPr lang="en-US" sz="1400" b="1" dirty="0">
                <a:latin typeface="+mj-lt"/>
                <a:cs typeface="Courier New" panose="02070309020205020404" pitchFamily="49" charset="0"/>
              </a:rPr>
              <a:t>then</a:t>
            </a:r>
          </a:p>
          <a:p>
            <a:r>
              <a:rPr lang="en-US" sz="1400" dirty="0">
                <a:latin typeface="+mj-lt"/>
                <a:cs typeface="Courier New" panose="02070309020205020404" pitchFamily="49" charset="0"/>
              </a:rPr>
              <a:t>  increment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semaphore</a:t>
            </a:r>
            <a:r>
              <a:rPr lang="en-US" sz="1400" dirty="0">
                <a:latin typeface="+mj-lt"/>
                <a:cs typeface="Courier New" panose="02070309020205020404" pitchFamily="49" charset="0"/>
              </a:rPr>
              <a:t>'s counter</a:t>
            </a:r>
          </a:p>
          <a:p>
            <a:r>
              <a:rPr lang="en-US" sz="1400" b="1" dirty="0">
                <a:latin typeface="+mj-lt"/>
                <a:cs typeface="Courier New" panose="02070309020205020404" pitchFamily="49" charset="0"/>
              </a:rPr>
              <a:t>else</a:t>
            </a:r>
          </a:p>
          <a:p>
            <a:r>
              <a:rPr lang="en-US" sz="1400" dirty="0">
                <a:latin typeface="+mj-lt"/>
                <a:cs typeface="Courier New" panose="02070309020205020404" pitchFamily="49" charset="0"/>
              </a:rPr>
              <a:t>  put the calling task in the task ready queue</a:t>
            </a:r>
          </a:p>
          <a:p>
            <a:r>
              <a:rPr lang="en-US" sz="1400" dirty="0">
                <a:latin typeface="+mj-lt"/>
                <a:cs typeface="Courier New" panose="02070309020205020404" pitchFamily="49" charset="0"/>
              </a:rPr>
              <a:t>  transfer control to a task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semaphore</a:t>
            </a:r>
            <a:r>
              <a:rPr lang="en-US" sz="1400" dirty="0">
                <a:cs typeface="Courier New" panose="02070309020205020404" pitchFamily="49" charset="0"/>
              </a:rPr>
              <a:t>'s queue </a:t>
            </a:r>
            <a:endParaRPr lang="en-US" sz="1400" dirty="0">
              <a:latin typeface="+mj-lt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+mj-lt"/>
                <a:cs typeface="Courier New" panose="02070309020205020404" pitchFamily="49" charset="0"/>
              </a:rPr>
              <a:t>endif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06400"/>
            <a:ext cx="8896350" cy="812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latin typeface="+mn-lt"/>
                <a:cs typeface="Lucida Sans Unicode" charset="0"/>
              </a:rPr>
              <a:t>Semaphores for competition synchronization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371600"/>
            <a:ext cx="8081962" cy="5546725"/>
          </a:xfrm>
        </p:spPr>
        <p:txBody>
          <a:bodyPr/>
          <a:lstStyle/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semaphore access;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 err="1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access.count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= 1;</a:t>
            </a:r>
          </a:p>
          <a:p>
            <a:pPr marL="0" indent="0" defTabSz="544513" eaLnBrk="1" hangingPunct="1">
              <a:spcBef>
                <a:spcPct val="0"/>
              </a:spcBef>
            </a:pPr>
            <a:endParaRPr lang="en-US" sz="1700" dirty="0">
              <a:solidFill>
                <a:schemeClr val="tx1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task A;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…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wait(access);    {wait for access}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TOTAL += 1;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release(access); {relinquish access}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  …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end A;</a:t>
            </a:r>
          </a:p>
          <a:p>
            <a:pPr marL="0" indent="0" defTabSz="544513" eaLnBrk="1" hangingPunct="1">
              <a:spcBef>
                <a:spcPct val="0"/>
              </a:spcBef>
            </a:pPr>
            <a:endParaRPr lang="en-US" sz="1700" dirty="0">
              <a:solidFill>
                <a:schemeClr val="tx1"/>
              </a:solidFill>
              <a:latin typeface="Courier New" charset="0"/>
              <a:ea typeface="ＭＳ Ｐゴシック" charset="0"/>
              <a:cs typeface="Courier New" charset="0"/>
            </a:endParaRP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task B;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…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wait(access);    {wait for access}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TOTAL *= 2;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release(access); </a:t>
            </a: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Courier New" charset="0"/>
              </a:rPr>
              <a:t>{relinquish access}</a:t>
            </a:r>
            <a:endParaRPr lang="en-US" sz="1700" dirty="0">
              <a:solidFill>
                <a:schemeClr val="tx1"/>
              </a:solidFill>
              <a:latin typeface="Courier New" charset="0"/>
              <a:ea typeface="ＭＳ Ｐゴシック" charset="0"/>
              <a:cs typeface="Lucida Sans Unicode" charset="0"/>
            </a:endParaRP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  …</a:t>
            </a:r>
          </a:p>
          <a:p>
            <a:pPr marL="0" indent="0" defTabSz="544513" eaLnBrk="1" hangingPunct="1">
              <a:spcBef>
                <a:spcPct val="0"/>
              </a:spcBef>
            </a:pPr>
            <a:r>
              <a:rPr lang="en-US" sz="1700" dirty="0">
                <a:solidFill>
                  <a:schemeClr val="tx1"/>
                </a:solidFill>
                <a:latin typeface="Courier New" charset="0"/>
                <a:ea typeface="ＭＳ Ｐゴシック" charset="0"/>
                <a:cs typeface="Lucida Sans Unicode" charset="0"/>
              </a:rPr>
              <a:t>end B;</a:t>
            </a:r>
          </a:p>
          <a:p>
            <a:pPr marL="0" indent="0" defTabSz="544513" eaLnBrk="1" hangingPunct="1">
              <a:spcBef>
                <a:spcPct val="0"/>
              </a:spcBef>
            </a:pPr>
            <a:endParaRPr lang="en-US" sz="1900" dirty="0">
              <a:latin typeface="Courier New" charset="0"/>
              <a:ea typeface="ＭＳ Ｐゴシック" charset="0"/>
              <a:cs typeface="Courier New" charset="0"/>
            </a:endParaRPr>
          </a:p>
        </p:txBody>
      </p:sp>
      <p:sp>
        <p:nvSpPr>
          <p:cNvPr id="2355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07697D-5E0D-7243-8ADD-C6D3528083E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2200" y="1600200"/>
            <a:ext cx="2895600" cy="16430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en-US" sz="2400" i="1" dirty="0">
                <a:solidFill>
                  <a:schemeClr val="tx1"/>
                </a:solidFill>
                <a:latin typeface="+mn-lt"/>
              </a:rPr>
              <a:t>wait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&amp; 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release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must be implemented as single machine instructions</a:t>
            </a:r>
          </a:p>
          <a:p>
            <a:pPr>
              <a:buFontTx/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WHY?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1989</TotalTime>
  <Words>4946</Words>
  <Application>Microsoft Macintosh PowerPoint</Application>
  <PresentationFormat>Custom</PresentationFormat>
  <Paragraphs>997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 Narrow</vt:lpstr>
      <vt:lpstr>Calibri</vt:lpstr>
      <vt:lpstr>Courier New</vt:lpstr>
      <vt:lpstr>Lucida Sans Unicode</vt:lpstr>
      <vt:lpstr>System Font Regular</vt:lpstr>
      <vt:lpstr>Times</vt:lpstr>
      <vt:lpstr>Times New Roman</vt:lpstr>
      <vt:lpstr>Wingdings</vt:lpstr>
      <vt:lpstr>Blank Presentation</vt:lpstr>
      <vt:lpstr>CSC 533: Programming Languages  Spring 2026</vt:lpstr>
      <vt:lpstr>Concurrency</vt:lpstr>
      <vt:lpstr>Subprogram-level concurrency</vt:lpstr>
      <vt:lpstr>Competition synchronization</vt:lpstr>
      <vt:lpstr>Race condition</vt:lpstr>
      <vt:lpstr>Cooperation synchronization</vt:lpstr>
      <vt:lpstr>Synchronization mechanisms</vt:lpstr>
      <vt:lpstr>Semaphores</vt:lpstr>
      <vt:lpstr>Semaphores for competition synchronization</vt:lpstr>
      <vt:lpstr>Semaphores for cooperation synchronization</vt:lpstr>
      <vt:lpstr>Evaluation of semaphores</vt:lpstr>
      <vt:lpstr>Monitors</vt:lpstr>
      <vt:lpstr>Java synchronization</vt:lpstr>
      <vt:lpstr>Example: producer/consumer in Java</vt:lpstr>
      <vt:lpstr>Java threads</vt:lpstr>
      <vt:lpstr>PowerPoint Presentation</vt:lpstr>
      <vt:lpstr>Example: summing an array</vt:lpstr>
      <vt:lpstr>Example: summing an array</vt:lpstr>
      <vt:lpstr>Example: summing an array</vt:lpstr>
      <vt:lpstr>Example: summing an array</vt:lpstr>
      <vt:lpstr>Example: summing an array</vt:lpstr>
      <vt:lpstr>PowerPoint Presentation</vt:lpstr>
      <vt:lpstr>How many threads?</vt:lpstr>
      <vt:lpstr>Example: parallel mergeSort</vt:lpstr>
      <vt:lpstr>Example: parallel mergeSort</vt:lpstr>
      <vt:lpstr>Example: parallel mergeSort</vt:lpstr>
      <vt:lpstr>Example: parallel mergeSort</vt:lpstr>
      <vt:lpstr>PowerPoint Presentation</vt:lpstr>
      <vt:lpstr>Amdahl's Law</vt:lpstr>
      <vt:lpstr>Amdahl's Law (cont.)</vt:lpstr>
      <vt:lpstr>How parallel?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80</cp:revision>
  <cp:lastPrinted>2017-12-28T07:33:59Z</cp:lastPrinted>
  <dcterms:created xsi:type="dcterms:W3CDTF">2014-01-09T19:42:42Z</dcterms:created>
  <dcterms:modified xsi:type="dcterms:W3CDTF">2026-04-14T13:45:19Z</dcterms:modified>
</cp:coreProperties>
</file>