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73" r:id="rId3"/>
    <p:sldId id="274" r:id="rId4"/>
    <p:sldId id="278" r:id="rId5"/>
    <p:sldId id="280" r:id="rId6"/>
    <p:sldId id="281" r:id="rId7"/>
    <p:sldId id="282" r:id="rId8"/>
    <p:sldId id="283" r:id="rId9"/>
    <p:sldId id="284" r:id="rId10"/>
    <p:sldId id="286" r:id="rId11"/>
    <p:sldId id="293" r:id="rId12"/>
    <p:sldId id="294" r:id="rId13"/>
    <p:sldId id="295" r:id="rId14"/>
  </p:sldIdLst>
  <p:sldSz cx="9601200" cy="73152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333CC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286"/>
  </p:normalViewPr>
  <p:slideViewPr>
    <p:cSldViewPr>
      <p:cViewPr varScale="1">
        <p:scale>
          <a:sx n="109" d="100"/>
          <a:sy n="109" d="100"/>
        </p:scale>
        <p:origin x="808" y="184"/>
      </p:cViewPr>
      <p:guideLst>
        <p:guide orient="horz" pos="2304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7B2EA96D-62A5-EA47-A1E4-4F3DE8A67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7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021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200400"/>
            <a:ext cx="6705600" cy="28194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838200"/>
            <a:ext cx="822960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0225" y="6664325"/>
            <a:ext cx="2000250" cy="488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B7F8E2E8-BEA5-3A4F-969C-2C5480D0D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2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A8B6A-5CFC-A040-A68E-8F58BFAF8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3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8350" y="381000"/>
            <a:ext cx="2270125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661150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EE1BC-6D18-F140-8BAB-B10CBE3F7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6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9067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45C47-48C3-C245-B3AA-003734DAF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8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841E9-7B7C-3547-A716-4FE757F8C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4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700588"/>
            <a:ext cx="8161338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3100388"/>
            <a:ext cx="8161338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64779-E161-2047-83EF-25A4A0A01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5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3ABDA-F111-784C-929B-4D5ADE8B5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7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3688"/>
            <a:ext cx="864235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636713"/>
            <a:ext cx="4243388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319338"/>
            <a:ext cx="4243388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636713"/>
            <a:ext cx="4244975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319338"/>
            <a:ext cx="4244975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6836B-39B6-AD4A-A45D-D5B32A24C7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5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AF75E-E157-504B-8D0B-27198A931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5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83C4F-991F-C14F-A6B3-3CCD96113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5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0513"/>
            <a:ext cx="3159125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90513"/>
            <a:ext cx="5367337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530350"/>
            <a:ext cx="3159125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D972D-5344-0744-950B-B262178B1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5121275"/>
            <a:ext cx="5761037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54050"/>
            <a:ext cx="5761037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724525"/>
            <a:ext cx="5761037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12050-A479-B048-B868-7D7CDDE2FA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6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8702675" cy="5410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07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664325"/>
            <a:ext cx="30416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374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33"/>
                </a:solidFill>
                <a:latin typeface="Arial Narrow" charset="0"/>
              </a:defRPr>
            </a:lvl1pPr>
          </a:lstStyle>
          <a:p>
            <a:pPr>
              <a:defRPr/>
            </a:pPr>
            <a:fld id="{4CF65705-7CBE-9B41-B6A0-A9E16645F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81000"/>
            <a:ext cx="9067800" cy="685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DEB05E6-1AAD-ECBC-6100-94189E25A90B}"/>
              </a:ext>
            </a:extLst>
          </p:cNvPr>
          <p:cNvSpPr/>
          <p:nvPr userDrawn="1"/>
        </p:nvSpPr>
        <p:spPr bwMode="auto">
          <a:xfrm>
            <a:off x="8969375" y="-228600"/>
            <a:ext cx="806450" cy="838200"/>
          </a:xfrm>
          <a:prstGeom prst="ellipse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-11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514F3-2E45-1D4F-0858-6D4CF1797FE4}"/>
              </a:ext>
            </a:extLst>
          </p:cNvPr>
          <p:cNvSpPr txBox="1"/>
          <p:nvPr userDrawn="1"/>
        </p:nvSpPr>
        <p:spPr>
          <a:xfrm>
            <a:off x="8839200" y="34007"/>
            <a:ext cx="762000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>
                <a:solidFill>
                  <a:schemeClr val="bg1"/>
                </a:solidFill>
                <a:latin typeface="+mn-lt"/>
              </a:rPr>
              <a:t>CSC 533</a:t>
            </a:r>
          </a:p>
          <a:p>
            <a:pPr algn="r"/>
            <a:r>
              <a:rPr lang="en-US" sz="1000" dirty="0">
                <a:solidFill>
                  <a:schemeClr val="bg1"/>
                </a:solidFill>
                <a:latin typeface="+mn-lt"/>
              </a:rPr>
              <a:t>Spr 26</a:t>
            </a:r>
            <a:endParaRPr lang="en-US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D07C75-BC5D-DC31-E1F9-88B8560C6E30}"/>
              </a:ext>
            </a:extLst>
          </p:cNvPr>
          <p:cNvSpPr/>
          <p:nvPr userDrawn="1"/>
        </p:nvSpPr>
        <p:spPr bwMode="auto">
          <a:xfrm>
            <a:off x="0" y="0"/>
            <a:ext cx="76200" cy="7315200"/>
          </a:xfrm>
          <a:prstGeom prst="rect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024E7C5-4976-EB4B-ABF6-1491FC6BC66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725" y="427038"/>
            <a:ext cx="8159750" cy="2011362"/>
          </a:xfrm>
          <a:noFill/>
        </p:spPr>
        <p:txBody>
          <a:bodyPr/>
          <a:lstStyle/>
          <a:p>
            <a:pPr algn="ctr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CSC 533: Programming Languages</a:t>
            </a:r>
            <a:b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</a:br>
            <a:br>
              <a:rPr lang="en-US" sz="2400" dirty="0">
                <a:latin typeface="Arial Narrow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Spring 2026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90800"/>
            <a:ext cx="8702675" cy="4038600"/>
          </a:xfrm>
          <a:noFill/>
        </p:spPr>
        <p:txBody>
          <a:bodyPr/>
          <a:lstStyle/>
          <a:p>
            <a:endParaRPr lang="en-US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Complex data types &amp; control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string, </a:t>
            </a:r>
            <a:r>
              <a:rPr lang="en-US" dirty="0" err="1">
                <a:latin typeface="Arial Narrow" charset="0"/>
                <a:ea typeface="ＭＳ Ｐゴシック" charset="0"/>
              </a:rPr>
              <a:t>enum</a:t>
            </a:r>
            <a:r>
              <a:rPr lang="en-US" dirty="0">
                <a:latin typeface="Arial Narrow" charset="0"/>
                <a:ea typeface="ＭＳ Ｐゴシック" charset="0"/>
              </a:rPr>
              <a:t>, subrange, array, record, …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expressions and assignments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conditional control &amp; branching</a:t>
            </a:r>
          </a:p>
          <a:p>
            <a:pPr lvl="1">
              <a:buFont typeface="Wingdings" charset="0"/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We will focus on C, C++, and Java as example languages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4E8A7E6-DF40-7541-9FC0-D48C237650C0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10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31242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when an assignment is evaluated,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expression on rhs is evaluated first, then assigned to variable on lhs</a:t>
            </a:r>
          </a:p>
          <a:p>
            <a:pPr lvl="1">
              <a:lnSpc>
                <a:spcPct val="90000"/>
              </a:lnSpc>
            </a:pPr>
            <a:endParaRPr lang="en-US"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within an expression, the order of evaluation can make a difference</a:t>
            </a:r>
          </a:p>
          <a:p>
            <a:pPr>
              <a:lnSpc>
                <a:spcPct val="90000"/>
              </a:lnSpc>
            </a:pPr>
            <a:endParaRPr lang="en-US" sz="100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2">
              <a:lnSpc>
                <a:spcPct val="70000"/>
              </a:lnSpc>
            </a:pPr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x = 2;				foo(x++, x);</a:t>
            </a:r>
          </a:p>
          <a:p>
            <a:pPr lvl="2">
              <a:lnSpc>
                <a:spcPct val="70000"/>
              </a:lnSpc>
            </a:pPr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y = x + x++;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endParaRPr lang="en-US" sz="1400">
              <a:latin typeface="Arial Narrow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Arial Narrow" charset="0"/>
                <a:ea typeface="ＭＳ Ｐゴシック" charset="0"/>
              </a:rPr>
              <a:t>in C/C++, if not covered by precedence/associativity rules, order is undefined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Arial Narrow" charset="0"/>
                <a:ea typeface="ＭＳ Ｐゴシック" charset="0"/>
              </a:rPr>
              <a:t>	(i.e., implementation dependent) – similarly, in Pascal, Ada, …	</a:t>
            </a:r>
            <a:r>
              <a:rPr lang="en-US">
                <a:solidFill>
                  <a:srgbClr val="FF0033"/>
                </a:solidFill>
                <a:latin typeface="Arial Narrow" charset="0"/>
                <a:ea typeface="ＭＳ Ｐゴシック" charset="0"/>
              </a:rPr>
              <a:t>WHY?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Assignments and expressions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685800" y="4724400"/>
            <a:ext cx="87026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2000" i="1">
                <a:latin typeface="Arial Narrow" charset="0"/>
              </a:rPr>
              <a:t>one exception:</a:t>
            </a:r>
            <a:r>
              <a:rPr lang="en-US" sz="2000">
                <a:latin typeface="Arial Narrow" charset="0"/>
              </a:rPr>
              <a:t> boolean expressions with and/or are evaluated left-to-right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endParaRPr lang="en-US" sz="1400">
              <a:latin typeface="Arial Narrow" charset="0"/>
            </a:endParaRP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</a:pPr>
            <a:r>
              <a:rPr lang="en-US" sz="1600">
                <a:solidFill>
                  <a:srgbClr val="FF0033"/>
                </a:solidFill>
                <a:latin typeface="Courier New" charset="0"/>
              </a:rPr>
              <a:t>for (int i = 0; i &lt; size &amp;&amp; nums[i] != 0; i++) {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</a:pPr>
            <a:r>
              <a:rPr lang="en-US" sz="1600">
                <a:solidFill>
                  <a:srgbClr val="FF0033"/>
                </a:solidFill>
                <a:latin typeface="Courier New" charset="0"/>
              </a:rPr>
              <a:t>    . . .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</a:pPr>
            <a:r>
              <a:rPr lang="en-US" sz="1600">
                <a:solidFill>
                  <a:srgbClr val="FF0033"/>
                </a:solidFill>
                <a:latin typeface="Courier New" charset="0"/>
              </a:rPr>
              <a:t>}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</a:pPr>
            <a:endParaRPr lang="en-US" sz="1600">
              <a:solidFill>
                <a:srgbClr val="FF0033"/>
              </a:solidFill>
              <a:latin typeface="Courier New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in Java, expressions are always evaluated left-to-right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CD6CF47-71C2-E34E-85EA-9C9839FE306E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Conditionals &amp; loops</a:t>
            </a:r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685800" y="1143000"/>
            <a:ext cx="870267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early control structures were tied closely to machine architecture</a:t>
            </a:r>
          </a:p>
          <a:p>
            <a:pPr marL="914400" lvl="1" indent="-457200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2000">
                <a:latin typeface="Arial Narrow" charset="0"/>
              </a:rPr>
              <a:t>e.g., FORTRAN arithmetic if: based on IBM 704 instruction</a:t>
            </a:r>
          </a:p>
          <a:p>
            <a:pPr marL="914400" lvl="1" indent="-457200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endParaRPr lang="en-US" sz="1400">
              <a:latin typeface="Arial Narrow" charset="0"/>
            </a:endParaRPr>
          </a:p>
          <a:p>
            <a:pPr marL="1828800" lvl="3" indent="-457200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     IF (</a:t>
            </a:r>
            <a:r>
              <a:rPr lang="en-US" sz="1200" i="1">
                <a:solidFill>
                  <a:srgbClr val="FF0033"/>
                </a:solidFill>
                <a:latin typeface="Courier New" charset="0"/>
              </a:rPr>
              <a:t>expression</a:t>
            </a:r>
            <a:r>
              <a:rPr lang="en-US" sz="1200">
                <a:solidFill>
                  <a:srgbClr val="FF0033"/>
                </a:solidFill>
                <a:latin typeface="Courier New" charset="0"/>
              </a:rPr>
              <a:t>) 10, 20, 30</a:t>
            </a:r>
          </a:p>
          <a:p>
            <a:pPr marL="1828800" lvl="3" indent="-457200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10   </a:t>
            </a:r>
            <a:r>
              <a:rPr lang="en-US" sz="1200" i="1">
                <a:solidFill>
                  <a:srgbClr val="FF0033"/>
                </a:solidFill>
                <a:latin typeface="Courier New" charset="0"/>
              </a:rPr>
              <a:t>code to execute if expression &lt; 0</a:t>
            </a:r>
          </a:p>
          <a:p>
            <a:pPr marL="1828800" lvl="3" indent="-457200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     GO TO 40</a:t>
            </a:r>
          </a:p>
          <a:p>
            <a:pPr marL="1828800" lvl="3" indent="-457200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20   </a:t>
            </a:r>
            <a:r>
              <a:rPr lang="en-US" sz="1200" i="1">
                <a:solidFill>
                  <a:srgbClr val="FF0033"/>
                </a:solidFill>
                <a:latin typeface="Courier New" charset="0"/>
              </a:rPr>
              <a:t>code to execute if expression = 0</a:t>
            </a:r>
          </a:p>
          <a:p>
            <a:pPr marL="1828800" lvl="3" indent="-457200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     GO TO 40</a:t>
            </a:r>
          </a:p>
          <a:p>
            <a:pPr marL="1828800" lvl="3" indent="-457200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30   </a:t>
            </a:r>
            <a:r>
              <a:rPr lang="en-US" sz="1200" i="1">
                <a:solidFill>
                  <a:srgbClr val="FF0033"/>
                </a:solidFill>
                <a:latin typeface="Courier New" charset="0"/>
              </a:rPr>
              <a:t>code to execute if expression &gt; 0</a:t>
            </a:r>
          </a:p>
          <a:p>
            <a:pPr marL="1828800" lvl="3" indent="-457200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40   . . .</a:t>
            </a:r>
          </a:p>
          <a:p>
            <a:pPr marL="914400" lvl="1" indent="-457200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endParaRPr lang="en-US" sz="1200">
              <a:solidFill>
                <a:srgbClr val="FF0033"/>
              </a:solidFill>
              <a:latin typeface="Courier New" charset="0"/>
            </a:endParaRPr>
          </a:p>
          <a:p>
            <a:pPr marL="914400" lvl="1" indent="-457200">
              <a:lnSpc>
                <a:spcPct val="8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2000">
                <a:latin typeface="Arial Narrow" charset="0"/>
              </a:rPr>
              <a:t>later languages focused more on abstraction and machine independence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8702675" cy="2590800"/>
          </a:xfrm>
          <a:noFill/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some languages provide counter-controlled loops</a:t>
            </a:r>
          </a:p>
          <a:p>
            <a:pPr lvl="1">
              <a:buFont typeface="Wingdings" charset="0"/>
              <a:buNone/>
            </a:pPr>
            <a:r>
              <a:rPr lang="en-US">
                <a:latin typeface="Arial Narrow" charset="0"/>
                <a:ea typeface="ＭＳ Ｐゴシック" charset="0"/>
              </a:rPr>
              <a:t>e.g., in Pascal:		</a:t>
            </a:r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for i := 1 to 100 do</a:t>
            </a:r>
          </a:p>
          <a:p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		begin</a:t>
            </a:r>
          </a:p>
          <a:p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		    . . . </a:t>
            </a:r>
          </a:p>
          <a:p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		end;</a:t>
            </a:r>
          </a:p>
          <a:p>
            <a:pPr lvl="1">
              <a:spcBef>
                <a:spcPct val="30000"/>
              </a:spcBef>
            </a:pPr>
            <a:r>
              <a:rPr lang="en-US">
                <a:latin typeface="Arial Narrow" charset="0"/>
                <a:ea typeface="ＭＳ Ｐゴシック" charset="0"/>
              </a:rPr>
              <a:t>counter-controlled loops tend to be more efficient than logic-controlled</a:t>
            </a:r>
          </a:p>
          <a:p>
            <a:pPr lvl="1"/>
            <a:r>
              <a:rPr lang="en-US">
                <a:latin typeface="Arial Narrow" charset="0"/>
                <a:ea typeface="ＭＳ Ｐゴシック" charset="0"/>
              </a:rPr>
              <a:t>C/C++ and Java don't have counter-controlled loops (for is syntactic sugar for while)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9993CDF-1CFD-DD40-9F44-C3B74546621B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Branching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152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unconditional branching (i.e., GOTO statement) is very dangerous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leads to </a:t>
            </a:r>
            <a:r>
              <a:rPr lang="en-US" i="1">
                <a:latin typeface="Arial Narrow" charset="0"/>
                <a:ea typeface="ＭＳ Ｐゴシック" charset="0"/>
              </a:rPr>
              <a:t>spaghetti code</a:t>
            </a:r>
            <a:r>
              <a:rPr lang="en-US">
                <a:latin typeface="Arial Narrow" charset="0"/>
                <a:ea typeface="ＭＳ Ｐゴシック" charset="0"/>
              </a:rPr>
              <a:t>,  raises tricky questions w.r.t. scope and lifetime</a:t>
            </a:r>
          </a:p>
          <a:p>
            <a:pPr lvl="2">
              <a:lnSpc>
                <a:spcPct val="70000"/>
              </a:lnSpc>
            </a:pPr>
            <a:r>
              <a:rPr lang="en-US" sz="1800">
                <a:latin typeface="Arial Narrow" charset="0"/>
                <a:ea typeface="ＭＳ Ｐゴシック" charset="0"/>
              </a:rPr>
              <a:t>what happens when you jump out of a function/block?</a:t>
            </a:r>
          </a:p>
          <a:p>
            <a:pPr lvl="2">
              <a:lnSpc>
                <a:spcPct val="70000"/>
              </a:lnSpc>
            </a:pPr>
            <a:r>
              <a:rPr lang="en-US" sz="1800">
                <a:latin typeface="Arial Narrow" charset="0"/>
                <a:ea typeface="ＭＳ Ｐゴシック" charset="0"/>
              </a:rPr>
              <a:t>what happens when you jump into a function/block?</a:t>
            </a:r>
          </a:p>
          <a:p>
            <a:pPr lvl="2">
              <a:lnSpc>
                <a:spcPct val="70000"/>
              </a:lnSpc>
            </a:pPr>
            <a:r>
              <a:rPr lang="en-US" sz="1800">
                <a:latin typeface="Arial Narrow" charset="0"/>
                <a:ea typeface="ＭＳ Ｐゴシック" charset="0"/>
              </a:rPr>
              <a:t>what happens when you jump into the middle of a control structure?</a:t>
            </a: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685800" y="3048000"/>
            <a:ext cx="87026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tabLst>
                <a:tab pos="1481138" algn="l"/>
              </a:tabLst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most languages that allow GOTO</a:t>
            </a:r>
            <a:r>
              <a:rPr lang="ja-JP" altLang="en-US">
                <a:solidFill>
                  <a:schemeClr val="accent2"/>
                </a:solidFill>
                <a:latin typeface="Arial Narrow" charset="0"/>
              </a:rPr>
              <a:t>’</a:t>
            </a:r>
            <a:r>
              <a:rPr lang="en-US" altLang="ja-JP">
                <a:solidFill>
                  <a:schemeClr val="accent2"/>
                </a:solidFill>
                <a:latin typeface="Arial Narrow" charset="0"/>
              </a:rPr>
              <a:t>s restrict their use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  <a:tabLst>
                <a:tab pos="1481138" algn="l"/>
              </a:tabLst>
            </a:pPr>
            <a:r>
              <a:rPr lang="en-US" sz="2000">
                <a:latin typeface="Arial Narrow" charset="0"/>
              </a:rPr>
              <a:t>in C/C++,	can</a:t>
            </a:r>
            <a:r>
              <a:rPr lang="ja-JP" altLang="en-US" sz="2000">
                <a:latin typeface="Arial Narrow" charset="0"/>
              </a:rPr>
              <a:t>’</a:t>
            </a:r>
            <a:r>
              <a:rPr lang="en-US" altLang="ja-JP" sz="2000">
                <a:latin typeface="Arial Narrow" charset="0"/>
              </a:rPr>
              <a:t>t jump into another function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  <a:tabLst>
                <a:tab pos="1481138" algn="l"/>
              </a:tabLst>
            </a:pPr>
            <a:r>
              <a:rPr lang="en-US" sz="2000">
                <a:latin typeface="Arial Narrow" charset="0"/>
              </a:rPr>
              <a:t>			can jump into a block, but not past declarations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tabLst>
                <a:tab pos="1481138" algn="l"/>
              </a:tabLst>
            </a:pPr>
            <a:endParaRPr lang="en-US" sz="1600">
              <a:solidFill>
                <a:srgbClr val="FF0033"/>
              </a:solidFill>
              <a:latin typeface="Arial Narrow" charset="0"/>
            </a:endParaRP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tabLst>
                <a:tab pos="1481138" algn="l"/>
              </a:tabLst>
            </a:pPr>
            <a:r>
              <a:rPr lang="en-US" sz="1400">
                <a:solidFill>
                  <a:srgbClr val="FF0033"/>
                </a:solidFill>
                <a:latin typeface="Courier New" charset="0"/>
              </a:rPr>
              <a:t>void foo() {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tabLst>
                <a:tab pos="1481138" algn="l"/>
              </a:tabLst>
            </a:pPr>
            <a:r>
              <a:rPr lang="en-US" sz="1400">
                <a:solidFill>
                  <a:srgbClr val="FF0033"/>
                </a:solidFill>
                <a:latin typeface="Courier New" charset="0"/>
              </a:rPr>
              <a:t>    . . .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tabLst>
                <a:tab pos="1481138" algn="l"/>
              </a:tabLst>
            </a:pPr>
            <a:r>
              <a:rPr lang="en-US" sz="1400">
                <a:solidFill>
                  <a:srgbClr val="FF0033"/>
                </a:solidFill>
                <a:latin typeface="Courier New" charset="0"/>
              </a:rPr>
              <a:t>    goto label2; 	// illegal: skips declaration of str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tabLst>
                <a:tab pos="1481138" algn="l"/>
              </a:tabLst>
            </a:pPr>
            <a:r>
              <a:rPr lang="en-US" sz="1400">
                <a:solidFill>
                  <a:srgbClr val="FF0033"/>
                </a:solidFill>
                <a:latin typeface="Courier New" charset="0"/>
              </a:rPr>
              <a:t>    . . .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tabLst>
                <a:tab pos="1481138" algn="l"/>
              </a:tabLst>
            </a:pPr>
            <a:r>
              <a:rPr lang="en-US" sz="1400">
                <a:solidFill>
                  <a:srgbClr val="FF0033"/>
                </a:solidFill>
                <a:latin typeface="Courier New" charset="0"/>
              </a:rPr>
              <a:t>  label1: 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tabLst>
                <a:tab pos="1481138" algn="l"/>
              </a:tabLst>
            </a:pPr>
            <a:r>
              <a:rPr lang="en-US" sz="1400">
                <a:solidFill>
                  <a:srgbClr val="FF0033"/>
                </a:solidFill>
                <a:latin typeface="Courier New" charset="0"/>
              </a:rPr>
              <a:t>    string str;  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tabLst>
                <a:tab pos="1481138" algn="l"/>
              </a:tabLst>
            </a:pPr>
            <a:r>
              <a:rPr lang="en-US" sz="1400">
                <a:solidFill>
                  <a:srgbClr val="FF0033"/>
                </a:solidFill>
                <a:latin typeface="Courier New" charset="0"/>
              </a:rPr>
              <a:t>    . . .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tabLst>
                <a:tab pos="1481138" algn="l"/>
              </a:tabLst>
            </a:pPr>
            <a:r>
              <a:rPr lang="en-US" sz="1400">
                <a:solidFill>
                  <a:srgbClr val="FF0033"/>
                </a:solidFill>
                <a:latin typeface="Courier New" charset="0"/>
              </a:rPr>
              <a:t>  label2: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tabLst>
                <a:tab pos="1481138" algn="l"/>
              </a:tabLst>
            </a:pPr>
            <a:r>
              <a:rPr lang="en-US" sz="1400">
                <a:solidFill>
                  <a:srgbClr val="FF0033"/>
                </a:solidFill>
                <a:latin typeface="Courier New" charset="0"/>
              </a:rPr>
              <a:t>    goto label1;	// legal: str</a:t>
            </a:r>
            <a:r>
              <a:rPr lang="ja-JP" altLang="en-US" sz="1400">
                <a:solidFill>
                  <a:srgbClr val="FF0033"/>
                </a:solidFill>
                <a:latin typeface="Courier New" charset="0"/>
              </a:rPr>
              <a:t>’</a:t>
            </a:r>
            <a:r>
              <a:rPr lang="en-US" altLang="ja-JP" sz="1400">
                <a:solidFill>
                  <a:srgbClr val="FF0033"/>
                </a:solidFill>
                <a:latin typeface="Courier New" charset="0"/>
              </a:rPr>
              <a:t>s lifetime ends before branch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tabLst>
                <a:tab pos="1481138" algn="l"/>
              </a:tabLst>
            </a:pPr>
            <a:r>
              <a:rPr lang="en-US" sz="1400">
                <a:solidFill>
                  <a:srgbClr val="FF0033"/>
                </a:solidFill>
                <a:latin typeface="Courier New" charset="0"/>
              </a:rPr>
              <a:t>}</a:t>
            </a:r>
            <a:endParaRPr lang="en-US" sz="900">
              <a:solidFill>
                <a:srgbClr val="FF0033"/>
              </a:solidFill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9C8C604-141C-9443-A80E-89322247ADA1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13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Branching (cont.)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12192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why provide GOTO'</a:t>
            </a:r>
            <a:r>
              <a:rPr lang="en-US" altLang="ja-JP" dirty="0">
                <a:latin typeface="Arial Narrow" charset="0"/>
                <a:ea typeface="ＭＳ Ｐゴシック" charset="0"/>
                <a:cs typeface="ＭＳ Ｐゴシック" charset="0"/>
              </a:rPr>
              <a:t>s at all?   (Java doesn't)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backward compatibility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some argue for its use in specific cases (e.g., jump out of deeply nested loops)</a:t>
            </a: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685800" y="2743200"/>
            <a:ext cx="87026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C/C++ and Java provide statements for more controlled loop branching</a:t>
            </a:r>
            <a:r>
              <a:rPr lang="en-US" sz="2000">
                <a:solidFill>
                  <a:schemeClr val="accent2"/>
                </a:solidFill>
                <a:latin typeface="Arial Narrow" charset="0"/>
              </a:rPr>
              <a:t> </a:t>
            </a:r>
          </a:p>
          <a:p>
            <a:pPr marL="1143000" lvl="2" indent="-228600">
              <a:lnSpc>
                <a:spcPct val="70000"/>
              </a:lnSpc>
              <a:spcBef>
                <a:spcPct val="20000"/>
              </a:spcBef>
            </a:pPr>
            <a:endParaRPr lang="en-US" sz="1200">
              <a:solidFill>
                <a:schemeClr val="accent2"/>
              </a:solidFill>
              <a:latin typeface="Arial Narrow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 i="1">
                <a:latin typeface="Arial Narrow" charset="0"/>
              </a:rPr>
              <a:t>break: </a:t>
            </a:r>
            <a:r>
              <a:rPr lang="en-US" sz="2000">
                <a:latin typeface="Arial Narrow" charset="0"/>
              </a:rPr>
              <a:t>causes termination of a loop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endParaRPr lang="en-US" sz="1400">
              <a:solidFill>
                <a:srgbClr val="FF0033"/>
              </a:solidFill>
              <a:latin typeface="Arial Narrow" charset="0"/>
            </a:endParaRP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while (true) {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    num = input.nextInt();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    if (num &lt; 0) break;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    sum += num;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}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endParaRPr lang="en-US" sz="1200">
              <a:solidFill>
                <a:srgbClr val="FF0033"/>
              </a:solidFill>
              <a:latin typeface="Courier New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 i="1">
                <a:latin typeface="Arial Narrow" charset="0"/>
              </a:rPr>
              <a:t>continue:</a:t>
            </a:r>
            <a:r>
              <a:rPr lang="en-US" sz="2000">
                <a:latin typeface="Arial Narrow" charset="0"/>
              </a:rPr>
              <a:t> causes control to pass to the loop test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endParaRPr lang="en-US" sz="1400">
              <a:solidFill>
                <a:srgbClr val="FF0033"/>
              </a:solidFill>
              <a:latin typeface="Arial Narrow" charset="0"/>
            </a:endParaRP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while (inputKey != </a:t>
            </a:r>
            <a:r>
              <a:rPr lang="ja-JP" altLang="en-US" sz="1200">
                <a:solidFill>
                  <a:srgbClr val="FF0033"/>
                </a:solidFill>
                <a:latin typeface="Courier New" charset="0"/>
              </a:rPr>
              <a:t>’</a:t>
            </a:r>
            <a:r>
              <a:rPr lang="en-US" altLang="ja-JP" sz="1200">
                <a:solidFill>
                  <a:srgbClr val="FF0033"/>
                </a:solidFill>
                <a:latin typeface="Courier New" charset="0"/>
              </a:rPr>
              <a:t>Q</a:t>
            </a:r>
            <a:r>
              <a:rPr lang="ja-JP" altLang="en-US" sz="1200">
                <a:solidFill>
                  <a:srgbClr val="FF0033"/>
                </a:solidFill>
                <a:latin typeface="Courier New" charset="0"/>
              </a:rPr>
              <a:t>’</a:t>
            </a:r>
            <a:r>
              <a:rPr lang="en-US" altLang="ja-JP" sz="1200">
                <a:solidFill>
                  <a:srgbClr val="FF0033"/>
                </a:solidFill>
                <a:latin typeface="Courier New" charset="0"/>
              </a:rPr>
              <a:t>) {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    if (keyPressed()) {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        inputKey = GetInput();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        continue;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    }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    . . .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solidFill>
                  <a:srgbClr val="FF0033"/>
                </a:solidFill>
                <a:latin typeface="Courier New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B3D70C5-6D88-C447-B7F3-F08EF7D4E469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2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Complex data types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early languages had limited data types</a:t>
            </a:r>
          </a:p>
          <a:p>
            <a:pPr lvl="1"/>
            <a:r>
              <a:rPr lang="en-US">
                <a:latin typeface="Arial Narrow" charset="0"/>
                <a:ea typeface="ＭＳ Ｐゴシック" charset="0"/>
              </a:rPr>
              <a:t>FORTRAN	elementary types + arrays</a:t>
            </a:r>
          </a:p>
          <a:p>
            <a:pPr lvl="1"/>
            <a:r>
              <a:rPr lang="en-US">
                <a:latin typeface="Arial Narrow" charset="0"/>
                <a:ea typeface="ＭＳ Ｐゴシック" charset="0"/>
              </a:rPr>
              <a:t>COBOL	introduced structured data type for record</a:t>
            </a:r>
          </a:p>
          <a:p>
            <a:pPr lvl="1"/>
            <a:r>
              <a:rPr lang="en-US">
                <a:latin typeface="Arial Narrow" charset="0"/>
                <a:ea typeface="ＭＳ Ｐゴシック" charset="0"/>
              </a:rPr>
              <a:t>PL/I	included many data types, with the intent of supporting 				a wide range of applications</a:t>
            </a:r>
          </a:p>
          <a:p>
            <a:pPr lvl="1"/>
            <a:endParaRPr lang="en-US">
              <a:latin typeface="Arial Narrow" charset="0"/>
              <a:ea typeface="ＭＳ Ｐゴシック" charset="0"/>
            </a:endParaRPr>
          </a:p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better approach:  </a:t>
            </a:r>
            <a:r>
              <a:rPr lang="en-US" sz="20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rPr>
              <a:t>ALGOL 68 provided a few basic types &amp; a few flexible combination methods that allow the programmer to structure data</a:t>
            </a:r>
          </a:p>
          <a:p>
            <a:endParaRPr lang="en-US" sz="2000">
              <a:solidFill>
                <a:schemeClr val="tx1"/>
              </a:solidFill>
              <a:latin typeface="Arial Narrow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common types/structures:</a:t>
            </a:r>
          </a:p>
          <a:p>
            <a:pPr lvl="1">
              <a:buFont typeface="Wingdings" charset="0"/>
              <a:buNone/>
            </a:pPr>
            <a:r>
              <a:rPr lang="en-US">
                <a:latin typeface="Arial Narrow" charset="0"/>
                <a:ea typeface="ＭＳ Ｐゴシック" charset="0"/>
              </a:rPr>
              <a:t>string	enumeration	subrange</a:t>
            </a:r>
          </a:p>
          <a:p>
            <a:pPr lvl="1">
              <a:buFont typeface="Wingdings" charset="0"/>
              <a:buNone/>
            </a:pPr>
            <a:r>
              <a:rPr lang="en-US">
                <a:latin typeface="Arial Narrow" charset="0"/>
                <a:ea typeface="ＭＳ Ｐゴシック" charset="0"/>
              </a:rPr>
              <a:t>array	record		union</a:t>
            </a:r>
          </a:p>
          <a:p>
            <a:pPr lvl="1">
              <a:buFont typeface="Wingdings" charset="0"/>
              <a:buNone/>
            </a:pPr>
            <a:r>
              <a:rPr lang="en-US">
                <a:latin typeface="Arial Narrow" charset="0"/>
                <a:ea typeface="ＭＳ Ｐゴシック" charset="0"/>
              </a:rPr>
              <a:t>set 		list		. . 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596E01A-6496-3944-BA04-99459891A0B2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3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Strings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3429000"/>
          </a:xfrm>
        </p:spPr>
        <p:txBody>
          <a:bodyPr/>
          <a:lstStyle/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can be a primitive type (e.g., Scheme, SNOBOL)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can be a special kind of character array (e.g., Pascal, Ada, C)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In C++ &amp; Java, OOP can make the string type appear primitive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C++ string type is part of the Standard Template Library	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#include &lt;string&gt;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Java String type is part of the </a:t>
            </a:r>
            <a:r>
              <a:rPr lang="en-US" sz="1800" dirty="0" err="1">
                <a:latin typeface="Courier New" charset="0"/>
                <a:ea typeface="ＭＳ Ｐゴシック" charset="0"/>
              </a:rPr>
              <a:t>java.lang</a:t>
            </a:r>
            <a:r>
              <a:rPr lang="en-US" dirty="0">
                <a:latin typeface="Arial Narrow" charset="0"/>
                <a:ea typeface="ＭＳ Ｐゴシック" charset="0"/>
              </a:rPr>
              <a:t> package (automatically loaded)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both are classes built on top of '\0'-terminated, C-style strings</a:t>
            </a:r>
          </a:p>
          <a:p>
            <a:pPr lvl="1"/>
            <a:endParaRPr lang="en-US" sz="1600" dirty="0">
              <a:latin typeface="Arial Narrow" charset="0"/>
              <a:ea typeface="ＭＳ Ｐゴシック" charset="0"/>
            </a:endParaRPr>
          </a:p>
          <a:p>
            <a:pPr lvl="2"/>
            <a:endParaRPr lang="en-US" sz="16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2"/>
            <a:endParaRPr lang="en-US" sz="1200" dirty="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2"/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String str = "</a:t>
            </a:r>
            <a:r>
              <a:rPr lang="en-US" altLang="ja-JP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Dave";      str		 'D'  'a' 'v'  'e'  '\0'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</p:txBody>
      </p:sp>
      <p:grpSp>
        <p:nvGrpSpPr>
          <p:cNvPr id="2" name="Group 1" descr="Diagram of a String object in C++ and Java. A reference points to an array of characters, ending in the ‘\0’ character.">
            <a:extLst>
              <a:ext uri="{FF2B5EF4-FFF2-40B4-BE49-F238E27FC236}">
                <a16:creationId xmlns:a16="http://schemas.microsoft.com/office/drawing/2014/main" id="{01027203-6832-AC07-1DC8-BD73C0B0A47C}"/>
              </a:ext>
            </a:extLst>
          </p:cNvPr>
          <p:cNvGrpSpPr/>
          <p:nvPr/>
        </p:nvGrpSpPr>
        <p:grpSpPr>
          <a:xfrm>
            <a:off x="5334000" y="4114800"/>
            <a:ext cx="3962400" cy="304800"/>
            <a:chOff x="5334000" y="4114800"/>
            <a:chExt cx="3962400" cy="304800"/>
          </a:xfrm>
        </p:grpSpPr>
        <p:sp>
          <p:nvSpPr>
            <p:cNvPr id="17412" name="Rectangle 4"/>
            <p:cNvSpPr>
              <a:spLocks noChangeArrowheads="1"/>
            </p:cNvSpPr>
            <p:nvPr/>
          </p:nvSpPr>
          <p:spPr bwMode="auto">
            <a:xfrm>
              <a:off x="5334000" y="4191000"/>
              <a:ext cx="228600" cy="228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3" name="Rectangle 5"/>
            <p:cNvSpPr>
              <a:spLocks noChangeArrowheads="1"/>
            </p:cNvSpPr>
            <p:nvPr/>
          </p:nvSpPr>
          <p:spPr bwMode="auto">
            <a:xfrm>
              <a:off x="6248400" y="4114800"/>
              <a:ext cx="3048000" cy="3048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4" name="Line 6"/>
            <p:cNvSpPr>
              <a:spLocks noChangeShapeType="1"/>
            </p:cNvSpPr>
            <p:nvPr/>
          </p:nvSpPr>
          <p:spPr bwMode="auto">
            <a:xfrm>
              <a:off x="6781800" y="4114800"/>
              <a:ext cx="0" cy="304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5" name="Line 7"/>
            <p:cNvSpPr>
              <a:spLocks noChangeShapeType="1"/>
            </p:cNvSpPr>
            <p:nvPr/>
          </p:nvSpPr>
          <p:spPr bwMode="auto">
            <a:xfrm>
              <a:off x="7391400" y="4114800"/>
              <a:ext cx="0" cy="304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6" name="Line 8"/>
            <p:cNvSpPr>
              <a:spLocks noChangeShapeType="1"/>
            </p:cNvSpPr>
            <p:nvPr/>
          </p:nvSpPr>
          <p:spPr bwMode="auto">
            <a:xfrm>
              <a:off x="7924800" y="4114800"/>
              <a:ext cx="0" cy="304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7" name="Line 9"/>
            <p:cNvSpPr>
              <a:spLocks noChangeShapeType="1"/>
            </p:cNvSpPr>
            <p:nvPr/>
          </p:nvSpPr>
          <p:spPr bwMode="auto">
            <a:xfrm>
              <a:off x="8534400" y="4114800"/>
              <a:ext cx="0" cy="304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8" name="Line 10"/>
            <p:cNvSpPr>
              <a:spLocks noChangeShapeType="1"/>
            </p:cNvSpPr>
            <p:nvPr/>
          </p:nvSpPr>
          <p:spPr bwMode="auto">
            <a:xfrm>
              <a:off x="5410200" y="4267200"/>
              <a:ext cx="762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685800" y="4800600"/>
            <a:ext cx="87026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742950" lvl="1" indent="-285750">
              <a:spcBef>
                <a:spcPct val="20000"/>
              </a:spcBef>
              <a:buFont typeface="Wingdings" charset="0"/>
              <a:buChar char="§"/>
            </a:pPr>
            <a:r>
              <a:rPr lang="en-US" sz="2000" dirty="0">
                <a:latin typeface="Arial Narrow" charset="0"/>
              </a:rPr>
              <a:t>Java strings are immutable – can'</a:t>
            </a:r>
            <a:r>
              <a:rPr lang="en-US" altLang="ja-JP" sz="2000" dirty="0">
                <a:latin typeface="Arial Narrow" charset="0"/>
              </a:rPr>
              <a:t>t change individual characters, but can reassign an entire new value</a:t>
            </a:r>
          </a:p>
          <a:p>
            <a:pPr marL="342900" indent="-342900">
              <a:spcBef>
                <a:spcPct val="20000"/>
              </a:spcBef>
            </a:pPr>
            <a:endParaRPr lang="en-US" sz="1600" dirty="0">
              <a:solidFill>
                <a:srgbClr val="FF0033"/>
              </a:solidFill>
              <a:latin typeface="Courier New" charset="0"/>
            </a:endParaRPr>
          </a:p>
          <a:p>
            <a:pPr marL="1143000" lvl="2" indent="-228600">
              <a:lnSpc>
                <a:spcPct val="80000"/>
              </a:lnSpc>
              <a:spcBef>
                <a:spcPct val="20000"/>
              </a:spcBef>
            </a:pPr>
            <a:r>
              <a:rPr lang="en-US" sz="1600" dirty="0" err="1">
                <a:solidFill>
                  <a:srgbClr val="FF0033"/>
                </a:solidFill>
                <a:latin typeface="Courier New" charset="0"/>
              </a:rPr>
              <a:t>str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 =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</a:rPr>
              <a:t>str.substring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(0, 1) + "el" + 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</a:rPr>
              <a:t>str.substring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</a:rPr>
              <a:t>(2, 5);</a:t>
            </a:r>
          </a:p>
          <a:p>
            <a:pPr marL="1143000" lvl="2" indent="-228600">
              <a:lnSpc>
                <a:spcPct val="80000"/>
              </a:lnSpc>
              <a:spcBef>
                <a:spcPct val="20000"/>
              </a:spcBef>
            </a:pPr>
            <a:endParaRPr lang="en-US" sz="2000" dirty="0">
              <a:latin typeface="Arial Narrow" charset="0"/>
            </a:endParaRPr>
          </a:p>
          <a:p>
            <a:pPr marL="742950" lvl="1" indent="-285750">
              <a:spcBef>
                <a:spcPct val="20000"/>
              </a:spcBef>
              <a:buFont typeface="Wingdings" charset="0"/>
              <a:buNone/>
            </a:pPr>
            <a:r>
              <a:rPr lang="en-US" sz="2000" i="1" dirty="0">
                <a:latin typeface="Arial Narrow" charset="0"/>
              </a:rPr>
              <a:t>	reason: structure sharing is used to save memory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7956775-B030-4047-9E86-558F36E55277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Enumerations &amp; subranges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686800" cy="3581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an </a:t>
            </a:r>
            <a:r>
              <a:rPr lang="en-US" i="1">
                <a:latin typeface="Arial Narrow" charset="0"/>
                <a:ea typeface="ＭＳ Ｐゴシック" charset="0"/>
                <a:cs typeface="ＭＳ Ｐゴシック" charset="0"/>
              </a:rPr>
              <a:t>enumeration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 is a user-defined ordinal type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all possible values (symbolic constants) are enumerated</a:t>
            </a:r>
          </a:p>
          <a:p>
            <a:pPr lvl="1">
              <a:lnSpc>
                <a:spcPct val="90000"/>
              </a:lnSpc>
            </a:pPr>
            <a:endParaRPr lang="en-US" sz="1000">
              <a:latin typeface="Arial Narro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	in C++ &amp; Java:    </a:t>
            </a:r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enum Day {Mon, Tue, Wed, Thu, Fri, Sat, Sun};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C++: enum values are mapped to ints by the preprocessor (</a:t>
            </a:r>
            <a:r>
              <a:rPr lang="en-US" i="1">
                <a:latin typeface="Arial Narrow" charset="0"/>
                <a:ea typeface="ＭＳ Ｐゴシック" charset="0"/>
              </a:rPr>
              <a:t>kludgy</a:t>
            </a:r>
            <a:r>
              <a:rPr lang="en-US">
                <a:latin typeface="Arial Narrow" charset="0"/>
                <a:ea typeface="ＭＳ Ｐゴシック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	Day today = Wed;		// same as  today = 2;</a:t>
            </a:r>
          </a:p>
          <a:p>
            <a:pPr>
              <a:lnSpc>
                <a:spcPct val="90000"/>
              </a:lnSpc>
            </a:pPr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	cout &lt;&lt; today &lt;&lt; endl;		// prints 2</a:t>
            </a:r>
          </a:p>
          <a:p>
            <a:pPr>
              <a:lnSpc>
                <a:spcPct val="90000"/>
              </a:lnSpc>
            </a:pPr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	today = 12; 			// illegal 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Java: enum values are treated as new, unique values</a:t>
            </a:r>
          </a:p>
          <a:p>
            <a:pPr>
              <a:lnSpc>
                <a:spcPct val="90000"/>
              </a:lnSpc>
            </a:pPr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	Day today = Day.Wed;</a:t>
            </a:r>
          </a:p>
          <a:p>
            <a:pPr>
              <a:lnSpc>
                <a:spcPct val="90000"/>
              </a:lnSpc>
            </a:pPr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	System.out.println(today);	// prints Wed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609600" y="4800600"/>
            <a:ext cx="87026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some languages allow new types that are </a:t>
            </a:r>
            <a:r>
              <a:rPr lang="en-US" i="1">
                <a:solidFill>
                  <a:schemeClr val="accent2"/>
                </a:solidFill>
                <a:latin typeface="Arial Narrow" charset="0"/>
              </a:rPr>
              <a:t>subranges</a:t>
            </a:r>
            <a:r>
              <a:rPr lang="en-US">
                <a:solidFill>
                  <a:schemeClr val="accent2"/>
                </a:solidFill>
                <a:latin typeface="Arial Narrow" charset="0"/>
              </a:rPr>
              <a:t> of other types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subranges inherit operations from the parent type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can lead to clearer code (since more specific), safer code (since range checked)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900">
              <a:solidFill>
                <a:schemeClr val="accent2"/>
              </a:solidFill>
              <a:latin typeface="Arial Narrow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	in Ada:	</a:t>
            </a:r>
            <a:r>
              <a:rPr lang="en-US" sz="1600">
                <a:solidFill>
                  <a:srgbClr val="FF0033"/>
                </a:solidFill>
                <a:latin typeface="Courier New" charset="0"/>
              </a:rPr>
              <a:t>subtype Digits is INTEGER range 0..9;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	no subranges in C, C++ or Java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D086A4A-E5AA-BE44-BA50-790E85B25530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Arrays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9067800" cy="579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an </a:t>
            </a:r>
            <a:r>
              <a:rPr lang="en-US" i="1">
                <a:latin typeface="Arial Narrow" charset="0"/>
                <a:ea typeface="ＭＳ Ｐゴシック" charset="0"/>
                <a:cs typeface="ＭＳ Ｐゴシック" charset="0"/>
              </a:rPr>
              <a:t>array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 is a homogeneous aggregate of data elements that supports random access via indexing</a:t>
            </a:r>
          </a:p>
          <a:p>
            <a:pPr>
              <a:lnSpc>
                <a:spcPct val="90000"/>
              </a:lnSpc>
            </a:pPr>
            <a:endParaRPr lang="en-US">
              <a:latin typeface="Arial Narro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design issues: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index type (C/C++ &amp; Java only allow int, others allow any ordinal type)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index range (C/C++ &amp; Java fix low bound to 0, others allow any range)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bindings</a:t>
            </a:r>
          </a:p>
          <a:p>
            <a:pPr lvl="2">
              <a:lnSpc>
                <a:spcPct val="7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static (index range fixed at compile time, memory static)</a:t>
            </a:r>
          </a:p>
          <a:p>
            <a:pPr lvl="3">
              <a:lnSpc>
                <a:spcPct val="90000"/>
              </a:lnSpc>
            </a:pPr>
            <a:r>
              <a:rPr lang="en-US" sz="1800">
                <a:latin typeface="Arial Narrow" charset="0"/>
                <a:ea typeface="ＭＳ Ｐゴシック" charset="0"/>
              </a:rPr>
              <a:t>FORTRAN, C/C++ (for globals)</a:t>
            </a:r>
          </a:p>
          <a:p>
            <a:pPr lvl="2">
              <a:lnSpc>
                <a:spcPct val="70000"/>
              </a:lnSpc>
              <a:spcBef>
                <a:spcPct val="40000"/>
              </a:spcBef>
            </a:pPr>
            <a:r>
              <a:rPr lang="en-US">
                <a:latin typeface="Arial Narrow" charset="0"/>
                <a:ea typeface="ＭＳ Ｐゴシック" charset="0"/>
              </a:rPr>
              <a:t>fixed stack-dynamic (range fixed at compile time, memory stack-dynamic)</a:t>
            </a:r>
          </a:p>
          <a:p>
            <a:pPr lvl="3">
              <a:lnSpc>
                <a:spcPct val="90000"/>
              </a:lnSpc>
            </a:pPr>
            <a:r>
              <a:rPr lang="en-US" sz="1800">
                <a:latin typeface="Arial Narrow" charset="0"/>
                <a:ea typeface="ＭＳ Ｐゴシック" charset="0"/>
              </a:rPr>
              <a:t>Pascal, C/C++ (for locals)</a:t>
            </a:r>
          </a:p>
          <a:p>
            <a:pPr lvl="2">
              <a:lnSpc>
                <a:spcPct val="70000"/>
              </a:lnSpc>
              <a:spcBef>
                <a:spcPct val="40000"/>
              </a:spcBef>
            </a:pPr>
            <a:r>
              <a:rPr lang="en-US">
                <a:latin typeface="Arial Narrow" charset="0"/>
                <a:ea typeface="ＭＳ Ｐゴシック" charset="0"/>
              </a:rPr>
              <a:t>stack-dynamic (range fixed when bound, memory stack-dynamic)</a:t>
            </a:r>
          </a:p>
          <a:p>
            <a:pPr lvl="3">
              <a:lnSpc>
                <a:spcPct val="90000"/>
              </a:lnSpc>
            </a:pPr>
            <a:r>
              <a:rPr lang="en-US" sz="1800">
                <a:latin typeface="Arial Narrow" charset="0"/>
                <a:ea typeface="ＭＳ Ｐゴシック" charset="0"/>
              </a:rPr>
              <a:t>Ada</a:t>
            </a:r>
          </a:p>
          <a:p>
            <a:pPr lvl="2">
              <a:lnSpc>
                <a:spcPct val="70000"/>
              </a:lnSpc>
              <a:spcBef>
                <a:spcPct val="40000"/>
              </a:spcBef>
            </a:pPr>
            <a:r>
              <a:rPr lang="en-US">
                <a:latin typeface="Arial Narrow" charset="0"/>
                <a:ea typeface="ＭＳ Ｐゴシック" charset="0"/>
              </a:rPr>
              <a:t>heap-dynamic (range can change, memory heap-dynamic)</a:t>
            </a:r>
          </a:p>
          <a:p>
            <a:pPr lvl="3">
              <a:lnSpc>
                <a:spcPct val="90000"/>
              </a:lnSpc>
            </a:pPr>
            <a:r>
              <a:rPr lang="en-US" sz="1800">
                <a:latin typeface="Arial Narrow" charset="0"/>
                <a:ea typeface="ＭＳ Ｐゴシック" charset="0"/>
              </a:rPr>
              <a:t>C/C++ &amp; Java (using new), JavaScript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dimensionality (C/C++ &amp; Java only allow 1-D, but can have array of arrays)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4067673-DEE5-6B4A-BEFD-F3D33FECB9D1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6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C/C++ arrays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3429000"/>
          </a:xfrm>
        </p:spPr>
        <p:txBody>
          <a:bodyPr/>
          <a:lstStyle/>
          <a:p>
            <a:pPr marL="457200" indent="-457200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C/C++ think of an array as a pointer to the first element</a:t>
            </a:r>
          </a:p>
          <a:p>
            <a:pPr marL="838200" lvl="1" indent="-381000"/>
            <a:r>
              <a:rPr lang="en-US" dirty="0">
                <a:latin typeface="Arial Narrow" charset="0"/>
                <a:ea typeface="ＭＳ Ｐゴシック" charset="0"/>
              </a:rPr>
              <a:t>when referred to, array name is converted to its starting address</a:t>
            </a:r>
          </a:p>
          <a:p>
            <a:pPr marL="838200" lvl="1" indent="-381000"/>
            <a:endParaRPr lang="en-US" sz="1600" dirty="0">
              <a:latin typeface="Courier New" charset="0"/>
              <a:ea typeface="ＭＳ Ｐゴシック" charset="0"/>
            </a:endParaRPr>
          </a:p>
          <a:p>
            <a:pPr marL="1295400" lvl="2" indent="-381000"/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int counts[NUM_LETTERS];		// counts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≡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&amp;counts[0]</a:t>
            </a:r>
          </a:p>
          <a:p>
            <a:pPr marL="838200" lvl="1" indent="-381000"/>
            <a:endParaRPr lang="en-US" dirty="0">
              <a:latin typeface="Arial Narrow" charset="0"/>
              <a:ea typeface="ＭＳ Ｐゴシック" charset="0"/>
            </a:endParaRPr>
          </a:p>
          <a:p>
            <a:pPr marL="838200" lvl="1" indent="-381000"/>
            <a:r>
              <a:rPr lang="en-US" dirty="0">
                <a:latin typeface="Arial Narrow" charset="0"/>
                <a:ea typeface="ＭＳ Ｐゴシック" charset="0"/>
              </a:rPr>
              <a:t>array indexing is implemented via pointer arithmetic:</a:t>
            </a:r>
            <a:r>
              <a:rPr lang="en-US" sz="1800" dirty="0">
                <a:latin typeface="Arial Narrow" charset="0"/>
                <a:ea typeface="ＭＳ Ｐゴシック" charset="0"/>
              </a:rPr>
              <a:t> 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array[k] 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  <a:cs typeface="Courier New" charset="0"/>
              </a:rPr>
              <a:t>≡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*(</a:t>
            </a:r>
            <a:r>
              <a:rPr lang="en-US" sz="1600" dirty="0" err="1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array+k</a:t>
            </a: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)</a:t>
            </a:r>
          </a:p>
          <a:p>
            <a:pPr marL="1752600" lvl="3" indent="-381000">
              <a:buFontTx/>
              <a:buNone/>
            </a:pPr>
            <a:r>
              <a:rPr lang="en-US" sz="16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</a:t>
            </a:r>
            <a:r>
              <a:rPr lang="en-US" sz="1200" dirty="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*(array-1)   *array   *(array+1)  *(array+2)</a:t>
            </a:r>
          </a:p>
          <a:p>
            <a:pPr marL="1752600" lvl="3" indent="-381000">
              <a:buFontTx/>
              <a:buNone/>
            </a:pPr>
            <a:endParaRPr lang="en-US" sz="1800" dirty="0">
              <a:latin typeface="Arial Narrow" charset="0"/>
              <a:ea typeface="ＭＳ Ｐゴシック" charset="0"/>
            </a:endParaRPr>
          </a:p>
          <a:p>
            <a:pPr marL="1752600" lvl="3" indent="-381000">
              <a:buFontTx/>
              <a:buNone/>
            </a:pPr>
            <a:endParaRPr lang="en-US" sz="1800" dirty="0">
              <a:latin typeface="Arial Narrow" charset="0"/>
              <a:ea typeface="ＭＳ Ｐゴシック" charset="0"/>
            </a:endParaRPr>
          </a:p>
          <a:p>
            <a:pPr marL="1752600" lvl="3" indent="-381000">
              <a:buFontTx/>
              <a:buNone/>
            </a:pPr>
            <a:r>
              <a:rPr lang="en-US" sz="1800" dirty="0">
                <a:latin typeface="Arial Narrow" charset="0"/>
                <a:ea typeface="ＭＳ Ｐゴシック" charset="0"/>
              </a:rPr>
              <a:t>the pointer type determines the distance added to the pointer </a:t>
            </a:r>
          </a:p>
        </p:txBody>
      </p:sp>
      <p:grpSp>
        <p:nvGrpSpPr>
          <p:cNvPr id="2" name="Group 1" descr="Diagram of the cells in an array labeled: *(array-1), *array, *(array+1), *(array+2).">
            <a:extLst>
              <a:ext uri="{FF2B5EF4-FFF2-40B4-BE49-F238E27FC236}">
                <a16:creationId xmlns:a16="http://schemas.microsoft.com/office/drawing/2014/main" id="{A0B3C49E-B975-3208-61A9-CAD8242AAAEC}"/>
              </a:ext>
            </a:extLst>
          </p:cNvPr>
          <p:cNvGrpSpPr/>
          <p:nvPr/>
        </p:nvGrpSpPr>
        <p:grpSpPr>
          <a:xfrm>
            <a:off x="2133600" y="3352800"/>
            <a:ext cx="4800600" cy="533400"/>
            <a:chOff x="2133600" y="3581400"/>
            <a:chExt cx="4800600" cy="533400"/>
          </a:xfrm>
        </p:grpSpPr>
        <p:sp>
          <p:nvSpPr>
            <p:cNvPr id="20484" name="Line 4"/>
            <p:cNvSpPr>
              <a:spLocks noChangeShapeType="1"/>
            </p:cNvSpPr>
            <p:nvPr/>
          </p:nvSpPr>
          <p:spPr bwMode="auto">
            <a:xfrm>
              <a:off x="2133600" y="3581400"/>
              <a:ext cx="48006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5" name="Line 5"/>
            <p:cNvSpPr>
              <a:spLocks noChangeShapeType="1"/>
            </p:cNvSpPr>
            <p:nvPr/>
          </p:nvSpPr>
          <p:spPr bwMode="auto">
            <a:xfrm>
              <a:off x="2133600" y="4114800"/>
              <a:ext cx="48006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6" name="Line 6"/>
            <p:cNvSpPr>
              <a:spLocks noChangeShapeType="1"/>
            </p:cNvSpPr>
            <p:nvPr/>
          </p:nvSpPr>
          <p:spPr bwMode="auto">
            <a:xfrm>
              <a:off x="2438400" y="3581400"/>
              <a:ext cx="0" cy="533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7" name="Line 7"/>
            <p:cNvSpPr>
              <a:spLocks noChangeShapeType="1"/>
            </p:cNvSpPr>
            <p:nvPr/>
          </p:nvSpPr>
          <p:spPr bwMode="auto">
            <a:xfrm>
              <a:off x="3505200" y="3581400"/>
              <a:ext cx="0" cy="533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8" name="Line 8"/>
            <p:cNvSpPr>
              <a:spLocks noChangeShapeType="1"/>
            </p:cNvSpPr>
            <p:nvPr/>
          </p:nvSpPr>
          <p:spPr bwMode="auto">
            <a:xfrm>
              <a:off x="4572000" y="3581400"/>
              <a:ext cx="0" cy="533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9" name="Line 9"/>
            <p:cNvSpPr>
              <a:spLocks noChangeShapeType="1"/>
            </p:cNvSpPr>
            <p:nvPr/>
          </p:nvSpPr>
          <p:spPr bwMode="auto">
            <a:xfrm>
              <a:off x="5638800" y="3581400"/>
              <a:ext cx="0" cy="533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0" name="Line 10"/>
            <p:cNvSpPr>
              <a:spLocks noChangeShapeType="1"/>
            </p:cNvSpPr>
            <p:nvPr/>
          </p:nvSpPr>
          <p:spPr bwMode="auto">
            <a:xfrm>
              <a:off x="6629400" y="3581400"/>
              <a:ext cx="0" cy="533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595" name="Rectangle 11"/>
          <p:cNvSpPr>
            <a:spLocks noChangeArrowheads="1"/>
          </p:cNvSpPr>
          <p:nvPr/>
        </p:nvSpPr>
        <p:spPr bwMode="auto">
          <a:xfrm>
            <a:off x="685800" y="4953000"/>
            <a:ext cx="87026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since an array is a pointer, can dynamically allocate memory from heap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</a:pPr>
            <a:endParaRPr lang="en-US" sz="1000">
              <a:solidFill>
                <a:schemeClr val="accent2"/>
              </a:solidFill>
              <a:latin typeface="Arial Narrow" charset="0"/>
            </a:endParaRPr>
          </a:p>
          <a:p>
            <a:pPr marL="838200" lvl="1" indent="-3810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r>
              <a:rPr lang="en-US" sz="1400">
                <a:solidFill>
                  <a:srgbClr val="FF0033"/>
                </a:solidFill>
                <a:latin typeface="Courier New" charset="0"/>
              </a:rPr>
              <a:t>	int * nums = new int[numNums];	   // allocates array of ints</a:t>
            </a:r>
          </a:p>
          <a:p>
            <a:pPr marL="838200" lvl="1" indent="-381000">
              <a:lnSpc>
                <a:spcPct val="90000"/>
              </a:lnSpc>
              <a:spcBef>
                <a:spcPct val="20000"/>
              </a:spcBef>
              <a:buFont typeface="Wingdings" charset="0"/>
              <a:buNone/>
            </a:pPr>
            <a:endParaRPr lang="en-US" sz="900">
              <a:solidFill>
                <a:srgbClr val="FF0033"/>
              </a:solidFill>
              <a:latin typeface="Courier New" charset="0"/>
            </a:endParaRPr>
          </a:p>
          <a:p>
            <a:pPr marL="838200" lvl="1" indent="-38100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r>
              <a:rPr lang="en-US" sz="2000">
                <a:latin typeface="Arial Narrow" charset="0"/>
              </a:rPr>
              <a:t>can resize by allocating new space, copying values, and reassigning the pointer</a:t>
            </a:r>
          </a:p>
          <a:p>
            <a:pPr marL="838200" lvl="1" indent="-381000">
              <a:lnSpc>
                <a:spcPct val="90000"/>
              </a:lnSpc>
              <a:spcBef>
                <a:spcPct val="20000"/>
              </a:spcBef>
              <a:buFont typeface="Wingdings" charset="0"/>
              <a:buChar char="§"/>
            </a:pPr>
            <a:endParaRPr lang="en-US" sz="1000">
              <a:latin typeface="Arial Narrow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</a:pPr>
            <a:r>
              <a:rPr lang="en-US">
                <a:solidFill>
                  <a:schemeClr val="accent2"/>
                </a:solidFill>
                <a:latin typeface="Arial Narrow" charset="0"/>
              </a:rPr>
              <a:t>the C++ </a:t>
            </a:r>
            <a:r>
              <a:rPr lang="en-US" sz="2000">
                <a:solidFill>
                  <a:schemeClr val="accent2"/>
                </a:solidFill>
                <a:latin typeface="Courier New" charset="0"/>
              </a:rPr>
              <a:t>vector</a:t>
            </a:r>
            <a:r>
              <a:rPr lang="en-US">
                <a:solidFill>
                  <a:schemeClr val="accent2"/>
                </a:solidFill>
                <a:latin typeface="Arial Narrow" charset="0"/>
              </a:rPr>
              <a:t> class encapsulates a dynamic array, with useful methods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A7A3B77-8996-FD46-BD01-4C4D15F56E95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7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Java arrays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in Java, arrays are reference types (dynamic objects)</a:t>
            </a:r>
          </a:p>
          <a:p>
            <a:pPr lvl="1">
              <a:buFont typeface="Wingdings" charset="0"/>
              <a:buNone/>
            </a:pPr>
            <a:r>
              <a:rPr lang="en-US">
                <a:latin typeface="Arial Narrow" charset="0"/>
                <a:ea typeface="ＭＳ Ｐゴシック" charset="0"/>
              </a:rPr>
              <a:t>must:  	</a:t>
            </a:r>
            <a:r>
              <a:rPr lang="en-US" sz="1800">
                <a:latin typeface="Arial Narrow" charset="0"/>
                <a:ea typeface="ＭＳ Ｐゴシック" charset="0"/>
              </a:rPr>
              <a:t>1) declare an array		</a:t>
            </a:r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int nums[];</a:t>
            </a:r>
            <a:endParaRPr lang="en-US" sz="1800">
              <a:latin typeface="Arial Narro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sz="1800">
                <a:latin typeface="Arial Narrow" charset="0"/>
                <a:ea typeface="ＭＳ Ｐゴシック" charset="0"/>
              </a:rPr>
              <a:t>			2) allocate space		</a:t>
            </a:r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nums = new int[20];</a:t>
            </a:r>
            <a:endParaRPr lang="en-US" sz="1800">
              <a:latin typeface="Arial Narrow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sz="1800">
                <a:latin typeface="Arial Narrow" charset="0"/>
                <a:ea typeface="ＭＳ Ｐゴシック" charset="0"/>
              </a:rPr>
              <a:t>		</a:t>
            </a:r>
            <a:endParaRPr lang="en-US" sz="140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3">
              <a:buFontTx/>
              <a:buNone/>
            </a:pPr>
            <a:r>
              <a:rPr lang="en-US" sz="1800">
                <a:ea typeface="ＭＳ Ｐゴシック" charset="0"/>
              </a:rPr>
              <a:t>		</a:t>
            </a:r>
            <a:r>
              <a:rPr lang="en-US" sz="1800">
                <a:latin typeface="Arial Narrow" charset="0"/>
                <a:ea typeface="ＭＳ Ｐゴシック" charset="0"/>
              </a:rPr>
              <a:t>can combine:</a:t>
            </a:r>
            <a:r>
              <a:rPr lang="en-US" sz="1800">
                <a:ea typeface="ＭＳ Ｐゴシック" charset="0"/>
              </a:rPr>
              <a:t>		</a:t>
            </a:r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int nums[] = new int[20];</a:t>
            </a:r>
          </a:p>
          <a:p>
            <a:pPr lvl="2"/>
            <a:endParaRPr lang="en-US" sz="140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2"/>
            <a:endParaRPr lang="en-US" sz="140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2"/>
            <a:endParaRPr lang="en-US" sz="140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/>
            <a:r>
              <a:rPr lang="en-US">
                <a:latin typeface="Arial Narrow" charset="0"/>
                <a:ea typeface="ＭＳ Ｐゴシック" charset="0"/>
              </a:rPr>
              <a:t>as in C/C++, array indices start at 0</a:t>
            </a:r>
          </a:p>
          <a:p>
            <a:pPr lvl="1"/>
            <a:r>
              <a:rPr lang="en-US">
                <a:latin typeface="Arial Narrow" charset="0"/>
                <a:ea typeface="ＭＳ Ｐゴシック" charset="0"/>
              </a:rPr>
              <a:t>unlike C/C++, bounds checking performed, can access length field</a:t>
            </a:r>
          </a:p>
          <a:p>
            <a:pPr lvl="2"/>
            <a:endParaRPr lang="en-US" sz="1600">
              <a:solidFill>
                <a:schemeClr val="accent2"/>
              </a:solidFill>
              <a:latin typeface="Courier New" charset="0"/>
              <a:ea typeface="ＭＳ Ｐゴシック" charset="0"/>
            </a:endParaRPr>
          </a:p>
          <a:p>
            <a:pPr lvl="2"/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for (int i = 0; i &lt; nums.length; i++) {</a:t>
            </a:r>
          </a:p>
          <a:p>
            <a:pPr lvl="2"/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    System.out.println(nums[i]);</a:t>
            </a:r>
          </a:p>
          <a:p>
            <a:pPr lvl="2"/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}</a:t>
            </a:r>
          </a:p>
          <a:p>
            <a:pPr lvl="2"/>
            <a:endParaRPr lang="en-US" sz="1600">
              <a:solidFill>
                <a:srgbClr val="FF0033"/>
              </a:solidFill>
              <a:latin typeface="Courier New" charset="0"/>
              <a:ea typeface="ＭＳ Ｐゴシック" charset="0"/>
            </a:endParaRPr>
          </a:p>
          <a:p>
            <a:pPr lvl="1"/>
            <a:r>
              <a:rPr lang="en-US">
                <a:latin typeface="Arial Narrow" charset="0"/>
                <a:ea typeface="ＭＳ Ｐゴシック" charset="0"/>
              </a:rPr>
              <a:t>like C++, Java also provides a more flexible </a:t>
            </a:r>
            <a:r>
              <a:rPr lang="en-US" sz="1800">
                <a:latin typeface="Courier New" charset="0"/>
                <a:ea typeface="ＭＳ Ｐゴシック" charset="0"/>
              </a:rPr>
              <a:t>ArrayList</a:t>
            </a:r>
            <a:r>
              <a:rPr lang="en-US">
                <a:latin typeface="Arial Narrow" charset="0"/>
                <a:ea typeface="ＭＳ Ｐゴシック" charset="0"/>
              </a:rPr>
              <a:t> class</a:t>
            </a:r>
          </a:p>
          <a:p>
            <a:pPr lvl="2"/>
            <a:r>
              <a:rPr lang="en-US">
                <a:latin typeface="Arial Narrow" charset="0"/>
                <a:ea typeface="ＭＳ Ｐゴシック" charset="0"/>
              </a:rPr>
              <a:t>but can only store objects (no primitives)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0B00226-0F3E-B644-A2F9-71BBCF705796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8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Records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702675" cy="548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a </a:t>
            </a:r>
            <a:r>
              <a:rPr lang="en-US" i="1">
                <a:latin typeface="Arial Narrow" charset="0"/>
                <a:ea typeface="ＭＳ Ｐゴシック" charset="0"/>
                <a:cs typeface="ＭＳ Ｐゴシック" charset="0"/>
              </a:rPr>
              <a:t>record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 is a (possibly) heterogeneous aggregate of data elements, each identified by a field name</a:t>
            </a:r>
          </a:p>
          <a:p>
            <a:pPr lvl="1">
              <a:lnSpc>
                <a:spcPct val="90000"/>
              </a:lnSpc>
            </a:pPr>
            <a:endParaRPr lang="en-US">
              <a:latin typeface="Arial Narrow" charset="0"/>
              <a:ea typeface="ＭＳ Ｐゴシック" charset="0"/>
            </a:endParaRPr>
          </a:p>
          <a:p>
            <a:pPr lvl="2">
              <a:lnSpc>
                <a:spcPct val="7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heterogeneous </a:t>
            </a:r>
            <a:r>
              <a:rPr lang="en-US">
                <a:latin typeface="Arial Narrow" charset="0"/>
                <a:ea typeface="ＭＳ Ｐゴシック" charset="0"/>
                <a:sym typeface="Wingdings" charset="0"/>
              </a:rPr>
              <a:t> flexible		access by field name  restrictive</a:t>
            </a:r>
          </a:p>
          <a:p>
            <a:pPr lvl="2">
              <a:lnSpc>
                <a:spcPct val="70000"/>
              </a:lnSpc>
            </a:pPr>
            <a:endParaRPr lang="en-US">
              <a:latin typeface="Arial Narrow" charset="0"/>
              <a:ea typeface="ＭＳ Ｐゴシック" charset="0"/>
              <a:sym typeface="Wingdings" charset="0"/>
            </a:endParaRPr>
          </a:p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in C, a </a:t>
            </a: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struct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 can group data values into a new type of object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struct Person {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    string lastName, firstName;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    char middleInit;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    int age;</a:t>
            </a:r>
          </a:p>
          <a:p>
            <a:pPr lvl="1">
              <a:lnSpc>
                <a:spcPct val="90000"/>
              </a:lnSpc>
              <a:buFont typeface="Wingdings" charset="0"/>
              <a:buNone/>
            </a:pPr>
            <a:r>
              <a:rPr lang="en-US" sz="1400">
                <a:solidFill>
                  <a:srgbClr val="FF0033"/>
                </a:solidFill>
                <a:latin typeface="Courier New" charset="0"/>
                <a:ea typeface="ＭＳ Ｐゴシック" charset="0"/>
              </a:rPr>
              <a:t>	};</a:t>
            </a:r>
          </a:p>
          <a:p>
            <a:pPr>
              <a:lnSpc>
                <a:spcPct val="90000"/>
              </a:lnSpc>
            </a:pPr>
            <a:endParaRPr lang="en-US" sz="200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C++: has both </a:t>
            </a: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struct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class</a:t>
            </a:r>
            <a:endParaRPr lang="en-US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only difference: default protection (</a:t>
            </a:r>
            <a:r>
              <a:rPr lang="en-US" sz="1800">
                <a:latin typeface="Courier New" charset="0"/>
                <a:ea typeface="ＭＳ Ｐゴシック" charset="0"/>
              </a:rPr>
              <a:t>public</a:t>
            </a:r>
            <a:r>
              <a:rPr lang="en-US">
                <a:latin typeface="Arial Narrow" charset="0"/>
                <a:ea typeface="ＭＳ Ｐゴシック" charset="0"/>
              </a:rPr>
              <a:t> in struct, </a:t>
            </a:r>
            <a:r>
              <a:rPr lang="en-US" sz="1800">
                <a:latin typeface="Courier New" charset="0"/>
                <a:ea typeface="ＭＳ Ｐゴシック" charset="0"/>
              </a:rPr>
              <a:t>private</a:t>
            </a:r>
            <a:r>
              <a:rPr lang="en-US">
                <a:latin typeface="Arial Narrow" charset="0"/>
                <a:ea typeface="ＭＳ Ｐゴシック" charset="0"/>
              </a:rPr>
              <a:t> in class)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</a:rPr>
              <a:t>structs can have methods, but generally used for C-style structures</a:t>
            </a:r>
            <a:endParaRPr lang="en-US" sz="1600">
              <a:latin typeface="Courier New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Java: simplifies so that only </a:t>
            </a: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class</a:t>
            </a:r>
            <a:endParaRPr lang="en-US" sz="1800">
              <a:solidFill>
                <a:srgbClr val="FF0033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B2584A6-0DE5-3447-B7F9-3CEF10A40A1F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9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Unions (variant records)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5715000"/>
          </a:xfrm>
        </p:spPr>
        <p:txBody>
          <a:bodyPr/>
          <a:lstStyle/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a </a:t>
            </a:r>
            <a:r>
              <a:rPr lang="en-US" i="1">
                <a:latin typeface="Arial Narrow" charset="0"/>
                <a:ea typeface="ＭＳ Ｐゴシック" charset="0"/>
                <a:cs typeface="ＭＳ Ｐゴシック" charset="0"/>
              </a:rPr>
              <a:t>union</a:t>
            </a:r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 is allowed to store different values at different times</a:t>
            </a:r>
          </a:p>
          <a:p>
            <a:endParaRPr lang="en-US" sz="900">
              <a:solidFill>
                <a:srgbClr val="FF0033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struct Person {</a:t>
            </a:r>
          </a:p>
          <a:p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    string name;				    </a:t>
            </a:r>
            <a:r>
              <a:rPr lang="en-US" sz="1600" i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name</a:t>
            </a:r>
          </a:p>
          <a:p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    union {</a:t>
            </a:r>
          </a:p>
          <a:p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        string spouse;			 </a:t>
            </a:r>
            <a:r>
              <a:rPr lang="en-US" sz="1600" i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spouse/</a:t>
            </a:r>
          </a:p>
          <a:p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        string relative;			</a:t>
            </a:r>
            <a:r>
              <a:rPr lang="en-US" sz="1600" i="1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relative</a:t>
            </a:r>
          </a:p>
          <a:p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    }</a:t>
            </a:r>
          </a:p>
          <a:p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};</a:t>
            </a:r>
          </a:p>
          <a:p>
            <a:endParaRPr lang="en-US" sz="1200">
              <a:solidFill>
                <a:srgbClr val="FF0033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C/C++ do no type checking wrt unions</a:t>
            </a:r>
          </a:p>
          <a:p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Person p;</a:t>
            </a:r>
          </a:p>
          <a:p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p.relative = </a:t>
            </a:r>
            <a:r>
              <a:rPr lang="ja-JP" alt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Mom</a:t>
            </a:r>
            <a:r>
              <a:rPr lang="ja-JP" alt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;</a:t>
            </a:r>
          </a:p>
          <a:p>
            <a:r>
              <a:rPr lang="en-US" sz="1600">
                <a:solidFill>
                  <a:srgbClr val="FF0033"/>
                </a:solidFill>
                <a:latin typeface="Courier New" charset="0"/>
                <a:ea typeface="ＭＳ Ｐゴシック" charset="0"/>
                <a:cs typeface="ＭＳ Ｐゴシック" charset="0"/>
              </a:rPr>
              <a:t>		cout &lt;&lt; p.spouse &lt;&lt; endl;</a:t>
            </a:r>
          </a:p>
          <a:p>
            <a:endParaRPr lang="en-US" sz="1600">
              <a:solidFill>
                <a:srgbClr val="FF0033"/>
              </a:solidFill>
              <a:latin typeface="Courier New" charset="0"/>
              <a:ea typeface="ＭＳ Ｐゴシック" charset="0"/>
              <a:cs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>
                <a:latin typeface="Arial Narrow" charset="0"/>
                <a:ea typeface="ＭＳ Ｐゴシック" charset="0"/>
              </a:rPr>
              <a:t>in Ada, a tag value forces type checking (can only access one way)</a:t>
            </a:r>
          </a:p>
          <a:p>
            <a:pPr lvl="1"/>
            <a:endParaRPr lang="en-US">
              <a:latin typeface="Arial Narrow" charset="0"/>
              <a:ea typeface="ＭＳ Ｐゴシック" charset="0"/>
            </a:endParaRPr>
          </a:p>
          <a:p>
            <a:r>
              <a:rPr lang="en-US">
                <a:latin typeface="Arial Narrow" charset="0"/>
                <a:ea typeface="ＭＳ Ｐゴシック" charset="0"/>
                <a:cs typeface="ＭＳ Ｐゴシック" charset="0"/>
              </a:rPr>
              <a:t>no unions in Java</a:t>
            </a:r>
          </a:p>
        </p:txBody>
      </p:sp>
      <p:sp>
        <p:nvSpPr>
          <p:cNvPr id="23556" name="Rectangle 4" descr="Diagram of a memory cell with two fields, labeled “name” and “spouse/relative”."/>
          <p:cNvSpPr>
            <a:spLocks noChangeArrowheads="1"/>
          </p:cNvSpPr>
          <p:nvPr/>
        </p:nvSpPr>
        <p:spPr bwMode="auto">
          <a:xfrm>
            <a:off x="7391400" y="2133600"/>
            <a:ext cx="1066800" cy="1219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 descr="Diagram of a memory cell with two fields, labeled “name” and “spouse/relative”."/>
          <p:cNvSpPr>
            <a:spLocks noChangeShapeType="1"/>
          </p:cNvSpPr>
          <p:nvPr/>
        </p:nvSpPr>
        <p:spPr bwMode="auto">
          <a:xfrm>
            <a:off x="7391400" y="26670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FF0033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6699FF"/>
      </a:hlink>
      <a:folHlink>
        <a:srgbClr val="B2B2B2"/>
      </a:folHlink>
    </a:clrScheme>
    <a:fontScheme name="Blank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1841</TotalTime>
  <Words>1736</Words>
  <Application>Microsoft Macintosh PowerPoint</Application>
  <PresentationFormat>Custom</PresentationFormat>
  <Paragraphs>237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ＭＳ Ｐゴシック</vt:lpstr>
      <vt:lpstr>Arial Narrow</vt:lpstr>
      <vt:lpstr>Courier New</vt:lpstr>
      <vt:lpstr>Times New Roman</vt:lpstr>
      <vt:lpstr>Wingdings</vt:lpstr>
      <vt:lpstr>Blank Presentation</vt:lpstr>
      <vt:lpstr>CSC 533: Programming Languages  Spring 2026</vt:lpstr>
      <vt:lpstr>Complex data types</vt:lpstr>
      <vt:lpstr>Strings</vt:lpstr>
      <vt:lpstr>Enumerations &amp; subranges</vt:lpstr>
      <vt:lpstr>Arrays</vt:lpstr>
      <vt:lpstr>C/C++ arrays</vt:lpstr>
      <vt:lpstr>Java arrays</vt:lpstr>
      <vt:lpstr>Records</vt:lpstr>
      <vt:lpstr>Unions (variant records)</vt:lpstr>
      <vt:lpstr>Assignments and expressions</vt:lpstr>
      <vt:lpstr>Conditionals &amp; loops</vt:lpstr>
      <vt:lpstr>Branching</vt:lpstr>
      <vt:lpstr>Branching (cont.)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and History</dc:title>
  <dc:creator>Dave Reed</dc:creator>
  <cp:lastModifiedBy>Reed, Dave</cp:lastModifiedBy>
  <cp:revision>78</cp:revision>
  <cp:lastPrinted>2017-12-28T07:33:59Z</cp:lastPrinted>
  <dcterms:created xsi:type="dcterms:W3CDTF">2014-01-09T19:42:42Z</dcterms:created>
  <dcterms:modified xsi:type="dcterms:W3CDTF">2026-02-04T17:23:46Z</dcterms:modified>
</cp:coreProperties>
</file>