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1" r:id="rId3"/>
    <p:sldId id="278" r:id="rId4"/>
    <p:sldId id="290" r:id="rId5"/>
    <p:sldId id="279" r:id="rId6"/>
    <p:sldId id="288" r:id="rId7"/>
    <p:sldId id="289" r:id="rId8"/>
    <p:sldId id="268" r:id="rId9"/>
    <p:sldId id="267" r:id="rId10"/>
    <p:sldId id="281" r:id="rId11"/>
    <p:sldId id="282" r:id="rId12"/>
  </p:sldIdLst>
  <p:sldSz cx="9601200" cy="73152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333CC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286"/>
  </p:normalViewPr>
  <p:slideViewPr>
    <p:cSldViewPr>
      <p:cViewPr varScale="1">
        <p:scale>
          <a:sx n="109" d="100"/>
          <a:sy n="109" d="100"/>
        </p:scale>
        <p:origin x="808" y="184"/>
      </p:cViewPr>
      <p:guideLst>
        <p:guide orient="horz" pos="2304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7B2EA96D-62A5-EA47-A1E4-4F3DE8A67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7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021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200400"/>
            <a:ext cx="6705600" cy="28194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838200"/>
            <a:ext cx="822960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0225" y="6664325"/>
            <a:ext cx="2000250" cy="488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B7F8E2E8-BEA5-3A4F-969C-2C5480D0D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2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A8B6A-5CFC-A040-A68E-8F58BFAF8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3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8350" y="381000"/>
            <a:ext cx="2270125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661150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EE1BC-6D18-F140-8BAB-B10CBE3F7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6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9067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45C47-48C3-C245-B3AA-003734DAF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8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841E9-7B7C-3547-A716-4FE757F8C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4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700588"/>
            <a:ext cx="8161338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3100388"/>
            <a:ext cx="8161338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64779-E161-2047-83EF-25A4A0A01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5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3ABDA-F111-784C-929B-4D5ADE8B5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7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3688"/>
            <a:ext cx="864235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636713"/>
            <a:ext cx="4243388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319338"/>
            <a:ext cx="4243388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636713"/>
            <a:ext cx="4244975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319338"/>
            <a:ext cx="4244975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6836B-39B6-AD4A-A45D-D5B32A24C7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5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AF75E-E157-504B-8D0B-27198A931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5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83C4F-991F-C14F-A6B3-3CCD96113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5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0513"/>
            <a:ext cx="3159125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90513"/>
            <a:ext cx="5367337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530350"/>
            <a:ext cx="3159125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D972D-5344-0744-950B-B262178B1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5121275"/>
            <a:ext cx="5761037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54050"/>
            <a:ext cx="5761037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724525"/>
            <a:ext cx="5761037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12050-A479-B048-B868-7D7CDDE2FA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6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8702675" cy="5410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07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664325"/>
            <a:ext cx="30416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374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33"/>
                </a:solidFill>
                <a:latin typeface="Arial Narrow" charset="0"/>
              </a:defRPr>
            </a:lvl1pPr>
          </a:lstStyle>
          <a:p>
            <a:pPr>
              <a:defRPr/>
            </a:pPr>
            <a:fld id="{4CF65705-7CBE-9B41-B6A0-A9E16645F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81000"/>
            <a:ext cx="9067800" cy="685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DEB05E6-1AAD-ECBC-6100-94189E25A90B}"/>
              </a:ext>
            </a:extLst>
          </p:cNvPr>
          <p:cNvSpPr/>
          <p:nvPr userDrawn="1"/>
        </p:nvSpPr>
        <p:spPr bwMode="auto">
          <a:xfrm>
            <a:off x="8969375" y="-228600"/>
            <a:ext cx="806450" cy="838200"/>
          </a:xfrm>
          <a:prstGeom prst="ellipse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-11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514F3-2E45-1D4F-0858-6D4CF1797FE4}"/>
              </a:ext>
            </a:extLst>
          </p:cNvPr>
          <p:cNvSpPr txBox="1"/>
          <p:nvPr userDrawn="1"/>
        </p:nvSpPr>
        <p:spPr>
          <a:xfrm>
            <a:off x="8839200" y="34007"/>
            <a:ext cx="762000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>
                <a:solidFill>
                  <a:schemeClr val="bg1"/>
                </a:solidFill>
                <a:latin typeface="+mn-lt"/>
              </a:rPr>
              <a:t>CSC 533</a:t>
            </a:r>
          </a:p>
          <a:p>
            <a:pPr algn="r"/>
            <a:r>
              <a:rPr lang="en-US" sz="1000" dirty="0">
                <a:solidFill>
                  <a:schemeClr val="bg1"/>
                </a:solidFill>
                <a:latin typeface="+mn-lt"/>
              </a:rPr>
              <a:t>Spr 26</a:t>
            </a:r>
            <a:endParaRPr lang="en-US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D07C75-BC5D-DC31-E1F9-88B8560C6E30}"/>
              </a:ext>
            </a:extLst>
          </p:cNvPr>
          <p:cNvSpPr/>
          <p:nvPr userDrawn="1"/>
        </p:nvSpPr>
        <p:spPr bwMode="auto">
          <a:xfrm>
            <a:off x="0" y="0"/>
            <a:ext cx="76200" cy="7315200"/>
          </a:xfrm>
          <a:prstGeom prst="rect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dave-reed.com/csc533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6975272-0A9D-594E-960F-AA4EA87C0EB9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14400"/>
            <a:ext cx="9067800" cy="1295400"/>
          </a:xfrm>
          <a:noFill/>
        </p:spPr>
        <p:txBody>
          <a:bodyPr/>
          <a:lstStyle/>
          <a:p>
            <a:pPr algn="ctr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CSC 533: Programming Languages</a:t>
            </a:r>
            <a:b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</a:br>
            <a:br>
              <a:rPr lang="en-US" sz="2400" dirty="0">
                <a:latin typeface="Arial Narrow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Spring 2026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819399"/>
            <a:ext cx="8077200" cy="3844925"/>
          </a:xfrm>
          <a:noFill/>
        </p:spPr>
        <p:txBody>
          <a:bodyPr/>
          <a:lstStyle/>
          <a:p>
            <a:pPr marL="0" indent="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See online syllabus at:</a:t>
            </a:r>
          </a:p>
          <a:p>
            <a:pPr lvl="1">
              <a:buFont typeface="Wingdings" charset="0"/>
              <a:buNone/>
            </a:pPr>
            <a:r>
              <a:rPr lang="en-US" dirty="0">
                <a:latin typeface="Arial Narrow" charset="0"/>
                <a:ea typeface="ＭＳ Ｐゴシック" charset="0"/>
              </a:rPr>
              <a:t>	</a:t>
            </a:r>
            <a:r>
              <a:rPr lang="en-US" dirty="0">
                <a:solidFill>
                  <a:schemeClr val="tx2"/>
                </a:solidFill>
                <a:latin typeface="Courier New" charset="0"/>
                <a:ea typeface="ＭＳ Ｐゴシック" charset="0"/>
                <a:hlinkClick r:id="rId2"/>
              </a:rPr>
              <a:t>http://dave-reed.com/csc533</a:t>
            </a:r>
            <a:endParaRPr lang="en-US" dirty="0">
              <a:solidFill>
                <a:schemeClr val="tx2"/>
              </a:solidFill>
              <a:latin typeface="Arial Narrow" charset="0"/>
              <a:ea typeface="ＭＳ Ｐゴシック" charset="0"/>
            </a:endParaRPr>
          </a:p>
          <a:p>
            <a:pPr marL="0" indent="0"/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0" indent="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Course goals:</a:t>
            </a:r>
          </a:p>
          <a:p>
            <a:pPr marL="0" indent="0">
              <a:lnSpc>
                <a:spcPct val="20000"/>
              </a:lnSpc>
            </a:pPr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10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understand issues in designing, implementing, and evaluating programming languages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appreciate strengths and tradeoffs of different programming paradigms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working knowledge of Java, Clojure, &amp; a modern scripting language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articulate technical content in an oral presentation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29EA2C7-B942-6D48-9072-709DB1A3498E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10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How do we judge a programming language (cont.)?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702675" cy="3886200"/>
          </a:xfrm>
          <a:noFill/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writability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1800" dirty="0">
                <a:latin typeface="Arial Narrow" charset="0"/>
                <a:ea typeface="ＭＳ Ｐゴシック" charset="0"/>
              </a:rPr>
              <a:t>want to make programming as simple as possible for the programmer </a:t>
            </a:r>
          </a:p>
          <a:p>
            <a:pPr lvl="2">
              <a:lnSpc>
                <a:spcPct val="100000"/>
              </a:lnSpc>
              <a:spcBef>
                <a:spcPct val="0"/>
              </a:spcBef>
              <a:buFont typeface="Wingdings" charset="0"/>
              <a:buNone/>
            </a:pPr>
            <a:endParaRPr lang="en-US" sz="1800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800" i="1" dirty="0">
                <a:latin typeface="Arial Narrow" charset="0"/>
                <a:ea typeface="ＭＳ Ｐゴシック" charset="0"/>
              </a:rPr>
              <a:t>simplicity + orthogonality + natural control &amp; data structures + simple &amp; unambiguous syntax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endParaRPr lang="en-US" sz="1800" i="1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800" i="1" dirty="0">
                <a:latin typeface="Arial Narrow" charset="0"/>
                <a:ea typeface="ＭＳ Ｐゴシック" charset="0"/>
              </a:rPr>
              <a:t>support for abstraction:</a:t>
            </a:r>
            <a:r>
              <a:rPr lang="en-US" sz="1800" dirty="0">
                <a:latin typeface="Arial Narrow" charset="0"/>
                <a:ea typeface="ＭＳ Ｐゴシック" charset="0"/>
              </a:rPr>
              <a:t> need to be able to define and utilize abstractions 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latin typeface="Arial Narrow" charset="0"/>
                <a:ea typeface="ＭＳ Ｐゴシック" charset="0"/>
              </a:rPr>
              <a:t>Java is good, e.g., support for functions, libraries, classes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endParaRPr lang="en-US" sz="1000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800" i="1" dirty="0">
                <a:latin typeface="Arial Narrow" charset="0"/>
                <a:ea typeface="ＭＳ Ｐゴシック" charset="0"/>
              </a:rPr>
              <a:t>expressivity: </a:t>
            </a:r>
            <a:r>
              <a:rPr lang="en-US" sz="1800" dirty="0">
                <a:latin typeface="Arial Narrow" charset="0"/>
                <a:ea typeface="ＭＳ Ｐゴシック" charset="0"/>
              </a:rPr>
              <a:t>language provides convenient ways of specifying computations 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latin typeface="Arial Narrow" charset="0"/>
                <a:ea typeface="ＭＳ Ｐゴシック" charset="0"/>
              </a:rPr>
              <a:t>Java is good, e.g., if &amp; switch, while &amp; do-while &amp; for, bitwise operators, …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685800" y="5181600"/>
            <a:ext cx="8702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en-US" dirty="0">
                <a:solidFill>
                  <a:schemeClr val="accent2"/>
                </a:solidFill>
                <a:latin typeface="Arial Narrow" charset="0"/>
              </a:rPr>
              <a:t>note: readability &amp; writability are often at odds</a:t>
            </a:r>
          </a:p>
          <a:p>
            <a:pPr marL="742950" lvl="1" indent="-285750">
              <a:buFont typeface="Wingdings" charset="0"/>
              <a:buNone/>
            </a:pPr>
            <a:r>
              <a:rPr lang="en-US" sz="1800" dirty="0">
                <a:latin typeface="Arial Narrow" charset="0"/>
              </a:rPr>
              <a:t>e.g., more control structures can simplify programmer's task, but make code harder to read and maintain (more to know, more redundancy)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FABF226-6A45-3145-88ED-B828F3DA9A86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How do we judge a programming language (cont.)?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5638800"/>
          </a:xfrm>
          <a:noFill/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reliability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1800" dirty="0">
                <a:latin typeface="Arial Narrow" charset="0"/>
                <a:ea typeface="ＭＳ Ｐゴシック" charset="0"/>
              </a:rPr>
              <a:t>want to ensure that a program performs to its specifications under all conditions</a:t>
            </a:r>
          </a:p>
          <a:p>
            <a:pPr lvl="2">
              <a:lnSpc>
                <a:spcPct val="100000"/>
              </a:lnSpc>
              <a:spcBef>
                <a:spcPct val="0"/>
              </a:spcBef>
              <a:buFont typeface="Wingdings" charset="0"/>
              <a:buChar char="à"/>
            </a:pPr>
            <a:r>
              <a:rPr lang="en-US" sz="1800" dirty="0">
                <a:latin typeface="Arial Narrow" charset="0"/>
                <a:ea typeface="ＭＳ Ｐゴシック" charset="0"/>
                <a:sym typeface="Wingdings" charset="0"/>
              </a:rPr>
              <a:t>want to build in strong error checking and recovery capabilities</a:t>
            </a:r>
          </a:p>
          <a:p>
            <a:pPr lvl="2">
              <a:lnSpc>
                <a:spcPct val="100000"/>
              </a:lnSpc>
              <a:spcBef>
                <a:spcPct val="0"/>
              </a:spcBef>
              <a:buFont typeface="Wingdings" charset="0"/>
              <a:buChar char="à"/>
            </a:pPr>
            <a:r>
              <a:rPr lang="en-US" sz="1800" dirty="0">
                <a:latin typeface="Arial Narrow" charset="0"/>
                <a:ea typeface="ＭＳ Ｐゴシック" charset="0"/>
              </a:rPr>
              <a:t>also want to help the programmer to avoid errors</a:t>
            </a:r>
          </a:p>
          <a:p>
            <a:pPr lvl="2">
              <a:lnSpc>
                <a:spcPct val="100000"/>
              </a:lnSpc>
              <a:spcBef>
                <a:spcPct val="0"/>
              </a:spcBef>
              <a:buFont typeface="Wingdings" charset="0"/>
              <a:buNone/>
            </a:pPr>
            <a:endParaRPr lang="en-US" sz="1800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800" i="1" dirty="0">
                <a:latin typeface="Arial Narrow" charset="0"/>
                <a:ea typeface="ＭＳ Ｐゴシック" charset="0"/>
              </a:rPr>
              <a:t>readability + writability</a:t>
            </a:r>
            <a:endParaRPr lang="en-US" sz="1800" dirty="0">
              <a:latin typeface="Arial Narrow" charset="0"/>
              <a:ea typeface="ＭＳ Ｐゴシック" charset="0"/>
            </a:endParaRP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charset="0"/>
              <a:buNone/>
            </a:pPr>
            <a:endParaRPr lang="en-US" sz="1800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800" i="1" dirty="0">
                <a:latin typeface="Arial Narrow" charset="0"/>
                <a:ea typeface="ＭＳ Ｐゴシック" charset="0"/>
              </a:rPr>
              <a:t>type checking:</a:t>
            </a:r>
            <a:r>
              <a:rPr lang="en-US" sz="1800" dirty="0">
                <a:latin typeface="Arial Narrow" charset="0"/>
                <a:ea typeface="ＭＳ Ｐゴシック" charset="0"/>
              </a:rPr>
              <a:t> identify errors either at compile-time or during execution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latin typeface="Arial Narrow" charset="0"/>
                <a:ea typeface="ＭＳ Ｐゴシック" charset="0"/>
              </a:rPr>
              <a:t>Java is good, e.g., most types checked at compile time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charset="0"/>
              <a:buChar char="Ø"/>
            </a:pPr>
            <a:endParaRPr lang="en-US" sz="1000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800" i="1" dirty="0">
                <a:latin typeface="Arial Narrow" charset="0"/>
                <a:ea typeface="ＭＳ Ｐゴシック" charset="0"/>
              </a:rPr>
              <a:t>exception handling: </a:t>
            </a:r>
            <a:r>
              <a:rPr lang="en-US" sz="1800" dirty="0">
                <a:latin typeface="Arial Narrow" charset="0"/>
                <a:ea typeface="ＭＳ Ｐゴシック" charset="0"/>
              </a:rPr>
              <a:t>ability to intercept and recover from errors in code 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latin typeface="Arial Narrow" charset="0"/>
                <a:ea typeface="ＭＳ Ｐゴシック" charset="0"/>
              </a:rPr>
              <a:t>Java is good, e.g., try/catch, libraries require exception handling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charset="0"/>
              <a:buChar char="Ø"/>
            </a:pPr>
            <a:endParaRPr lang="en-US" sz="1800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800" i="1" dirty="0">
                <a:latin typeface="Arial Narrow" charset="0"/>
                <a:ea typeface="ＭＳ Ｐゴシック" charset="0"/>
              </a:rPr>
              <a:t>memory management: </a:t>
            </a:r>
            <a:r>
              <a:rPr lang="en-US" sz="1800" dirty="0">
                <a:latin typeface="Arial Narrow" charset="0"/>
                <a:ea typeface="ＭＳ Ｐゴシック" charset="0"/>
              </a:rPr>
              <a:t>control memory accessing, allocation/deallocation, aliasing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latin typeface="Arial Narrow" charset="0"/>
                <a:ea typeface="ＭＳ Ｐゴシック" charset="0"/>
              </a:rPr>
              <a:t>Java is good, e.g., garbage collection, must explicitly allocate dynamic</a:t>
            </a:r>
          </a:p>
          <a:p>
            <a:pPr lvl="2">
              <a:lnSpc>
                <a:spcPct val="100000"/>
              </a:lnSpc>
              <a:spcBef>
                <a:spcPct val="0"/>
              </a:spcBef>
              <a:buFont typeface="Wingdings" charset="0"/>
              <a:buChar char="Ø"/>
            </a:pPr>
            <a:endParaRPr lang="en-US" sz="900" dirty="0">
              <a:latin typeface="Courier New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texts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195754"/>
            <a:ext cx="4343400" cy="213360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official </a:t>
            </a:r>
            <a:r>
              <a:rPr lang="en-US" dirty="0"/>
              <a:t>text is the 12</a:t>
            </a:r>
            <a:r>
              <a:rPr lang="en-US" baseline="30000" dirty="0"/>
              <a:t>th</a:t>
            </a:r>
            <a:r>
              <a:rPr lang="en-US" dirty="0"/>
              <a:t> edition of Sebesta (2018)</a:t>
            </a:r>
          </a:p>
          <a:p>
            <a:pPr lvl="1">
              <a:buFont typeface="Wingdings" charset="2"/>
              <a:buChar char="§"/>
            </a:pPr>
            <a:r>
              <a:rPr lang="en-US" dirty="0"/>
              <a:t>if you are interested in programming languages (and can afford it), buy it</a:t>
            </a:r>
          </a:p>
          <a:p>
            <a:pPr lvl="1">
              <a:buFont typeface="Wingdings" charset="2"/>
              <a:buChar char="§"/>
            </a:pPr>
            <a:r>
              <a:rPr lang="en-US" dirty="0"/>
              <a:t>otherwise, free PDFs are available</a:t>
            </a:r>
          </a:p>
          <a:p>
            <a:pPr lvl="1">
              <a:buFont typeface="Wingdings" charset="2"/>
              <a:buChar char="§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345C47-48C3-C245-B3AA-003734DAF7D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028" name="Picture 4" descr="Concepts of Programming Languages [RENTAL EDITION]">
            <a:extLst>
              <a:ext uri="{FF2B5EF4-FFF2-40B4-BE49-F238E27FC236}">
                <a16:creationId xmlns:a16="http://schemas.microsoft.com/office/drawing/2014/main" id="{93B9EC81-0192-9F4F-B0CE-2FA12AB51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838200"/>
            <a:ext cx="2585476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lojure for the Brave and True: Learn the Ultimate Language and Become a Better Programmer">
            <a:extLst>
              <a:ext uri="{FF2B5EF4-FFF2-40B4-BE49-F238E27FC236}">
                <a16:creationId xmlns:a16="http://schemas.microsoft.com/office/drawing/2014/main" id="{717D90AA-1F06-663D-626D-B5CA51BE5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618" y="3429000"/>
            <a:ext cx="2520882" cy="333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61E96ED-0124-B5B3-F1EA-2A7B773D71D7}"/>
              </a:ext>
            </a:extLst>
          </p:cNvPr>
          <p:cNvSpPr txBox="1">
            <a:spLocks/>
          </p:cNvSpPr>
          <p:nvPr/>
        </p:nvSpPr>
        <p:spPr bwMode="auto">
          <a:xfrm>
            <a:off x="4495800" y="4988169"/>
            <a:ext cx="4343400" cy="1565031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0" indent="0"/>
            <a:r>
              <a:rPr lang="en-US" kern="0" dirty="0"/>
              <a:t>in the 2</a:t>
            </a:r>
            <a:r>
              <a:rPr lang="en-US" kern="0" baseline="30000" dirty="0"/>
              <a:t>nd</a:t>
            </a:r>
            <a:r>
              <a:rPr lang="en-US" kern="0" dirty="0"/>
              <a:t> half, we will be referencing a free, online (</a:t>
            </a:r>
            <a:r>
              <a:rPr lang="en-US" kern="0"/>
              <a:t>and humorous) book </a:t>
            </a:r>
            <a:r>
              <a:rPr lang="en-US" kern="0" dirty="0"/>
              <a:t>about Clojure</a:t>
            </a:r>
          </a:p>
          <a:p>
            <a:pPr lvl="1">
              <a:buFont typeface="Wingdings" charset="2"/>
              <a:buChar char="§"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918661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2B20AD5-34AD-0142-BABD-E34F15345E84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3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1752600"/>
          </a:xfrm>
          <a:noFill/>
        </p:spPr>
        <p:txBody>
          <a:bodyPr/>
          <a:lstStyle/>
          <a:p>
            <a:endParaRPr lang="en-US"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in theory, all programming languages are equivalent </a:t>
            </a:r>
          </a:p>
          <a:p>
            <a:pPr lvl="1"/>
            <a:r>
              <a:rPr lang="en-US">
                <a:latin typeface="Arial Narrow" charset="0"/>
                <a:ea typeface="ＭＳ Ｐゴシック" charset="0"/>
              </a:rPr>
              <a:t>compiled/interpreted into basic machine operations</a:t>
            </a:r>
          </a:p>
          <a:p>
            <a:pPr lvl="1"/>
            <a:r>
              <a:rPr lang="en-US">
                <a:latin typeface="Arial Narrow" charset="0"/>
                <a:ea typeface="ＭＳ Ｐゴシック" charset="0"/>
              </a:rPr>
              <a:t>Church-Turing thesis applies</a:t>
            </a:r>
          </a:p>
          <a:p>
            <a:endParaRPr lang="en-US" sz="2800">
              <a:solidFill>
                <a:schemeClr val="tx2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endParaRPr lang="en-US" sz="200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Why are there different programming languages?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685800" y="4114800"/>
            <a:ext cx="87026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000">
              <a:solidFill>
                <a:schemeClr val="tx2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in practice, different languages provide distinct voices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different cultures (application domains)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different primitive concepts (operations)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different ways of thinking about the world (perspectives)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609600" y="3352800"/>
            <a:ext cx="87026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tx2"/>
                </a:solidFill>
                <a:latin typeface="Arial Narrow" charset="0"/>
              </a:rPr>
              <a:t>Why are there different natural languages?</a:t>
            </a:r>
          </a:p>
          <a:p>
            <a:pPr marL="342900" indent="-342900">
              <a:spcBef>
                <a:spcPct val="20000"/>
              </a:spcBef>
            </a:pPr>
            <a:endParaRPr lang="en-US" sz="2800">
              <a:solidFill>
                <a:schemeClr val="tx2"/>
              </a:solidFill>
              <a:latin typeface="Arial Narrow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sz="200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uild="p" autoUpdateAnimBg="0"/>
      <p:bldP spid="3072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25182A8-8D8B-5847-836C-48903B295438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534400" cy="533400"/>
          </a:xfrm>
          <a:noFill/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Family tree of (some) early high-level languages</a:t>
            </a:r>
          </a:p>
        </p:txBody>
      </p:sp>
      <p:pic>
        <p:nvPicPr>
          <p:cNvPr id="18435" name="Picture 7" descr="Family tree of (some) early high-level languag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95413"/>
            <a:ext cx="8794750" cy="531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3C4FE2A-1AAD-0141-A86B-CEFD1976A73B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Programming paradigms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similarly, different problem-solving approaches (paradigms) exist and are better suited to different types of tasks </a:t>
            </a:r>
          </a:p>
          <a:p>
            <a:endParaRPr lang="en-US"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 i="1">
                <a:latin typeface="Arial Narrow" charset="0"/>
                <a:ea typeface="ＭＳ Ｐゴシック" charset="0"/>
                <a:cs typeface="ＭＳ Ｐゴシック" charset="0"/>
              </a:rPr>
              <a:t>imperative approaches: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 programs specify sequences of state changes </a:t>
            </a:r>
          </a:p>
          <a:p>
            <a:pPr lvl="2"/>
            <a:r>
              <a:rPr lang="en-US" i="1">
                <a:latin typeface="Arial Narrow" charset="0"/>
                <a:ea typeface="ＭＳ Ｐゴシック" charset="0"/>
              </a:rPr>
              <a:t>procedure-oriented</a:t>
            </a:r>
            <a:r>
              <a:rPr lang="en-US">
                <a:latin typeface="Arial Narrow" charset="0"/>
                <a:ea typeface="ＭＳ Ｐゴシック" charset="0"/>
              </a:rPr>
              <a:t>: subroutines &amp; nested scopes (Pascal, C)</a:t>
            </a:r>
          </a:p>
          <a:p>
            <a:pPr lvl="2"/>
            <a:r>
              <a:rPr lang="en-US" i="1">
                <a:latin typeface="Arial Narrow" charset="0"/>
                <a:ea typeface="ＭＳ Ｐゴシック" charset="0"/>
              </a:rPr>
              <a:t>object-based</a:t>
            </a:r>
            <a:r>
              <a:rPr lang="en-US">
                <a:latin typeface="Arial Narrow" charset="0"/>
                <a:ea typeface="ＭＳ Ｐゴシック" charset="0"/>
              </a:rPr>
              <a:t>: interacting objects (Ada, Modula)</a:t>
            </a:r>
          </a:p>
          <a:p>
            <a:pPr lvl="2"/>
            <a:r>
              <a:rPr lang="en-US" i="1">
                <a:latin typeface="Arial Narrow" charset="0"/>
                <a:ea typeface="ＭＳ Ｐゴシック" charset="0"/>
              </a:rPr>
              <a:t>object-oriented</a:t>
            </a:r>
            <a:r>
              <a:rPr lang="en-US">
                <a:latin typeface="Arial Narrow" charset="0"/>
                <a:ea typeface="ＭＳ Ｐゴシック" charset="0"/>
              </a:rPr>
              <a:t>: objects + inheritance (C++, Java, Smalltalk)</a:t>
            </a:r>
          </a:p>
          <a:p>
            <a:pPr lvl="2"/>
            <a:endParaRPr lang="en-US">
              <a:latin typeface="Arial Narrow" charset="0"/>
              <a:ea typeface="ＭＳ Ｐゴシック" charset="0"/>
            </a:endParaRPr>
          </a:p>
          <a:p>
            <a:r>
              <a:rPr lang="en-US" i="1">
                <a:latin typeface="Arial Narrow" charset="0"/>
                <a:ea typeface="ＭＳ Ｐゴシック" charset="0"/>
                <a:cs typeface="ＭＳ Ｐゴシック" charset="0"/>
              </a:rPr>
              <a:t>functional approach: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 programs transform data by applying functions</a:t>
            </a:r>
          </a:p>
          <a:p>
            <a:pPr lvl="2"/>
            <a:r>
              <a:rPr lang="en-US">
                <a:latin typeface="Arial Narrow" charset="0"/>
                <a:ea typeface="ＭＳ Ｐゴシック" charset="0"/>
              </a:rPr>
              <a:t>e.g., LISP/Scheme, ML, Haskell</a:t>
            </a:r>
          </a:p>
          <a:p>
            <a:pPr lvl="2"/>
            <a:endParaRPr lang="en-US">
              <a:latin typeface="Arial Narrow" charset="0"/>
              <a:ea typeface="ＭＳ Ｐゴシック" charset="0"/>
            </a:endParaRPr>
          </a:p>
          <a:p>
            <a:r>
              <a:rPr lang="en-US" i="1">
                <a:latin typeface="Arial Narrow" charset="0"/>
                <a:ea typeface="ＭＳ Ｐゴシック" charset="0"/>
                <a:cs typeface="ＭＳ Ｐゴシック" charset="0"/>
              </a:rPr>
              <a:t>logic approach: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 programs are statements in logic that describe a solution</a:t>
            </a:r>
          </a:p>
          <a:p>
            <a:pPr lvl="2"/>
            <a:r>
              <a:rPr lang="en-US" i="1">
                <a:latin typeface="Arial Narrow" charset="0"/>
                <a:ea typeface="ＭＳ Ｐゴシック" charset="0"/>
              </a:rPr>
              <a:t>e.g., Prolog, Oz</a:t>
            </a:r>
            <a:endParaRPr lang="en-US">
              <a:latin typeface="Arial Narrow" charset="0"/>
              <a:ea typeface="ＭＳ Ｐゴシック" charset="0"/>
            </a:endParaRPr>
          </a:p>
          <a:p>
            <a:pPr lvl="2"/>
            <a:endParaRPr lang="en-US">
              <a:latin typeface="Arial Narrow" charset="0"/>
              <a:ea typeface="ＭＳ Ｐゴシック" charset="0"/>
            </a:endParaRPr>
          </a:p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scripting?  visual?  concurrent?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3ABEAAB-B717-7C4D-92B1-42295B35F53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6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Example: Circle of Friends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685800" y="5715000"/>
            <a:ext cx="87026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suppose we want to enter a collection of friends and determine friend circles </a:t>
            </a:r>
          </a:p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solution in Java?  input format?  data structures?  algorithm?</a:t>
            </a:r>
          </a:p>
        </p:txBody>
      </p:sp>
      <p:sp>
        <p:nvSpPr>
          <p:cNvPr id="20484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19200"/>
            <a:ext cx="8534400" cy="4419600"/>
          </a:xfrm>
          <a:noFill/>
        </p:spPr>
        <p:txBody>
          <a:bodyPr/>
          <a:lstStyle/>
          <a:p>
            <a:pPr marL="0" indent="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consider a group of friends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note: friends are not necessarily bidirectional (?)</a:t>
            </a:r>
          </a:p>
          <a:p>
            <a:pPr marL="914400" lvl="2" indent="0"/>
            <a:r>
              <a:rPr lang="en-US" sz="18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Amy 	is friends with Bob and Dan</a:t>
            </a:r>
          </a:p>
          <a:p>
            <a:pPr marL="914400" lvl="2" indent="0"/>
            <a:r>
              <a:rPr lang="en-US" sz="18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Bob	is friends with Amy and Dan</a:t>
            </a:r>
          </a:p>
          <a:p>
            <a:pPr marL="914400" lvl="2" indent="0"/>
            <a:r>
              <a:rPr lang="en-US" sz="18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Chris	is friends with Dan and Elle</a:t>
            </a:r>
          </a:p>
          <a:p>
            <a:pPr marL="914400" lvl="2" indent="0"/>
            <a:r>
              <a:rPr lang="en-US" sz="18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Dan	is friends with Chris</a:t>
            </a:r>
          </a:p>
          <a:p>
            <a:pPr marL="914400" lvl="2" indent="0"/>
            <a:r>
              <a:rPr lang="en-US" sz="18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Elle	is friends with Amy, Bob, Chris and Dan</a:t>
            </a:r>
          </a:p>
          <a:p>
            <a:pPr marL="914400" lvl="2" indent="0"/>
            <a:endParaRPr lang="en-US" dirty="0">
              <a:latin typeface="Arial Narrow" charset="0"/>
              <a:ea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we can define a circle of friends:</a:t>
            </a:r>
          </a:p>
          <a:p>
            <a:pPr marL="914400" lvl="2" indent="0"/>
            <a:r>
              <a:rPr lang="en-US" sz="18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circle (level 1) of Dan	= direct friends of Dan = {Chris}</a:t>
            </a:r>
          </a:p>
          <a:p>
            <a:pPr marL="914400" lvl="2" indent="0"/>
            <a:r>
              <a:rPr lang="en-US" sz="18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circle (level 2) of Dan	= direct friends of Dan + their direct friends – Dan</a:t>
            </a:r>
          </a:p>
          <a:p>
            <a:pPr marL="914400" lvl="2" indent="0"/>
            <a:r>
              <a:rPr lang="en-US" sz="18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		= {Chris} + {Dan, Elle} – Dan</a:t>
            </a:r>
          </a:p>
          <a:p>
            <a:pPr marL="914400" lvl="2" indent="0"/>
            <a:r>
              <a:rPr lang="en-US" sz="18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		= {Chris, Elle}</a:t>
            </a:r>
          </a:p>
          <a:p>
            <a:pPr marL="914400" lvl="2" indent="0"/>
            <a:endParaRPr lang="en-US" sz="800" dirty="0">
              <a:solidFill>
                <a:srgbClr val="FF0000"/>
              </a:solidFill>
              <a:latin typeface="Arial Narrow" charset="0"/>
              <a:ea typeface="ＭＳ Ｐゴシック" charset="0"/>
            </a:endParaRPr>
          </a:p>
          <a:p>
            <a:pPr marL="914400" lvl="2" indent="0"/>
            <a:r>
              <a:rPr lang="en-US" sz="18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circle (level N) of Dan = circle (level N-1) of Dan + their direct friends – Dan</a:t>
            </a:r>
          </a:p>
          <a:p>
            <a:pPr marL="914400" lvl="2" indent="0"/>
            <a:endParaRPr lang="en-US" dirty="0">
              <a:latin typeface="Arial Narrow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D05D10-1A6F-319D-F5DB-DB35E53DA050}"/>
              </a:ext>
            </a:extLst>
          </p:cNvPr>
          <p:cNvSpPr txBox="1"/>
          <p:nvPr/>
        </p:nvSpPr>
        <p:spPr>
          <a:xfrm>
            <a:off x="819562" y="2864266"/>
            <a:ext cx="878163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(def FRIENDS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'{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amy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(bob dan)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bob 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amy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dan)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(dan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elle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dan 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elle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amy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bob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dan)})</a:t>
            </a: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getFriends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[person]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(get FRIENDS person))</a:t>
            </a: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getCircle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[person distance]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(if (= distance 1)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getFriends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person)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(let [circle 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getCircle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person (- distance 1))]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(remove #{person}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(distinct 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circle (apply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            (map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getFriends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circle))))))))</a:t>
            </a:r>
          </a:p>
          <a:p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5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C139A4C-82BD-C845-BCAA-57D952AED54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7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Example: Circle of Friends in Clojure</a:t>
            </a:r>
          </a:p>
        </p:txBody>
      </p:sp>
      <p:sp>
        <p:nvSpPr>
          <p:cNvPr id="215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8702675" cy="16002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this problem is ideal for a functional language such as Clojure</a:t>
            </a:r>
          </a:p>
          <a:p>
            <a:pPr lvl="1">
              <a:lnSpc>
                <a:spcPct val="7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it is symbolic, can represent words and text as easily as numbers</a:t>
            </a:r>
          </a:p>
          <a:p>
            <a:pPr lvl="1">
              <a:lnSpc>
                <a:spcPct val="7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it has primitives for manipulating lists and structures</a:t>
            </a:r>
          </a:p>
          <a:p>
            <a:pPr lvl="1">
              <a:lnSpc>
                <a:spcPct val="7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recursion is natural and efficient</a:t>
            </a:r>
          </a:p>
        </p:txBody>
      </p:sp>
      <p:sp>
        <p:nvSpPr>
          <p:cNvPr id="21509" name="Text Box 9"/>
          <p:cNvSpPr txBox="1">
            <a:spLocks noChangeArrowheads="1"/>
          </p:cNvSpPr>
          <p:nvPr/>
        </p:nvSpPr>
        <p:spPr bwMode="auto">
          <a:xfrm>
            <a:off x="5410200" y="3275532"/>
            <a:ext cx="3549658" cy="1169551"/>
          </a:xfrm>
          <a:prstGeom prst="rect">
            <a:avLst/>
          </a:prstGeom>
          <a:solidFill>
            <a:schemeClr val="bg1"/>
          </a:solidFill>
          <a:ln w="12700">
            <a:solidFill>
              <a:srgbClr val="FF0033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FF0033"/>
                </a:solidFill>
                <a:latin typeface="Arial Narrow" charset="0"/>
              </a:rPr>
              <a:t>can compactly represent the friends as a collection of lists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FF0033"/>
                </a:solidFill>
                <a:latin typeface="Arial Narrow" charset="0"/>
              </a:rPr>
              <a:t>can write the basic code &lt; 10 lines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009104A-16EF-B841-995D-E74F90671B4E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8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Why study programming languages?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8702675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increased capacity to express ideas</a:t>
            </a:r>
          </a:p>
          <a:p>
            <a:pPr lvl="1">
              <a:lnSpc>
                <a:spcPct val="7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broader perspective on programming and problem solving, new paradigms</a:t>
            </a:r>
          </a:p>
          <a:p>
            <a:pPr lvl="1">
              <a:lnSpc>
                <a:spcPct val="70000"/>
              </a:lnSpc>
            </a:pPr>
            <a:endParaRPr lang="en-US"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improved background for choosing appropriate languages</a:t>
            </a:r>
          </a:p>
          <a:p>
            <a:pPr lvl="1">
              <a:lnSpc>
                <a:spcPct val="7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know tradeoffs between different languages</a:t>
            </a:r>
          </a:p>
          <a:p>
            <a:pPr lvl="1">
              <a:lnSpc>
                <a:spcPct val="7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simplify programming task by choosing best-suited language</a:t>
            </a:r>
          </a:p>
          <a:p>
            <a:pPr lvl="1">
              <a:lnSpc>
                <a:spcPct val="70000"/>
              </a:lnSpc>
            </a:pPr>
            <a:endParaRPr lang="en-US"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increased ability to learn new languages</a:t>
            </a:r>
          </a:p>
          <a:p>
            <a:pPr lvl="1">
              <a:lnSpc>
                <a:spcPct val="7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as with natural languages, 2</a:t>
            </a:r>
            <a:r>
              <a:rPr lang="en-US" baseline="30000">
                <a:latin typeface="Arial Narrow" charset="0"/>
                <a:ea typeface="ＭＳ Ｐゴシック" charset="0"/>
              </a:rPr>
              <a:t>nd</a:t>
            </a:r>
            <a:r>
              <a:rPr lang="en-US">
                <a:latin typeface="Arial Narrow" charset="0"/>
                <a:ea typeface="ＭＳ Ｐゴシック" charset="0"/>
              </a:rPr>
              <a:t> language is hardest to learn</a:t>
            </a:r>
          </a:p>
          <a:p>
            <a:pPr lvl="1">
              <a:lnSpc>
                <a:spcPct val="7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languages come and go, must be able to adapt/adjust</a:t>
            </a:r>
          </a:p>
          <a:p>
            <a:pPr lvl="1">
              <a:lnSpc>
                <a:spcPct val="70000"/>
              </a:lnSpc>
            </a:pPr>
            <a:endParaRPr lang="en-US"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better understanding of the significance of implementation</a:t>
            </a:r>
          </a:p>
          <a:p>
            <a:pPr lvl="1">
              <a:lnSpc>
                <a:spcPct val="7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can use language more intelligently if understand implementation</a:t>
            </a:r>
          </a:p>
          <a:p>
            <a:pPr lvl="1">
              <a:lnSpc>
                <a:spcPct val="7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also aids in identifying bugs</a:t>
            </a:r>
          </a:p>
          <a:p>
            <a:pPr lvl="1">
              <a:lnSpc>
                <a:spcPct val="70000"/>
              </a:lnSpc>
            </a:pPr>
            <a:endParaRPr lang="en-US"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increased ability to design/implement new languages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70BF5AA-7897-1341-B0F8-3C0FE65DAAE1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9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How do we judge a programming language?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5638800"/>
          </a:xfrm>
          <a:noFill/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readability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1800" dirty="0">
                <a:latin typeface="Arial Narrow" charset="0"/>
                <a:ea typeface="ＭＳ Ｐゴシック" charset="0"/>
              </a:rPr>
              <a:t>in software engineering, maintenance cost/time far exceeds development cost/time</a:t>
            </a:r>
          </a:p>
          <a:p>
            <a:pPr lvl="2">
              <a:lnSpc>
                <a:spcPct val="100000"/>
              </a:lnSpc>
              <a:spcBef>
                <a:spcPct val="0"/>
              </a:spcBef>
              <a:buFont typeface="Wingdings" charset="0"/>
              <a:buChar char="à"/>
            </a:pPr>
            <a:r>
              <a:rPr lang="en-US" sz="1800" dirty="0">
                <a:latin typeface="Arial Narrow" charset="0"/>
                <a:ea typeface="ＭＳ Ｐゴシック" charset="0"/>
                <a:sym typeface="Wingdings" charset="0"/>
              </a:rPr>
              <a:t> want code to be easy to understand, modify, and maintain</a:t>
            </a:r>
          </a:p>
          <a:p>
            <a:pPr lvl="2">
              <a:lnSpc>
                <a:spcPct val="100000"/>
              </a:lnSpc>
              <a:spcBef>
                <a:spcPct val="0"/>
              </a:spcBef>
              <a:buFont typeface="Wingdings" charset="0"/>
              <a:buNone/>
            </a:pPr>
            <a:endParaRPr lang="en-US" sz="1800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800" i="1" dirty="0">
                <a:latin typeface="Arial Narrow" charset="0"/>
                <a:ea typeface="ＭＳ Ｐゴシック" charset="0"/>
              </a:rPr>
              <a:t>simplicity:</a:t>
            </a:r>
            <a:r>
              <a:rPr lang="en-US" sz="1800" dirty="0">
                <a:latin typeface="Arial Narrow" charset="0"/>
                <a:ea typeface="ＭＳ Ｐゴシック" charset="0"/>
              </a:rPr>
              <a:t> language should be as small as possible, avoid redundant features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latin typeface="Arial Narrow" charset="0"/>
                <a:ea typeface="ＭＳ Ｐゴシック" charset="0"/>
              </a:rPr>
              <a:t>Java is pretty complex, e.g.,  </a:t>
            </a:r>
            <a:r>
              <a:rPr lang="en-US" sz="1600" dirty="0">
                <a:latin typeface="Courier New" charset="0"/>
                <a:ea typeface="ＭＳ Ｐゴシック" charset="0"/>
              </a:rPr>
              <a:t>x++;    ++x;    x +=1;    x = x + 1;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endParaRPr lang="en-US" sz="1000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800" i="1" dirty="0">
                <a:latin typeface="Arial Narrow" charset="0"/>
                <a:ea typeface="ＭＳ Ｐゴシック" charset="0"/>
              </a:rPr>
              <a:t>orthogonality:</a:t>
            </a:r>
            <a:r>
              <a:rPr lang="en-US" sz="1800" dirty="0">
                <a:latin typeface="Arial Narrow" charset="0"/>
                <a:ea typeface="ＭＳ Ｐゴシック" charset="0"/>
              </a:rPr>
              <a:t> small set of primitive constructs, can be combined independently and uniformly (i.e., very few special cases) 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latin typeface="Arial Narrow" charset="0"/>
                <a:ea typeface="ＭＳ Ｐゴシック" charset="0"/>
              </a:rPr>
              <a:t>Java is OK but some exceptions,.</a:t>
            </a:r>
            <a:r>
              <a:rPr lang="en-US" sz="1800" dirty="0" err="1">
                <a:latin typeface="Arial Narrow" charset="0"/>
                <a:ea typeface="ＭＳ Ｐゴシック" charset="0"/>
              </a:rPr>
              <a:t>e.g</a:t>
            </a:r>
            <a:r>
              <a:rPr lang="en-US" sz="1800" dirty="0">
                <a:latin typeface="Arial Narrow" charset="0"/>
                <a:ea typeface="ＭＳ Ｐゴシック" charset="0"/>
              </a:rPr>
              <a:t>., no primitives in </a:t>
            </a:r>
            <a:r>
              <a:rPr lang="en-US" sz="1800" dirty="0" err="1">
                <a:latin typeface="Arial Narrow" charset="0"/>
                <a:ea typeface="ＭＳ Ｐゴシック" charset="0"/>
              </a:rPr>
              <a:t>ArrayList</a:t>
            </a:r>
            <a:endParaRPr lang="en-US" sz="1800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endParaRPr lang="en-US" sz="1000" dirty="0">
              <a:latin typeface="Arial Narrow" charset="0"/>
              <a:ea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800" i="1" dirty="0">
                <a:latin typeface="Arial Narrow" charset="0"/>
                <a:ea typeface="ＭＳ Ｐゴシック" charset="0"/>
              </a:rPr>
              <a:t>natural control and data structures: </a:t>
            </a:r>
            <a:r>
              <a:rPr lang="en-US" sz="1800" dirty="0">
                <a:latin typeface="Arial Narrow" charset="0"/>
                <a:ea typeface="ＭＳ Ｐゴシック" charset="0"/>
              </a:rPr>
              <a:t>provide useful, high-level abstractions 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latin typeface="Arial Narrow" charset="0"/>
                <a:ea typeface="ＭＳ Ｐゴシック" charset="0"/>
              </a:rPr>
              <a:t>Java is good but does include some tricky ones, e.g., </a:t>
            </a:r>
            <a:r>
              <a:rPr lang="en-US" sz="1600" dirty="0">
                <a:latin typeface="Courier New" charset="0"/>
                <a:ea typeface="ＭＳ Ｐゴシック" charset="0"/>
              </a:rPr>
              <a:t>:?  switch   continue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endParaRPr lang="en-US" sz="900" dirty="0">
              <a:latin typeface="Courier New" charset="0"/>
              <a:ea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800" i="1" dirty="0">
                <a:latin typeface="Arial Narrow" charset="0"/>
                <a:ea typeface="ＭＳ Ｐゴシック" charset="0"/>
              </a:rPr>
              <a:t>simple and unambiguous syntax:</a:t>
            </a:r>
            <a:r>
              <a:rPr lang="en-US" sz="1800" dirty="0">
                <a:latin typeface="Arial Narrow" charset="0"/>
                <a:ea typeface="ＭＳ Ｐゴシック" charset="0"/>
              </a:rPr>
              <a:t> intended form of code is clear to reader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latin typeface="Arial Narrow" charset="0"/>
                <a:ea typeface="ＭＳ Ｐゴシック" charset="0"/>
              </a:rPr>
              <a:t>Java not so good, e.g., overall complexity, dangling else, optional { }</a:t>
            </a:r>
            <a:endParaRPr lang="en-US" sz="1600" dirty="0">
              <a:latin typeface="Courier New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FF0033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6699FF"/>
      </a:hlink>
      <a:folHlink>
        <a:srgbClr val="B2B2B2"/>
      </a:folHlink>
    </a:clrScheme>
    <a:fontScheme name="Blank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2161</TotalTime>
  <Words>1163</Words>
  <Application>Microsoft Macintosh PowerPoint</Application>
  <PresentationFormat>Custom</PresentationFormat>
  <Paragraphs>157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 Narrow</vt:lpstr>
      <vt:lpstr>Courier New</vt:lpstr>
      <vt:lpstr>Times New Roman</vt:lpstr>
      <vt:lpstr>Wingdings</vt:lpstr>
      <vt:lpstr>Blank Presentation</vt:lpstr>
      <vt:lpstr>CSC 533: Programming Languages  Spring 2026</vt:lpstr>
      <vt:lpstr>Course texts</vt:lpstr>
      <vt:lpstr>Why are there different programming languages?</vt:lpstr>
      <vt:lpstr>Family tree of (some) early high-level languages</vt:lpstr>
      <vt:lpstr>Programming paradigms</vt:lpstr>
      <vt:lpstr>Example: Circle of Friends</vt:lpstr>
      <vt:lpstr>Example: Circle of Friends in Clojure</vt:lpstr>
      <vt:lpstr>Why study programming languages?</vt:lpstr>
      <vt:lpstr>How do we judge a programming language?</vt:lpstr>
      <vt:lpstr>How do we judge a programming language (cont.)?</vt:lpstr>
      <vt:lpstr>How do we judge a programming language (cont.)?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and History</dc:title>
  <dc:creator>Dave Reed</dc:creator>
  <cp:lastModifiedBy>Reed, Dave</cp:lastModifiedBy>
  <cp:revision>76</cp:revision>
  <cp:lastPrinted>2017-12-28T07:33:59Z</cp:lastPrinted>
  <dcterms:created xsi:type="dcterms:W3CDTF">2014-01-09T19:42:42Z</dcterms:created>
  <dcterms:modified xsi:type="dcterms:W3CDTF">2026-01-12T20:51:46Z</dcterms:modified>
</cp:coreProperties>
</file>