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7" r:id="rId2"/>
    <p:sldId id="258" r:id="rId3"/>
    <p:sldId id="266" r:id="rId4"/>
    <p:sldId id="259" r:id="rId5"/>
    <p:sldId id="267" r:id="rId6"/>
    <p:sldId id="268" r:id="rId7"/>
    <p:sldId id="269" r:id="rId8"/>
    <p:sldId id="270" r:id="rId9"/>
    <p:sldId id="271" r:id="rId10"/>
    <p:sldId id="286" r:id="rId11"/>
    <p:sldId id="272" r:id="rId12"/>
    <p:sldId id="273" r:id="rId13"/>
    <p:sldId id="274" r:id="rId14"/>
    <p:sldId id="275" r:id="rId15"/>
    <p:sldId id="284" r:id="rId16"/>
    <p:sldId id="276" r:id="rId17"/>
    <p:sldId id="277" r:id="rId18"/>
  </p:sldIdLst>
  <p:sldSz cx="9601200" cy="7315200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3333CC"/>
    <a:srgbClr val="FF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286"/>
  </p:normalViewPr>
  <p:slideViewPr>
    <p:cSldViewPr>
      <p:cViewPr varScale="1">
        <p:scale>
          <a:sx n="109" d="100"/>
          <a:sy n="109" d="100"/>
        </p:scale>
        <p:origin x="808" y="184"/>
      </p:cViewPr>
      <p:guideLst>
        <p:guide orient="horz" pos="2304"/>
        <p:guide pos="30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7B2EA96D-62A5-EA47-A1E4-4F3DE8A67D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174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10212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47800" y="3200400"/>
            <a:ext cx="6705600" cy="2819400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838200"/>
            <a:ext cx="822960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80225" y="6664325"/>
            <a:ext cx="2000250" cy="48895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B7F8E2E8-BEA5-3A4F-969C-2C5480D0DC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027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A8B6A-5CFC-A040-A68E-8F58BFAF89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735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18350" y="381000"/>
            <a:ext cx="2270125" cy="6248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81000"/>
            <a:ext cx="6661150" cy="6248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EE1BC-6D18-F140-8BAB-B10CBE3F7D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06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9067800" cy="685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19200"/>
            <a:ext cx="4275138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219200"/>
            <a:ext cx="4275137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45C47-48C3-C245-B3AA-003734DAF7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84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F841E9-7B7C-3547-A716-4FE757F8CC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040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825" y="4700588"/>
            <a:ext cx="8161338" cy="14525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825" y="3100388"/>
            <a:ext cx="8161338" cy="16002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64779-E161-2047-83EF-25A4A0A01E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5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19200"/>
            <a:ext cx="4275138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219200"/>
            <a:ext cx="4275137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3ABDA-F111-784C-929B-4D5ADE8B58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771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293688"/>
            <a:ext cx="8642350" cy="1219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425" y="1636713"/>
            <a:ext cx="4243388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425" y="2319338"/>
            <a:ext cx="4243388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6800" y="1636713"/>
            <a:ext cx="4244975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0" y="2319338"/>
            <a:ext cx="4244975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6836B-39B6-AD4A-A45D-D5B32A24C7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152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AF75E-E157-504B-8D0B-27198A931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050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83C4F-991F-C14F-A6B3-3CCD96113A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259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290513"/>
            <a:ext cx="3159125" cy="12398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4438" y="290513"/>
            <a:ext cx="5367337" cy="62436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425" y="1530350"/>
            <a:ext cx="3159125" cy="50038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D972D-5344-0744-950B-B262178B1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19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188" y="5121275"/>
            <a:ext cx="5761037" cy="6032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188" y="654050"/>
            <a:ext cx="5761037" cy="43894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188" y="5724525"/>
            <a:ext cx="5761037" cy="8588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12050-A479-B048-B868-7D7CDDE2FA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36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19200"/>
            <a:ext cx="8702675" cy="54102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r>
              <a:rPr lang="en-US" dirty="0"/>
              <a:t>Fourth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0725" y="6664325"/>
            <a:ext cx="20002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9775" y="6664325"/>
            <a:ext cx="30416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37425" y="6664325"/>
            <a:ext cx="20002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33"/>
                </a:solidFill>
                <a:latin typeface="Arial Narrow" charset="0"/>
              </a:defRPr>
            </a:lvl1pPr>
          </a:lstStyle>
          <a:p>
            <a:pPr>
              <a:defRPr/>
            </a:pPr>
            <a:fld id="{4CF65705-7CBE-9B41-B6A0-A9E16645F6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381000"/>
            <a:ext cx="9067800" cy="685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DEB05E6-1AAD-ECBC-6100-94189E25A90B}"/>
              </a:ext>
            </a:extLst>
          </p:cNvPr>
          <p:cNvSpPr/>
          <p:nvPr userDrawn="1"/>
        </p:nvSpPr>
        <p:spPr bwMode="auto">
          <a:xfrm>
            <a:off x="8969375" y="-228600"/>
            <a:ext cx="806450" cy="838200"/>
          </a:xfrm>
          <a:prstGeom prst="ellipse">
            <a:avLst/>
          </a:prstGeom>
          <a:solidFill>
            <a:srgbClr val="3333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-111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3514F3-2E45-1D4F-0858-6D4CF1797FE4}"/>
              </a:ext>
            </a:extLst>
          </p:cNvPr>
          <p:cNvSpPr txBox="1"/>
          <p:nvPr userDrawn="1"/>
        </p:nvSpPr>
        <p:spPr>
          <a:xfrm>
            <a:off x="8839200" y="34007"/>
            <a:ext cx="762000" cy="407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b="1" dirty="0">
                <a:solidFill>
                  <a:schemeClr val="bg1"/>
                </a:solidFill>
                <a:latin typeface="+mn-lt"/>
              </a:rPr>
              <a:t>CSC 533</a:t>
            </a:r>
          </a:p>
          <a:p>
            <a:pPr algn="r"/>
            <a:r>
              <a:rPr lang="en-US" sz="1000" dirty="0">
                <a:solidFill>
                  <a:schemeClr val="bg1"/>
                </a:solidFill>
                <a:latin typeface="+mn-lt"/>
              </a:rPr>
              <a:t>Spr 26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D07C75-BC5D-DC31-E1F9-88B8560C6E30}"/>
              </a:ext>
            </a:extLst>
          </p:cNvPr>
          <p:cNvSpPr/>
          <p:nvPr userDrawn="1"/>
        </p:nvSpPr>
        <p:spPr bwMode="auto">
          <a:xfrm>
            <a:off x="0" y="0"/>
            <a:ext cx="76200" cy="7315200"/>
          </a:xfrm>
          <a:prstGeom prst="rect">
            <a:avLst/>
          </a:prstGeom>
          <a:solidFill>
            <a:srgbClr val="3333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charset="0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5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49B1E39-D9C2-144C-897C-1116732DADDB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20725" y="427038"/>
            <a:ext cx="8159750" cy="2011362"/>
          </a:xfrm>
          <a:noFill/>
        </p:spPr>
        <p:txBody>
          <a:bodyPr/>
          <a:lstStyle/>
          <a:p>
            <a:pPr algn="ctr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CSC 533: Programming Languages</a:t>
            </a:r>
            <a:b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</a:br>
            <a:br>
              <a:rPr lang="en-US" sz="2400" dirty="0">
                <a:latin typeface="Arial Narrow" charset="0"/>
                <a:ea typeface="ＭＳ Ｐゴシック" charset="0"/>
                <a:cs typeface="ＭＳ Ｐゴシック" charset="0"/>
              </a:rPr>
            </a:b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Spring 2026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2590800"/>
            <a:ext cx="8093075" cy="403860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Language features and issues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variables &amp; bindings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data types</a:t>
            </a:r>
          </a:p>
          <a:p>
            <a:pPr lvl="2">
              <a:lnSpc>
                <a:spcPct val="70000"/>
              </a:lnSpc>
              <a:buFontTx/>
              <a:buChar char="•"/>
            </a:pPr>
            <a:r>
              <a:rPr lang="en-US" dirty="0">
                <a:latin typeface="Arial Narrow" charset="0"/>
                <a:ea typeface="ＭＳ Ｐゴシック" charset="0"/>
              </a:rPr>
              <a:t>primitive</a:t>
            </a:r>
          </a:p>
          <a:p>
            <a:pPr lvl="2">
              <a:lnSpc>
                <a:spcPct val="70000"/>
              </a:lnSpc>
              <a:buFontTx/>
              <a:buChar char="•"/>
            </a:pPr>
            <a:r>
              <a:rPr lang="en-US" dirty="0">
                <a:latin typeface="Arial Narrow" charset="0"/>
                <a:ea typeface="ＭＳ Ｐゴシック" charset="0"/>
              </a:rPr>
              <a:t>complex/structured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expressions &amp; assignments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control structures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subprograms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We will focus on C, C++, and Java as example languages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C4AE7E6-CF4C-4C46-96CB-865357D77611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10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Binding address (cont.)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43600" y="4800600"/>
            <a:ext cx="3352800" cy="18288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3175"/>
            <a:r>
              <a:rPr lang="en-US" sz="2000">
                <a:latin typeface="Arial Narrow" charset="0"/>
                <a:ea typeface="ＭＳ Ｐゴシック" charset="0"/>
                <a:cs typeface="ＭＳ Ｐゴシック" charset="0"/>
              </a:rPr>
              <a:t>boundary between the stack and heap can be flexible</a:t>
            </a:r>
          </a:p>
          <a:p>
            <a:pPr marL="514350" lvl="1"/>
            <a:r>
              <a:rPr lang="en-US" sz="1800">
                <a:latin typeface="Arial Narrow" charset="0"/>
                <a:ea typeface="ＭＳ Ｐゴシック" charset="0"/>
              </a:rPr>
              <a:t>share same block of memory</a:t>
            </a:r>
          </a:p>
          <a:p>
            <a:pPr marL="514350" lvl="1"/>
            <a:r>
              <a:rPr lang="en-US" sz="1800">
                <a:latin typeface="Arial Narrow" charset="0"/>
                <a:ea typeface="ＭＳ Ｐゴシック" charset="0"/>
              </a:rPr>
              <a:t>grow from different ends</a:t>
            </a:r>
          </a:p>
          <a:p>
            <a:pPr marL="514350" lvl="1">
              <a:buFont typeface="Wingdings" charset="0"/>
              <a:buNone/>
            </a:pPr>
            <a:r>
              <a:rPr lang="en-US" sz="1800">
                <a:solidFill>
                  <a:srgbClr val="FF0033"/>
                </a:solidFill>
                <a:latin typeface="Arial Narrow" charset="0"/>
                <a:ea typeface="ＭＳ Ｐゴシック" charset="0"/>
              </a:rPr>
              <a:t>advantages?  disadvantages?</a:t>
            </a:r>
          </a:p>
        </p:txBody>
      </p:sp>
      <p:graphicFrame>
        <p:nvGraphicFramePr>
          <p:cNvPr id="24580" name="Object 2" descr="Layout of memory (heap vs. stack vs. code segments)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0755137"/>
              </p:ext>
            </p:extLst>
          </p:nvPr>
        </p:nvGraphicFramePr>
        <p:xfrm>
          <a:off x="5334000" y="1981200"/>
          <a:ext cx="4267200" cy="252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3886200" imgH="2295144" progId="Word.Picture.8">
                  <p:embed/>
                </p:oleObj>
              </mc:Choice>
              <mc:Fallback>
                <p:oleObj name="Picture" r:id="rId2" imgW="3886200" imgH="2295144" progId="Word.Picture.8">
                  <p:embed/>
                  <p:pic>
                    <p:nvPicPr>
                      <p:cNvPr id="2458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981200"/>
                        <a:ext cx="4267200" cy="2520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609601" y="1905000"/>
            <a:ext cx="4724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000" i="1" dirty="0">
                <a:latin typeface="Arial Narrow" charset="0"/>
              </a:rPr>
              <a:t>code segment:</a:t>
            </a:r>
            <a:r>
              <a:rPr lang="en-US" sz="2000" dirty="0">
                <a:latin typeface="Arial Narrow" charset="0"/>
              </a:rPr>
              <a:t> contains program instructions and static memory (note: compile-time) </a:t>
            </a:r>
          </a:p>
          <a:p>
            <a:pPr marL="342900" indent="-342900">
              <a:spcBef>
                <a:spcPct val="20000"/>
              </a:spcBef>
            </a:pPr>
            <a:endParaRPr lang="en-US" sz="2000" dirty="0">
              <a:latin typeface="Arial Narrow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000" i="1" dirty="0">
                <a:latin typeface="Arial Narrow" charset="0"/>
              </a:rPr>
              <a:t>stack segment:</a:t>
            </a:r>
            <a:r>
              <a:rPr lang="en-US" sz="2000" dirty="0">
                <a:latin typeface="Arial Narrow" charset="0"/>
              </a:rPr>
              <a:t> contains stack-dynamic memory (note: run-time, LIFO)</a:t>
            </a:r>
          </a:p>
          <a:p>
            <a:pPr marL="742950" lvl="1" indent="-285750">
              <a:spcBef>
                <a:spcPct val="20000"/>
              </a:spcBef>
              <a:buFont typeface="Wingdings" charset="0"/>
              <a:buChar char="§"/>
            </a:pPr>
            <a:r>
              <a:rPr lang="en-US" sz="1800" dirty="0">
                <a:latin typeface="Arial Narrow" charset="0"/>
              </a:rPr>
              <a:t>memory is allocated from one end (top)</a:t>
            </a:r>
          </a:p>
          <a:p>
            <a:pPr marL="742950" lvl="1" indent="-285750">
              <a:spcBef>
                <a:spcPct val="20000"/>
              </a:spcBef>
              <a:buFont typeface="Wingdings" charset="0"/>
              <a:buChar char="§"/>
            </a:pPr>
            <a:r>
              <a:rPr lang="en-US" sz="1800" dirty="0">
                <a:latin typeface="Arial Narrow" charset="0"/>
              </a:rPr>
              <a:t>must be freed in reverse order (popped)</a:t>
            </a:r>
          </a:p>
          <a:p>
            <a:pPr marL="742950" lvl="1" indent="-285750">
              <a:spcBef>
                <a:spcPct val="20000"/>
              </a:spcBef>
              <a:buFont typeface="Wingdings" charset="0"/>
              <a:buChar char="§"/>
            </a:pPr>
            <a:endParaRPr lang="en-US" sz="1800" dirty="0">
              <a:latin typeface="Arial Narrow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000" i="1" dirty="0">
                <a:latin typeface="Arial Narrow" charset="0"/>
              </a:rPr>
              <a:t>heap segment:</a:t>
            </a:r>
            <a:r>
              <a:rPr lang="en-US" sz="2000" dirty="0">
                <a:latin typeface="Arial Narrow" charset="0"/>
              </a:rPr>
              <a:t> contains heap-dynamic memory (note: run-time, unpredictable)</a:t>
            </a:r>
          </a:p>
          <a:p>
            <a:pPr marL="742950" lvl="1" indent="-285750">
              <a:spcBef>
                <a:spcPct val="20000"/>
              </a:spcBef>
              <a:buFont typeface="Wingdings" charset="0"/>
              <a:buChar char="§"/>
            </a:pPr>
            <a:r>
              <a:rPr lang="en-US" sz="1800" dirty="0">
                <a:latin typeface="Arial Narrow" charset="0"/>
              </a:rPr>
              <a:t>since lifetime is not predictable, must store as unstructured (linked) memory</a:t>
            </a:r>
          </a:p>
          <a:p>
            <a:pPr marL="742950" lvl="1" indent="-285750">
              <a:spcBef>
                <a:spcPct val="20000"/>
              </a:spcBef>
              <a:buFont typeface="Wingdings" charset="0"/>
              <a:buChar char="§"/>
            </a:pPr>
            <a:endParaRPr lang="en-US" sz="1800" dirty="0">
              <a:latin typeface="Arial Narrow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sz="2000" dirty="0">
                <a:solidFill>
                  <a:srgbClr val="FF0033"/>
                </a:solidFill>
                <a:latin typeface="Arial Narrow" charset="0"/>
              </a:rPr>
              <a:t>Note:  LISP/Scheme/Clojure store all data on the heap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533400" y="1143000"/>
            <a:ext cx="853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chemeClr val="accent2"/>
                </a:solidFill>
                <a:latin typeface="Arial Narrow" charset="0"/>
              </a:rPr>
              <a:t>the three binding options correspond to common memory partitions</a:t>
            </a:r>
            <a:endParaRPr lang="en-US" sz="2000">
              <a:latin typeface="Arial Narrow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autoUpdateAnimBg="0"/>
      <p:bldP spid="4505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A73B685-9B56-1640-BCC9-5244CD7F871A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11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Binding value </a:t>
            </a:r>
            <a:r>
              <a:rPr lang="en-US" sz="2400">
                <a:latin typeface="Arial Narrow" charset="0"/>
                <a:ea typeface="ＭＳ Ｐゴシック" charset="0"/>
                <a:cs typeface="ＭＳ Ｐゴシック" charset="0"/>
              </a:rPr>
              <a:t>(How are values assigned to variables?)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8702675" cy="1066800"/>
          </a:xfrm>
        </p:spPr>
        <p:txBody>
          <a:bodyPr/>
          <a:lstStyle/>
          <a:p>
            <a:pPr>
              <a:buFont typeface="Wingdings" charset="0"/>
              <a:buChar char="§"/>
            </a:pPr>
            <a:r>
              <a:rPr lang="en-US" sz="20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rPr>
              <a:t>consider the assignment:	</a:t>
            </a:r>
            <a:r>
              <a:rPr lang="en-US" sz="180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X = Y</a:t>
            </a:r>
          </a:p>
          <a:p>
            <a:pPr lvl="1">
              <a:buFont typeface="Wingdings" charset="0"/>
              <a:buNone/>
            </a:pPr>
            <a:r>
              <a:rPr lang="en-US" sz="1600">
                <a:latin typeface="Arial Narrow" charset="0"/>
                <a:ea typeface="ＭＳ Ｐゴシック" charset="0"/>
              </a:rPr>
              <a:t>when on the left-hand side, variable refers to an address (l-value)</a:t>
            </a:r>
          </a:p>
          <a:p>
            <a:pPr lvl="1">
              <a:buFont typeface="Wingdings" charset="0"/>
              <a:buNone/>
            </a:pPr>
            <a:r>
              <a:rPr lang="en-US" sz="1600">
                <a:latin typeface="Arial Narrow" charset="0"/>
                <a:ea typeface="ＭＳ Ｐゴシック" charset="0"/>
              </a:rPr>
              <a:t>when on the right-hand side, variable refers to the value stored there (r-value)</a:t>
            </a:r>
            <a:endParaRPr lang="en-US" sz="1600" i="1">
              <a:latin typeface="Arial Narrow" charset="0"/>
              <a:ea typeface="ＭＳ Ｐゴシック" charset="0"/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609600" y="2438400"/>
            <a:ext cx="87026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0"/>
              <a:buChar char="§"/>
            </a:pPr>
            <a:r>
              <a:rPr lang="en-US" sz="2000" dirty="0">
                <a:latin typeface="Arial Narrow" charset="0"/>
              </a:rPr>
              <a:t>in C/C++/Java, an assignment returns the value being assigned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sz="1800" dirty="0">
                <a:solidFill>
                  <a:srgbClr val="FF0033"/>
                </a:solidFill>
                <a:latin typeface="Courier New" charset="0"/>
              </a:rPr>
              <a:t>	</a:t>
            </a:r>
            <a:r>
              <a:rPr lang="en-US" sz="1800" dirty="0" err="1">
                <a:solidFill>
                  <a:srgbClr val="FF0033"/>
                </a:solidFill>
                <a:latin typeface="Courier New" charset="0"/>
              </a:rPr>
              <a:t>cout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</a:rPr>
              <a:t> &lt;&lt; x = 3 &lt;&lt; </a:t>
            </a:r>
            <a:r>
              <a:rPr lang="en-US" sz="1800" dirty="0" err="1">
                <a:solidFill>
                  <a:srgbClr val="FF0033"/>
                </a:solidFill>
                <a:latin typeface="Courier New" charset="0"/>
              </a:rPr>
              <a:t>endl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</a:rPr>
              <a:t>;	</a:t>
            </a:r>
            <a:r>
              <a:rPr lang="en-US" sz="1800" dirty="0" err="1">
                <a:solidFill>
                  <a:srgbClr val="FF0033"/>
                </a:solidFill>
                <a:latin typeface="Courier New" charset="0"/>
              </a:rPr>
              <a:t>System.out.println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</a:rPr>
              <a:t>(x = 3);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</a:pPr>
            <a:endParaRPr lang="en-US" sz="1800" dirty="0">
              <a:solidFill>
                <a:srgbClr val="FF0033"/>
              </a:solidFill>
              <a:latin typeface="Courier New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sz="1800" dirty="0">
                <a:solidFill>
                  <a:srgbClr val="FF0033"/>
                </a:solidFill>
                <a:latin typeface="Courier New" charset="0"/>
              </a:rPr>
              <a:t>	x = y = 5;	 	</a:t>
            </a:r>
            <a:r>
              <a:rPr lang="en-US" sz="1600" i="1" dirty="0">
                <a:latin typeface="Arial Narrow" charset="0"/>
              </a:rPr>
              <a:t>Note: assignment is right-associative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</a:pPr>
            <a:endParaRPr lang="en-US" sz="1600" i="1" dirty="0">
              <a:latin typeface="Arial Narrow" charset="0"/>
            </a:endParaRP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685800" y="3886200"/>
            <a:ext cx="87026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0"/>
              <a:buChar char="§"/>
            </a:pPr>
            <a:r>
              <a:rPr lang="en-US" sz="2000" dirty="0">
                <a:latin typeface="Arial Narrow" charset="0"/>
              </a:rPr>
              <a:t>some languages automatically initialize variables on declaration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sz="1800" dirty="0">
                <a:latin typeface="Arial Narrow" charset="0"/>
              </a:rPr>
              <a:t>e.g.,  	JavaScript initializes to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undefined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sz="1800" dirty="0">
                <a:latin typeface="Arial Narrow" charset="0"/>
              </a:rPr>
              <a:t>		C/C++ initialize global primitives, Java initializes primitive fields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sz="1800" dirty="0">
                <a:latin typeface="Arial Narrow" charset="0"/>
              </a:rPr>
              <a:t>		can specify initial values for user-defined types (class constructors)</a:t>
            </a: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609600" y="5486400"/>
            <a:ext cx="87026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0"/>
              <a:buChar char="§"/>
            </a:pPr>
            <a:r>
              <a:rPr lang="en-US" sz="2000" dirty="0">
                <a:latin typeface="Arial Narrow" charset="0"/>
              </a:rPr>
              <a:t>not all languages treat assignment the same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sz="1800" dirty="0">
                <a:solidFill>
                  <a:srgbClr val="FF0033"/>
                </a:solidFill>
                <a:latin typeface="Courier New" charset="0"/>
              </a:rPr>
              <a:t>	X = 2 + 3</a:t>
            </a:r>
            <a:r>
              <a:rPr lang="en-US" sz="1800" dirty="0"/>
              <a:t>		</a:t>
            </a:r>
            <a:r>
              <a:rPr lang="en-US" sz="1800" dirty="0">
                <a:latin typeface="Arial Narrow" charset="0"/>
              </a:rPr>
              <a:t>In Prolog, right-hand side is not evaluated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sz="1800" dirty="0">
                <a:latin typeface="Arial Narrow" charset="0"/>
              </a:rPr>
              <a:t>					X is assigned the expression </a:t>
            </a:r>
            <a:r>
              <a:rPr lang="ja-JP" altLang="en-US" sz="1800">
                <a:latin typeface="Arial Narrow" charset="0"/>
              </a:rPr>
              <a:t>‘</a:t>
            </a:r>
            <a:r>
              <a:rPr lang="en-US" altLang="ja-JP" sz="1800" dirty="0">
                <a:latin typeface="Arial Narrow" charset="0"/>
              </a:rPr>
              <a:t>2+3</a:t>
            </a:r>
            <a:r>
              <a:rPr lang="ja-JP" altLang="en-US" sz="1800">
                <a:latin typeface="Arial Narrow" charset="0"/>
              </a:rPr>
              <a:t>’</a:t>
            </a:r>
            <a:endParaRPr lang="en-US" altLang="ja-JP" sz="1800" dirty="0">
              <a:solidFill>
                <a:srgbClr val="FF0033"/>
              </a:solidFill>
              <a:latin typeface="Arial Narrow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sz="1800" i="1" dirty="0">
                <a:latin typeface="Arial Narrow" charset="0"/>
              </a:rPr>
              <a:t>					can'</a:t>
            </a:r>
            <a:r>
              <a:rPr lang="en-US" altLang="ja-JP" sz="1800" i="1" dirty="0">
                <a:latin typeface="Arial Narrow" charset="0"/>
              </a:rPr>
              <a:t>t change variables!</a:t>
            </a:r>
            <a:endParaRPr lang="en-US" sz="1800" i="1" dirty="0">
              <a:latin typeface="Arial Narrow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 build="p" autoUpdateAnimBg="0"/>
      <p:bldP spid="26630" grpId="0" build="p" autoUpdateAnimBg="0"/>
      <p:bldP spid="26632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C374A15-293B-4E45-97EB-1F7B734E118C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12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Scope &amp; lifetime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8702675" cy="2438400"/>
          </a:xfrm>
        </p:spPr>
        <p:txBody>
          <a:bodyPr/>
          <a:lstStyle/>
          <a:p>
            <a:r>
              <a:rPr lang="en-US" i="1" dirty="0">
                <a:latin typeface="Arial Narrow" charset="0"/>
                <a:ea typeface="ＭＳ Ｐゴシック" charset="0"/>
                <a:cs typeface="ＭＳ Ｐゴシック" charset="0"/>
              </a:rPr>
              <a:t>lifetime</a:t>
            </a: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 is a temporal property;   </a:t>
            </a:r>
            <a:r>
              <a:rPr lang="en-US" i="1" dirty="0">
                <a:latin typeface="Arial Narrow" charset="0"/>
                <a:ea typeface="ＭＳ Ｐゴシック" charset="0"/>
                <a:cs typeface="ＭＳ Ｐゴシック" charset="0"/>
              </a:rPr>
              <a:t>scope</a:t>
            </a: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 is a spatial property</a:t>
            </a:r>
          </a:p>
          <a:p>
            <a:endParaRPr lang="en-US" sz="1600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the lifetime of a variable begins when memory is allocated, ends when deallocated</a:t>
            </a:r>
          </a:p>
          <a:p>
            <a:pPr lvl="1"/>
            <a:endParaRPr lang="en-US" sz="800" dirty="0">
              <a:latin typeface="Arial Narrow" charset="0"/>
              <a:ea typeface="ＭＳ Ｐゴシック" charset="0"/>
            </a:endParaRP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the scope of a variable is the range in which it is visible (i.e., can be referenced)</a:t>
            </a:r>
          </a:p>
          <a:p>
            <a:pPr lvl="1"/>
            <a:endParaRPr lang="en-US" sz="800" dirty="0">
              <a:latin typeface="Arial Narrow" charset="0"/>
              <a:ea typeface="ＭＳ Ｐゴシック" charset="0"/>
            </a:endParaRP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scope rules determine how variables are mapped to their attributes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609600" y="4572000"/>
            <a:ext cx="870267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>
                <a:solidFill>
                  <a:schemeClr val="accent2"/>
                </a:solidFill>
                <a:latin typeface="Arial Narrow" charset="0"/>
              </a:rPr>
              <a:t>scoping can be</a:t>
            </a:r>
          </a:p>
          <a:p>
            <a:pPr marL="342900" indent="-342900">
              <a:spcBef>
                <a:spcPct val="20000"/>
              </a:spcBef>
            </a:pPr>
            <a:endParaRPr lang="en-US" sz="1600">
              <a:solidFill>
                <a:schemeClr val="accent2"/>
              </a:solidFill>
              <a:latin typeface="Arial Narrow" charset="0"/>
            </a:endParaRPr>
          </a:p>
          <a:p>
            <a:pPr marL="742950" lvl="1" indent="-285750">
              <a:spcBef>
                <a:spcPct val="20000"/>
              </a:spcBef>
              <a:buFont typeface="Wingdings" charset="0"/>
              <a:buChar char="§"/>
            </a:pPr>
            <a:r>
              <a:rPr lang="en-US" sz="2000" i="1">
                <a:latin typeface="Arial Narrow" charset="0"/>
              </a:rPr>
              <a:t>static:</a:t>
            </a:r>
            <a:r>
              <a:rPr lang="en-US" sz="2000">
                <a:latin typeface="Arial Narrow" charset="0"/>
              </a:rPr>
              <a:t> based on program structure (scope rules determined at compile-time)</a:t>
            </a:r>
          </a:p>
          <a:p>
            <a:pPr marL="742950" lvl="1" indent="-285750">
              <a:spcBef>
                <a:spcPct val="20000"/>
              </a:spcBef>
              <a:buFont typeface="Wingdings" charset="0"/>
              <a:buChar char="§"/>
            </a:pPr>
            <a:endParaRPr lang="en-US" sz="800">
              <a:latin typeface="Arial Narrow" charset="0"/>
            </a:endParaRPr>
          </a:p>
          <a:p>
            <a:pPr marL="742950" lvl="1" indent="-285750">
              <a:spcBef>
                <a:spcPct val="20000"/>
              </a:spcBef>
              <a:buFont typeface="Wingdings" charset="0"/>
              <a:buChar char="§"/>
            </a:pPr>
            <a:r>
              <a:rPr lang="en-US" sz="2000" i="1">
                <a:latin typeface="Arial Narrow" charset="0"/>
              </a:rPr>
              <a:t>dynamic:</a:t>
            </a:r>
            <a:r>
              <a:rPr lang="en-US" sz="2000">
                <a:latin typeface="Arial Narrow" charset="0"/>
              </a:rPr>
              <a:t> based on calling sequence (must be determined during run-time)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6EB6101-9651-F344-9BFF-94D18168F903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13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Static vs. dynamic scoping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2590800" cy="5029200"/>
          </a:xfrm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program MAIN;</a:t>
            </a:r>
          </a:p>
          <a:p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var a : integer;</a:t>
            </a:r>
          </a:p>
          <a:p>
            <a:endParaRPr lang="en-US" sz="1400">
              <a:solidFill>
                <a:schemeClr val="tx1"/>
              </a:solidFill>
              <a:latin typeface="Courier New" charset="0"/>
              <a:ea typeface="ＭＳ Ｐゴシック" charset="0"/>
              <a:cs typeface="ＭＳ Ｐゴシック" charset="0"/>
            </a:endParaRPr>
          </a:p>
          <a:p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procedure P1;</a:t>
            </a:r>
          </a:p>
          <a:p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begin</a:t>
            </a:r>
          </a:p>
          <a:p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print a;</a:t>
            </a:r>
          </a:p>
          <a:p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end; {of P1}</a:t>
            </a:r>
          </a:p>
          <a:p>
            <a:endParaRPr lang="en-US" sz="1400">
              <a:solidFill>
                <a:schemeClr val="tx1"/>
              </a:solidFill>
              <a:latin typeface="Courier New" charset="0"/>
              <a:ea typeface="ＭＳ Ｐゴシック" charset="0"/>
              <a:cs typeface="ＭＳ Ｐゴシック" charset="0"/>
            </a:endParaRPr>
          </a:p>
          <a:p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procedure P2;</a:t>
            </a:r>
          </a:p>
          <a:p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var a : integer;</a:t>
            </a:r>
          </a:p>
          <a:p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begin</a:t>
            </a:r>
          </a:p>
          <a:p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  a := 0;</a:t>
            </a:r>
          </a:p>
          <a:p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  P1;</a:t>
            </a:r>
          </a:p>
          <a:p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end; {of P2}</a:t>
            </a:r>
          </a:p>
          <a:p>
            <a:endParaRPr lang="en-US" sz="1400">
              <a:solidFill>
                <a:schemeClr val="tx1"/>
              </a:solidFill>
              <a:latin typeface="Courier New" charset="0"/>
              <a:ea typeface="ＭＳ Ｐゴシック" charset="0"/>
              <a:cs typeface="ＭＳ Ｐゴシック" charset="0"/>
            </a:endParaRPr>
          </a:p>
          <a:p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begin</a:t>
            </a:r>
          </a:p>
          <a:p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  a := 7;</a:t>
            </a:r>
          </a:p>
          <a:p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  P2;</a:t>
            </a:r>
          </a:p>
          <a:p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end. {of MAIN}</a:t>
            </a:r>
          </a:p>
        </p:txBody>
      </p:sp>
      <p:graphicFrame>
        <p:nvGraphicFramePr>
          <p:cNvPr id="27652" name="Object 2" descr="STatic layout of code (P! &amp; P2 are under MAIN)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171067"/>
              </p:ext>
            </p:extLst>
          </p:nvPr>
        </p:nvGraphicFramePr>
        <p:xfrm>
          <a:off x="6934200" y="2057400"/>
          <a:ext cx="2281238" cy="123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3168396" imgH="1693164" progId="Visio.Drawing.5">
                  <p:embed/>
                </p:oleObj>
              </mc:Choice>
              <mc:Fallback>
                <p:oleObj name="VISIO" r:id="rId2" imgW="3168396" imgH="1693164" progId="Visio.Drawing.5">
                  <p:embed/>
                  <p:pic>
                    <p:nvPicPr>
                      <p:cNvPr id="2765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2057400"/>
                        <a:ext cx="2281238" cy="1239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3" name="Object 3" descr="Dynamic layout of program (P2 under MAIN, P! under P1)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0462084"/>
              </p:ext>
            </p:extLst>
          </p:nvPr>
        </p:nvGraphicFramePr>
        <p:xfrm>
          <a:off x="7391400" y="4343400"/>
          <a:ext cx="1530350" cy="212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2086356" imgH="2961132" progId="Visio.Drawing.5">
                  <p:embed/>
                </p:oleObj>
              </mc:Choice>
              <mc:Fallback>
                <p:oleObj name="VISIO" r:id="rId4" imgW="2086356" imgH="2961132" progId="Visio.Drawing.5">
                  <p:embed/>
                  <p:pic>
                    <p:nvPicPr>
                      <p:cNvPr id="2765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4343400"/>
                        <a:ext cx="1530350" cy="212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4" name="Rectangle 13"/>
          <p:cNvSpPr>
            <a:spLocks noChangeArrowheads="1"/>
          </p:cNvSpPr>
          <p:nvPr/>
        </p:nvSpPr>
        <p:spPr bwMode="auto">
          <a:xfrm>
            <a:off x="3429000" y="1447800"/>
            <a:ext cx="3505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>
                <a:solidFill>
                  <a:schemeClr val="accent2"/>
                </a:solidFill>
                <a:latin typeface="Arial Narrow" charset="0"/>
              </a:rPr>
              <a:t>static (lexical)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latin typeface="Arial Narrow" charset="0"/>
              </a:rPr>
              <a:t>non-local variables are bound based on program structure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latin typeface="Arial Narrow" charset="0"/>
              </a:rPr>
              <a:t>if not local, go </a:t>
            </a:r>
            <a:r>
              <a:rPr lang="ja-JP" altLang="en-US" sz="2000">
                <a:latin typeface="Arial Narrow" charset="0"/>
              </a:rPr>
              <a:t>“</a:t>
            </a:r>
            <a:r>
              <a:rPr lang="en-US" altLang="ja-JP" sz="2000">
                <a:latin typeface="Arial Narrow" charset="0"/>
              </a:rPr>
              <a:t>out</a:t>
            </a:r>
            <a:r>
              <a:rPr lang="ja-JP" altLang="en-US" sz="2000">
                <a:latin typeface="Arial Narrow" charset="0"/>
              </a:rPr>
              <a:t>”</a:t>
            </a:r>
            <a:r>
              <a:rPr lang="en-US" altLang="ja-JP" sz="2000">
                <a:latin typeface="Arial Narrow" charset="0"/>
              </a:rPr>
              <a:t> a level</a:t>
            </a:r>
            <a:endParaRPr lang="en-US" sz="2000">
              <a:latin typeface="Arial Narrow" charset="0"/>
            </a:endParaRPr>
          </a:p>
        </p:txBody>
      </p:sp>
      <p:sp>
        <p:nvSpPr>
          <p:cNvPr id="27655" name="Rectangle 14"/>
          <p:cNvSpPr>
            <a:spLocks noChangeArrowheads="1"/>
          </p:cNvSpPr>
          <p:nvPr/>
        </p:nvSpPr>
        <p:spPr bwMode="auto">
          <a:xfrm>
            <a:off x="3505200" y="4191000"/>
            <a:ext cx="3505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>
                <a:solidFill>
                  <a:schemeClr val="accent2"/>
                </a:solidFill>
                <a:latin typeface="Arial Narrow" charset="0"/>
              </a:rPr>
              <a:t>dynamic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latin typeface="Arial Narrow" charset="0"/>
              </a:rPr>
              <a:t>non-local variables are bound based on calling sequence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latin typeface="Arial Narrow" charset="0"/>
              </a:rPr>
              <a:t>if not local, go to calling point</a:t>
            </a:r>
          </a:p>
        </p:txBody>
      </p:sp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3505200" y="3124200"/>
            <a:ext cx="3124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000"/>
              <a:t>	</a:t>
            </a:r>
            <a:r>
              <a:rPr lang="en-US" sz="2000">
                <a:sym typeface="Wingdings" charset="0"/>
              </a:rPr>
              <a:t> </a:t>
            </a:r>
            <a:r>
              <a:rPr lang="en-US" sz="2000">
                <a:latin typeface="Arial Narrow" charset="0"/>
                <a:sym typeface="Wingdings" charset="0"/>
              </a:rPr>
              <a:t>example prints 7</a:t>
            </a:r>
            <a:endParaRPr lang="en-US" sz="2000">
              <a:latin typeface="Arial Narrow" charset="0"/>
            </a:endParaRPr>
          </a:p>
        </p:txBody>
      </p:sp>
      <p:sp>
        <p:nvSpPr>
          <p:cNvPr id="28688" name="Rectangle 16"/>
          <p:cNvSpPr>
            <a:spLocks noChangeArrowheads="1"/>
          </p:cNvSpPr>
          <p:nvPr/>
        </p:nvSpPr>
        <p:spPr bwMode="auto">
          <a:xfrm>
            <a:off x="3581400" y="5867400"/>
            <a:ext cx="3124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000"/>
              <a:t>	</a:t>
            </a:r>
            <a:r>
              <a:rPr lang="en-US" sz="2000">
                <a:sym typeface="Wingdings" charset="0"/>
              </a:rPr>
              <a:t> </a:t>
            </a:r>
            <a:r>
              <a:rPr lang="en-US" sz="2000">
                <a:latin typeface="Arial Narrow" charset="0"/>
                <a:sym typeface="Wingdings" charset="0"/>
              </a:rPr>
              <a:t>example prints 0</a:t>
            </a:r>
            <a:endParaRPr lang="en-US" sz="2000">
              <a:latin typeface="Arial Narrow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7" grpId="0" autoUpdateAnimBg="0"/>
      <p:bldP spid="28688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CD4FBC1-832A-0B4A-97FB-F4E71D74BB71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14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Nested scopes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3352800" cy="5638800"/>
          </a:xfrm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program MAIN;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var a : integer;</a:t>
            </a:r>
          </a:p>
          <a:p>
            <a:pPr>
              <a:lnSpc>
                <a:spcPct val="90000"/>
              </a:lnSpc>
            </a:pPr>
            <a:endParaRPr lang="en-US" sz="1400">
              <a:solidFill>
                <a:schemeClr val="tx1"/>
              </a:solidFill>
              <a:latin typeface="Courier New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procedure P1(x : integer);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procedure P3;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begin 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  print x, a;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end; {of P3}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begin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P3;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end; {of P1}</a:t>
            </a:r>
          </a:p>
          <a:p>
            <a:pPr>
              <a:lnSpc>
                <a:spcPct val="90000"/>
              </a:lnSpc>
            </a:pPr>
            <a:endParaRPr lang="en-US" sz="1400">
              <a:solidFill>
                <a:schemeClr val="tx1"/>
              </a:solidFill>
              <a:latin typeface="Courier New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procedure P2;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var a : integer;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begin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  a := 0;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  P1(a+1);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end; {of P2}</a:t>
            </a:r>
          </a:p>
          <a:p>
            <a:pPr>
              <a:lnSpc>
                <a:spcPct val="90000"/>
              </a:lnSpc>
            </a:pPr>
            <a:endParaRPr lang="en-US" sz="1400">
              <a:solidFill>
                <a:schemeClr val="tx1"/>
              </a:solidFill>
              <a:latin typeface="Courier New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begin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  a := 7;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  P2;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end. {of MAIN}</a:t>
            </a:r>
          </a:p>
        </p:txBody>
      </p:sp>
      <p:graphicFrame>
        <p:nvGraphicFramePr>
          <p:cNvPr id="28676" name="Object 2" descr="Dynamic scoping diagram (P2 under MAIN, P1 under P2, P3 under P1)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0987139"/>
              </p:ext>
            </p:extLst>
          </p:nvPr>
        </p:nvGraphicFramePr>
        <p:xfrm>
          <a:off x="7389813" y="4343400"/>
          <a:ext cx="1528762" cy="2684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2086356" imgH="3771900" progId="Visio.Drawing.5">
                  <p:embed/>
                </p:oleObj>
              </mc:Choice>
              <mc:Fallback>
                <p:oleObj name="VISIO" r:id="rId2" imgW="2086356" imgH="3771900" progId="Visio.Drawing.5">
                  <p:embed/>
                  <p:pic>
                    <p:nvPicPr>
                      <p:cNvPr id="2867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9813" y="4343400"/>
                        <a:ext cx="1528762" cy="2684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7" name="Rectangle 12"/>
          <p:cNvSpPr>
            <a:spLocks noChangeArrowheads="1"/>
          </p:cNvSpPr>
          <p:nvPr/>
        </p:nvSpPr>
        <p:spPr bwMode="auto">
          <a:xfrm>
            <a:off x="3810000" y="1447800"/>
            <a:ext cx="5486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>
                <a:solidFill>
                  <a:schemeClr val="accent2"/>
                </a:solidFill>
                <a:latin typeface="Arial Narrow" charset="0"/>
              </a:rPr>
              <a:t>many languages allow nested procedures</a:t>
            </a:r>
          </a:p>
          <a:p>
            <a:pPr marL="342900" indent="-342900">
              <a:spcBef>
                <a:spcPct val="20000"/>
              </a:spcBef>
            </a:pPr>
            <a:endParaRPr lang="en-US" sz="2000">
              <a:latin typeface="Arial Narrow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000"/>
          </a:p>
        </p:txBody>
      </p:sp>
      <p:graphicFrame>
        <p:nvGraphicFramePr>
          <p:cNvPr id="28678" name="Object 3" descr="Static scopoing diagram (P1 and P2 under MAIN, P3 under P1)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8850880"/>
              </p:ext>
            </p:extLst>
          </p:nvPr>
        </p:nvGraphicFramePr>
        <p:xfrm>
          <a:off x="6934200" y="2286000"/>
          <a:ext cx="2293938" cy="186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3168396" imgH="2607564" progId="Visio.Drawing.5">
                  <p:embed/>
                </p:oleObj>
              </mc:Choice>
              <mc:Fallback>
                <p:oleObj name="VISIO" r:id="rId4" imgW="3168396" imgH="2607564" progId="Visio.Drawing.5">
                  <p:embed/>
                  <p:pic>
                    <p:nvPicPr>
                      <p:cNvPr id="2867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2286000"/>
                        <a:ext cx="2293938" cy="1862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9" name="Rectangle 15"/>
          <p:cNvSpPr>
            <a:spLocks noChangeArrowheads="1"/>
          </p:cNvSpPr>
          <p:nvPr/>
        </p:nvSpPr>
        <p:spPr bwMode="auto">
          <a:xfrm>
            <a:off x="3810000" y="2590800"/>
            <a:ext cx="3124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>
                <a:solidFill>
                  <a:schemeClr val="accent2"/>
                </a:solidFill>
                <a:latin typeface="Arial Narrow" charset="0"/>
              </a:rPr>
              <a:t>static scoping</a:t>
            </a:r>
            <a:endParaRPr lang="en-US" sz="2000">
              <a:latin typeface="Arial Narrow" charset="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3810000" y="3124200"/>
            <a:ext cx="3124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000"/>
              <a:t>	</a:t>
            </a:r>
            <a:r>
              <a:rPr lang="en-US" sz="2000">
                <a:sym typeface="Wingdings" charset="0"/>
              </a:rPr>
              <a:t> </a:t>
            </a:r>
            <a:r>
              <a:rPr lang="en-US" sz="2000">
                <a:latin typeface="Arial Narrow" charset="0"/>
                <a:sym typeface="Wingdings" charset="0"/>
              </a:rPr>
              <a:t>example prints 1, 7</a:t>
            </a:r>
            <a:endParaRPr lang="en-US" sz="2000">
              <a:latin typeface="Arial Narrow" charset="0"/>
            </a:endParaRPr>
          </a:p>
        </p:txBody>
      </p:sp>
      <p:sp>
        <p:nvSpPr>
          <p:cNvPr id="28681" name="Rectangle 17"/>
          <p:cNvSpPr>
            <a:spLocks noChangeArrowheads="1"/>
          </p:cNvSpPr>
          <p:nvPr/>
        </p:nvSpPr>
        <p:spPr bwMode="auto">
          <a:xfrm>
            <a:off x="3810000" y="4876800"/>
            <a:ext cx="3124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>
                <a:solidFill>
                  <a:schemeClr val="accent2"/>
                </a:solidFill>
                <a:latin typeface="Arial Narrow" charset="0"/>
              </a:rPr>
              <a:t>dynamic scoping</a:t>
            </a:r>
            <a:endParaRPr lang="en-US" sz="2000">
              <a:latin typeface="Arial Narrow" charset="0"/>
            </a:endParaRPr>
          </a:p>
        </p:txBody>
      </p:sp>
      <p:sp>
        <p:nvSpPr>
          <p:cNvPr id="29714" name="Rectangle 18"/>
          <p:cNvSpPr>
            <a:spLocks noChangeArrowheads="1"/>
          </p:cNvSpPr>
          <p:nvPr/>
        </p:nvSpPr>
        <p:spPr bwMode="auto">
          <a:xfrm>
            <a:off x="3810000" y="5334000"/>
            <a:ext cx="3124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000"/>
              <a:t>	</a:t>
            </a:r>
            <a:r>
              <a:rPr lang="en-US" sz="2000">
                <a:sym typeface="Wingdings" charset="0"/>
              </a:rPr>
              <a:t> </a:t>
            </a:r>
            <a:r>
              <a:rPr lang="en-US" sz="2000">
                <a:latin typeface="Arial Narrow" charset="0"/>
                <a:sym typeface="Wingdings" charset="0"/>
              </a:rPr>
              <a:t>example prints 1, 0</a:t>
            </a:r>
            <a:endParaRPr lang="en-US" sz="2000">
              <a:latin typeface="Arial Narrow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12" grpId="0" autoUpdateAnimBg="0"/>
      <p:bldP spid="29714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E656528-4497-FE47-9F7D-26D3E6888A62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15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In-class exercise</a:t>
            </a:r>
          </a:p>
        </p:txBody>
      </p:sp>
      <p:sp>
        <p:nvSpPr>
          <p:cNvPr id="29700" name="Rectangle 9"/>
          <p:cNvSpPr>
            <a:spLocks noChangeArrowheads="1"/>
          </p:cNvSpPr>
          <p:nvPr/>
        </p:nvSpPr>
        <p:spPr bwMode="auto">
          <a:xfrm>
            <a:off x="838200" y="1524000"/>
            <a:ext cx="48006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>
              <a:solidFill>
                <a:schemeClr val="accent2"/>
              </a:solidFill>
            </a:endParaRPr>
          </a:p>
          <a:p>
            <a:pPr marL="342900" indent="-342900">
              <a:spcBef>
                <a:spcPct val="20000"/>
              </a:spcBef>
            </a:pPr>
            <a:r>
              <a:rPr lang="en-US">
                <a:solidFill>
                  <a:schemeClr val="accent2"/>
                </a:solidFill>
                <a:latin typeface="Arial Narrow" charset="0"/>
              </a:rPr>
              <a:t>output using static scoping?</a:t>
            </a:r>
          </a:p>
          <a:p>
            <a:pPr marL="342900" indent="-342900">
              <a:spcBef>
                <a:spcPct val="20000"/>
              </a:spcBef>
            </a:pPr>
            <a:endParaRPr lang="en-US">
              <a:solidFill>
                <a:schemeClr val="accent2"/>
              </a:solidFill>
              <a:latin typeface="Arial Narrow" charset="0"/>
            </a:endParaRPr>
          </a:p>
          <a:p>
            <a:pPr marL="342900" indent="-342900">
              <a:spcBef>
                <a:spcPct val="20000"/>
              </a:spcBef>
            </a:pPr>
            <a:endParaRPr lang="en-US">
              <a:solidFill>
                <a:schemeClr val="accent2"/>
              </a:solidFill>
              <a:latin typeface="Arial Narrow" charset="0"/>
            </a:endParaRPr>
          </a:p>
          <a:p>
            <a:pPr marL="342900" indent="-342900">
              <a:spcBef>
                <a:spcPct val="20000"/>
              </a:spcBef>
            </a:pPr>
            <a:endParaRPr lang="en-US">
              <a:solidFill>
                <a:schemeClr val="accent2"/>
              </a:solidFill>
              <a:latin typeface="Arial Narrow" charset="0"/>
            </a:endParaRPr>
          </a:p>
          <a:p>
            <a:pPr marL="342900" indent="-342900">
              <a:spcBef>
                <a:spcPct val="20000"/>
              </a:spcBef>
            </a:pPr>
            <a:endParaRPr lang="en-US">
              <a:solidFill>
                <a:schemeClr val="accent2"/>
              </a:solidFill>
              <a:latin typeface="Arial Narrow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>
                <a:solidFill>
                  <a:schemeClr val="accent2"/>
                </a:solidFill>
                <a:latin typeface="Arial Narrow" charset="0"/>
              </a:rPr>
              <a:t>output using dynamic scoping?</a:t>
            </a:r>
          </a:p>
        </p:txBody>
      </p:sp>
      <p:sp>
        <p:nvSpPr>
          <p:cNvPr id="29701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5715000" y="914400"/>
            <a:ext cx="3429000" cy="5867400"/>
          </a:xfr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program MAIN;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var a : integer;</a:t>
            </a:r>
          </a:p>
          <a:p>
            <a:pPr>
              <a:lnSpc>
                <a:spcPct val="90000"/>
              </a:lnSpc>
            </a:pPr>
            <a:endParaRPr lang="en-US" sz="1400">
              <a:solidFill>
                <a:schemeClr val="tx1"/>
              </a:solidFill>
              <a:latin typeface="Courier New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procedure P1(x : integer);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procedure P3;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begin 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  print x, a;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end; {of P3}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begin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P3;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end; {of P1}</a:t>
            </a:r>
          </a:p>
          <a:p>
            <a:pPr>
              <a:lnSpc>
                <a:spcPct val="90000"/>
              </a:lnSpc>
            </a:pPr>
            <a:endParaRPr lang="en-US" sz="1400">
              <a:solidFill>
                <a:schemeClr val="tx1"/>
              </a:solidFill>
              <a:latin typeface="Courier New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procedure P2;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var a : integer;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begin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  a := 0;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  P1(a+1);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end; {of P2}</a:t>
            </a:r>
          </a:p>
          <a:p>
            <a:pPr>
              <a:lnSpc>
                <a:spcPct val="90000"/>
              </a:lnSpc>
            </a:pPr>
            <a:endParaRPr lang="en-US" sz="1400">
              <a:solidFill>
                <a:schemeClr val="tx1"/>
              </a:solidFill>
              <a:latin typeface="Courier New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begin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  a := 7;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  P1(10);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  P2;</a:t>
            </a:r>
          </a:p>
          <a:p>
            <a:pPr>
              <a:lnSpc>
                <a:spcPct val="90000"/>
              </a:lnSpc>
            </a:pPr>
            <a:r>
              <a:rPr lang="en-US" sz="140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end. {of MAIN}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368D3B1-ED8F-0043-AD53-70754888066C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16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Nested scopes in C/C++/Java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2657475"/>
            <a:ext cx="6858000" cy="2676525"/>
          </a:xfrm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400" dirty="0">
                <a:solidFill>
                  <a:srgbClr val="FF0000"/>
                </a:solidFill>
                <a:latin typeface="Courier New" charset="0"/>
                <a:ea typeface="ＭＳ Ｐゴシック" charset="0"/>
                <a:cs typeface="ＭＳ Ｐゴシック" charset="0"/>
              </a:rPr>
              <a:t>// C++ EXAMPLE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		</a:t>
            </a:r>
            <a:r>
              <a:rPr lang="en-US" sz="1400" dirty="0">
                <a:solidFill>
                  <a:srgbClr val="FF0000"/>
                </a:solidFill>
                <a:latin typeface="Courier New" charset="0"/>
                <a:ea typeface="ＭＳ Ｐゴシック" charset="0"/>
                <a:cs typeface="ＭＳ Ｐゴシック" charset="0"/>
              </a:rPr>
              <a:t>// JAVA EXAMPLE</a:t>
            </a:r>
          </a:p>
          <a:p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void foo() {			public void foo() {	</a:t>
            </a:r>
          </a:p>
          <a:p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int x = 3;			  int y = 1;</a:t>
            </a:r>
          </a:p>
          <a:p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if (x &gt; 0) {			  if (y &gt; 0) {</a:t>
            </a:r>
          </a:p>
          <a:p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int x = 5;			    int x = 5;</a:t>
            </a:r>
          </a:p>
          <a:p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 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cout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&lt;&lt; x &lt;&lt;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endl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;		   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System.out.println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(x);</a:t>
            </a:r>
          </a:p>
          <a:p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}					  }</a:t>
            </a:r>
          </a:p>
          <a:p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				  int x = 3;</a:t>
            </a:r>
          </a:p>
          <a:p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cout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 &lt;&lt; x &lt;&lt;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endl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;		 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System.out.println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(x);</a:t>
            </a:r>
          </a:p>
          <a:p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ＭＳ Ｐゴシック" charset="0"/>
              </a:rPr>
              <a:t>}					}</a:t>
            </a:r>
          </a:p>
        </p:txBody>
      </p:sp>
      <p:sp>
        <p:nvSpPr>
          <p:cNvPr id="30724" name="Rectangle 5"/>
          <p:cNvSpPr>
            <a:spLocks noChangeArrowheads="1"/>
          </p:cNvSpPr>
          <p:nvPr/>
        </p:nvSpPr>
        <p:spPr bwMode="auto">
          <a:xfrm>
            <a:off x="609600" y="1295400"/>
            <a:ext cx="8610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dirty="0">
                <a:solidFill>
                  <a:schemeClr val="accent2"/>
                </a:solidFill>
                <a:latin typeface="Arial Narrow" charset="0"/>
              </a:rPr>
              <a:t>in C/C++/Java, can'</a:t>
            </a:r>
            <a:r>
              <a:rPr lang="en-US" altLang="ja-JP" dirty="0">
                <a:solidFill>
                  <a:schemeClr val="accent2"/>
                </a:solidFill>
                <a:latin typeface="Arial Narrow" charset="0"/>
              </a:rPr>
              <a:t>t have nested functions/methods</a:t>
            </a:r>
          </a:p>
          <a:p>
            <a:pPr marL="742950" lvl="1" indent="-285750">
              <a:spcBef>
                <a:spcPct val="20000"/>
              </a:spcBef>
            </a:pPr>
            <a:r>
              <a:rPr lang="en-US" sz="2000" dirty="0">
                <a:latin typeface="Arial Narrow" charset="0"/>
              </a:rPr>
              <a:t>but can nest blocks – new environments using { }</a:t>
            </a:r>
          </a:p>
          <a:p>
            <a:pPr marL="742950" lvl="1" indent="-285750">
              <a:spcBef>
                <a:spcPct val="20000"/>
              </a:spcBef>
            </a:pPr>
            <a:r>
              <a:rPr lang="en-US" sz="2000" dirty="0">
                <a:latin typeface="Arial Narrow" charset="0"/>
              </a:rPr>
              <a:t>in C/C++, can override existing variable in a nested block; not in Java</a:t>
            </a:r>
          </a:p>
        </p:txBody>
      </p:sp>
      <p:sp>
        <p:nvSpPr>
          <p:cNvPr id="30725" name="Rectangle 9"/>
          <p:cNvSpPr>
            <a:spLocks noChangeArrowheads="1"/>
          </p:cNvSpPr>
          <p:nvPr/>
        </p:nvSpPr>
        <p:spPr bwMode="auto">
          <a:xfrm>
            <a:off x="685800" y="5486400"/>
            <a:ext cx="8610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tabLst>
                <a:tab pos="850900" algn="l"/>
              </a:tabLst>
            </a:pPr>
            <a:r>
              <a:rPr lang="en-US" sz="2000" dirty="0">
                <a:latin typeface="Arial Narrow" charset="0"/>
              </a:rPr>
              <a:t>Note:	in C, variables can only be declared at the start of a block</a:t>
            </a:r>
          </a:p>
          <a:p>
            <a:pPr marL="342900" indent="-342900">
              <a:spcBef>
                <a:spcPct val="20000"/>
              </a:spcBef>
              <a:tabLst>
                <a:tab pos="850900" algn="l"/>
              </a:tabLst>
            </a:pPr>
            <a:r>
              <a:rPr lang="en-US" sz="2000" dirty="0">
                <a:latin typeface="Arial Narrow" charset="0"/>
              </a:rPr>
              <a:t>		in C++/Java, can declare variables anywhere</a:t>
            </a:r>
          </a:p>
          <a:p>
            <a:pPr marL="742950" lvl="1" indent="-285750">
              <a:spcBef>
                <a:spcPct val="20000"/>
              </a:spcBef>
              <a:tabLst>
                <a:tab pos="850900" algn="l"/>
              </a:tabLst>
            </a:pPr>
            <a:endParaRPr lang="en-US" sz="900" dirty="0">
              <a:latin typeface="Arial Narrow" charset="0"/>
            </a:endParaRPr>
          </a:p>
          <a:p>
            <a:pPr marL="742950" lvl="1" indent="-285750">
              <a:spcBef>
                <a:spcPct val="20000"/>
              </a:spcBef>
              <a:tabLst>
                <a:tab pos="850900" algn="l"/>
              </a:tabLst>
            </a:pPr>
            <a:r>
              <a:rPr lang="en-US" sz="2000" dirty="0">
                <a:solidFill>
                  <a:srgbClr val="FF0033"/>
                </a:solidFill>
                <a:latin typeface="Arial Narrow" charset="0"/>
              </a:rPr>
              <a:t>		tradeoffs?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727D81A-2CE0-A74B-9028-F3DE4F6B3D60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17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Scoping tradeoffs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1752600"/>
          </a:xfrm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virtually all modern languages are statically scoped</a:t>
            </a:r>
          </a:p>
          <a:p>
            <a:pPr lvl="1">
              <a:buFont typeface="Wingdings" charset="0"/>
              <a:buNone/>
            </a:pPr>
            <a:r>
              <a:rPr lang="en-US" dirty="0">
                <a:latin typeface="Arial Narrow" charset="0"/>
                <a:ea typeface="ＭＳ Ｐゴシック" charset="0"/>
              </a:rPr>
              <a:t>LISP was originally dynamic, as were APL and SNOBOL</a:t>
            </a:r>
          </a:p>
          <a:p>
            <a:pPr lvl="2">
              <a:buFont typeface="Wingdings" charset="0"/>
              <a:buNone/>
            </a:pPr>
            <a:r>
              <a:rPr lang="en-US" dirty="0">
                <a:latin typeface="Arial Narrow" charset="0"/>
                <a:ea typeface="ＭＳ Ｐゴシック" charset="0"/>
              </a:rPr>
              <a:t>Scheme</a:t>
            </a:r>
            <a:r>
              <a:rPr lang="en-US">
                <a:latin typeface="Arial Narrow" charset="0"/>
                <a:ea typeface="ＭＳ Ｐゴシック" charset="0"/>
              </a:rPr>
              <a:t>/Clojure are statically scoped, as is Common LISP (by default)</a:t>
            </a:r>
          </a:p>
          <a:p>
            <a:pPr lvl="1">
              <a:buFont typeface="Wingdings" charset="0"/>
              <a:buNone/>
            </a:pPr>
            <a:r>
              <a:rPr lang="en-US" dirty="0">
                <a:latin typeface="Arial Narrow" charset="0"/>
                <a:ea typeface="ＭＳ Ｐゴシック" charset="0"/>
              </a:rPr>
              <a:t>dynamic scoping is an option in Common LISP &amp; Perl</a:t>
            </a: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685800" y="3124200"/>
            <a:ext cx="87026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>
                <a:solidFill>
                  <a:schemeClr val="accent2"/>
                </a:solidFill>
                <a:latin typeface="Arial Narrow" charset="0"/>
              </a:rPr>
              <a:t>serious drawbacks of dynamic scoping</a:t>
            </a:r>
          </a:p>
          <a:p>
            <a:pPr marL="742950" lvl="1" indent="-285750">
              <a:spcBef>
                <a:spcPct val="20000"/>
              </a:spcBef>
              <a:buFont typeface="Wingdings" charset="0"/>
              <a:buChar char="§"/>
            </a:pPr>
            <a:r>
              <a:rPr lang="en-US" sz="2000">
                <a:latin typeface="Arial Narrow" charset="0"/>
              </a:rPr>
              <a:t>cannot understand a routine out of context</a:t>
            </a:r>
          </a:p>
          <a:p>
            <a:pPr marL="742950" lvl="1" indent="-285750">
              <a:spcBef>
                <a:spcPct val="20000"/>
              </a:spcBef>
              <a:buFont typeface="Wingdings" charset="0"/>
              <a:buChar char="§"/>
            </a:pPr>
            <a:r>
              <a:rPr lang="en-US" sz="2000">
                <a:latin typeface="Arial Narrow" charset="0"/>
              </a:rPr>
              <a:t>cannot hide variables</a:t>
            </a:r>
          </a:p>
          <a:p>
            <a:pPr marL="742950" lvl="1" indent="-285750">
              <a:spcBef>
                <a:spcPct val="20000"/>
              </a:spcBef>
              <a:buFont typeface="Wingdings" charset="0"/>
              <a:buChar char="§"/>
            </a:pPr>
            <a:r>
              <a:rPr lang="en-US" sz="2000">
                <a:latin typeface="Arial Narrow" charset="0"/>
              </a:rPr>
              <a:t>cannot type-check at compile time</a:t>
            </a: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685800" y="5029200"/>
            <a:ext cx="87026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>
                <a:solidFill>
                  <a:schemeClr val="accent2"/>
                </a:solidFill>
                <a:latin typeface="Arial Narrow" charset="0"/>
              </a:rPr>
              <a:t>static scoping is more intuitive &amp; readable</a:t>
            </a:r>
          </a:p>
          <a:p>
            <a:pPr marL="742950" lvl="1" indent="-285750">
              <a:spcBef>
                <a:spcPct val="20000"/>
              </a:spcBef>
              <a:buFont typeface="Wingdings" charset="0"/>
              <a:buChar char="§"/>
            </a:pPr>
            <a:r>
              <a:rPr lang="en-US" sz="2000">
                <a:latin typeface="Arial Narrow" charset="0"/>
              </a:rPr>
              <a:t>but can lead to lots of parameter passing</a:t>
            </a:r>
          </a:p>
          <a:p>
            <a:pPr marL="742950" lvl="1" indent="-285750">
              <a:spcBef>
                <a:spcPct val="20000"/>
              </a:spcBef>
              <a:buFont typeface="Wingdings" charset="0"/>
              <a:buChar char="§"/>
            </a:pPr>
            <a:r>
              <a:rPr lang="en-US" sz="2000">
                <a:latin typeface="Arial Narrow" charset="0"/>
              </a:rPr>
              <a:t>also, moving code within a program can change its meaning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31749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1B17D63-6A3B-9B41-807F-81F3A8E0C992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imperative programming languages tend to be abstractions of the underlying von Neumann architecture</a:t>
            </a:r>
          </a:p>
          <a:p>
            <a:endParaRPr lang="en-US" sz="1000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>
              <a:buFont typeface="Wingdings" charset="0"/>
              <a:buNone/>
            </a:pPr>
            <a:r>
              <a:rPr lang="en-US" dirty="0">
                <a:latin typeface="Arial Narrow" charset="0"/>
                <a:ea typeface="ＭＳ Ｐゴシック" charset="0"/>
              </a:rPr>
              <a:t>variables correspond to memory cells</a:t>
            </a:r>
          </a:p>
          <a:p>
            <a:pPr lvl="1">
              <a:buFont typeface="Wingdings" charset="0"/>
              <a:buNone/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 lvl="1">
              <a:buFont typeface="Wingdings" charset="0"/>
              <a:buNone/>
            </a:pPr>
            <a:endParaRPr lang="en-US" dirty="0">
              <a:latin typeface="Arial Narrow" charset="0"/>
              <a:ea typeface="ＭＳ Ｐゴシック" charset="0"/>
            </a:endParaRPr>
          </a:p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variable attributes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name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type 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address (memory location)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value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scope – range of statements in which the variable is accessible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lifetime – time during which the variable is bound to an address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Variables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BCD6D80-77F8-D440-B595-BB66A16722BA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3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Static vs. dynamic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5638800"/>
          </a:xfrm>
          <a:noFill/>
        </p:spPr>
        <p:txBody>
          <a:bodyPr/>
          <a:lstStyle/>
          <a:p>
            <a:endParaRPr lang="en-US">
              <a:latin typeface="Arial Narrow" charset="0"/>
              <a:ea typeface="ＭＳ Ｐゴシック" charset="0"/>
              <a:cs typeface="ＭＳ Ｐゴシック" charset="0"/>
            </a:endParaRPr>
          </a:p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the time &amp; manner in which variables are bound to attributes is key to the behavior/implementation of the language</a:t>
            </a:r>
          </a:p>
          <a:p>
            <a:endParaRPr lang="en-US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sz="2400" i="1">
                <a:latin typeface="Arial Narrow" charset="0"/>
                <a:ea typeface="ＭＳ Ｐゴシック" charset="0"/>
              </a:rPr>
              <a:t>static binding:</a:t>
            </a:r>
            <a:r>
              <a:rPr lang="en-US" sz="2400">
                <a:latin typeface="Arial Narrow" charset="0"/>
                <a:ea typeface="ＭＳ Ｐゴシック" charset="0"/>
              </a:rPr>
              <a:t>  prior to run-time, remains fixed</a:t>
            </a:r>
          </a:p>
          <a:p>
            <a:pPr lvl="1"/>
            <a:endParaRPr lang="en-US" sz="2400">
              <a:latin typeface="Arial Narrow" charset="0"/>
              <a:ea typeface="ＭＳ Ｐゴシック" charset="0"/>
            </a:endParaRPr>
          </a:p>
          <a:p>
            <a:pPr lvl="2"/>
            <a:r>
              <a:rPr lang="en-US">
                <a:latin typeface="Arial Narrow" charset="0"/>
                <a:ea typeface="ＭＳ Ｐゴシック" charset="0"/>
              </a:rPr>
              <a:t>usually more efficient</a:t>
            </a:r>
          </a:p>
          <a:p>
            <a:pPr lvl="1"/>
            <a:endParaRPr lang="en-US">
              <a:latin typeface="Arial Narrow" charset="0"/>
              <a:ea typeface="ＭＳ Ｐゴシック" charset="0"/>
            </a:endParaRPr>
          </a:p>
          <a:p>
            <a:pPr lvl="1"/>
            <a:endParaRPr lang="en-US">
              <a:latin typeface="Arial Narrow" charset="0"/>
              <a:ea typeface="ＭＳ Ｐゴシック" charset="0"/>
            </a:endParaRPr>
          </a:p>
          <a:p>
            <a:pPr lvl="1"/>
            <a:r>
              <a:rPr lang="en-US" sz="2400" i="1">
                <a:latin typeface="Arial Narrow" charset="0"/>
                <a:ea typeface="ＭＳ Ｐゴシック" charset="0"/>
              </a:rPr>
              <a:t>dynamic binding:</a:t>
            </a:r>
            <a:r>
              <a:rPr lang="en-US" sz="2400">
                <a:latin typeface="Arial Narrow" charset="0"/>
                <a:ea typeface="ＭＳ Ｐゴシック" charset="0"/>
              </a:rPr>
              <a:t> occurs or can change during run-time</a:t>
            </a:r>
          </a:p>
          <a:p>
            <a:endParaRPr lang="en-US" sz="180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2"/>
            <a:r>
              <a:rPr lang="en-US">
                <a:latin typeface="Arial Narrow" charset="0"/>
                <a:ea typeface="ＭＳ Ｐゴシック" charset="0"/>
              </a:rPr>
              <a:t>usually more flexible</a:t>
            </a:r>
          </a:p>
          <a:p>
            <a:endParaRPr lang="en-US" sz="2000">
              <a:solidFill>
                <a:schemeClr val="tx2"/>
              </a:solidFill>
              <a:latin typeface="Courier New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D0A44AC-82F1-6243-89F6-A3E09343AADD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4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8702675" cy="4038600"/>
          </a:xfrm>
          <a:noFill/>
        </p:spPr>
        <p:txBody>
          <a:bodyPr/>
          <a:lstStyle/>
          <a:p>
            <a:pPr defTabSz="1365250">
              <a:lnSpc>
                <a:spcPct val="90000"/>
              </a:lnSpc>
              <a:tabLst>
                <a:tab pos="2511425" algn="l"/>
                <a:tab pos="2576513" algn="l"/>
              </a:tabLst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names are used to identify entities in programs</a:t>
            </a:r>
          </a:p>
          <a:p>
            <a:pPr lvl="1" defTabSz="1365250">
              <a:lnSpc>
                <a:spcPct val="90000"/>
              </a:lnSpc>
              <a:tabLst>
                <a:tab pos="2511425" algn="l"/>
                <a:tab pos="2576513" algn="l"/>
              </a:tabLst>
            </a:pPr>
            <a:r>
              <a:rPr lang="en-US" i="1" dirty="0">
                <a:latin typeface="Arial Narrow" charset="0"/>
                <a:ea typeface="ＭＳ Ｐゴシック" charset="0"/>
              </a:rPr>
              <a:t>length</a:t>
            </a:r>
            <a:r>
              <a:rPr lang="en-US" sz="2400" dirty="0">
                <a:latin typeface="Arial Narrow" charset="0"/>
                <a:ea typeface="ＭＳ Ｐゴシック" charset="0"/>
              </a:rPr>
              <a:t>	</a:t>
            </a:r>
            <a:r>
              <a:rPr lang="en-US" dirty="0">
                <a:latin typeface="Arial Narrow" charset="0"/>
                <a:ea typeface="ＭＳ Ｐゴシック" charset="0"/>
              </a:rPr>
              <a:t>FORTRAN – 6 chars</a:t>
            </a:r>
          </a:p>
          <a:p>
            <a:pPr lvl="4" defTabSz="1365250">
              <a:lnSpc>
                <a:spcPct val="90000"/>
              </a:lnSpc>
              <a:buFontTx/>
              <a:buNone/>
              <a:tabLst>
                <a:tab pos="2511425" algn="l"/>
                <a:tab pos="2576513" algn="l"/>
              </a:tabLst>
            </a:pPr>
            <a:r>
              <a:rPr lang="en-US" dirty="0">
                <a:latin typeface="Arial Narrow" charset="0"/>
                <a:ea typeface="ＭＳ Ｐゴシック" charset="0"/>
              </a:rPr>
              <a:t>		COBOL – 30 chars</a:t>
            </a:r>
          </a:p>
          <a:p>
            <a:pPr lvl="4" defTabSz="1365250">
              <a:lnSpc>
                <a:spcPct val="90000"/>
              </a:lnSpc>
              <a:buFontTx/>
              <a:buNone/>
              <a:tabLst>
                <a:tab pos="2511425" algn="l"/>
                <a:tab pos="2576513" algn="l"/>
              </a:tabLst>
            </a:pPr>
            <a:r>
              <a:rPr lang="en-US" dirty="0">
                <a:latin typeface="Arial Narrow" charset="0"/>
                <a:ea typeface="ＭＳ Ｐゴシック" charset="0"/>
              </a:rPr>
              <a:t>		C – arbitrary length, only first 8 chars are significant</a:t>
            </a:r>
          </a:p>
          <a:p>
            <a:pPr lvl="4" defTabSz="1365250">
              <a:lnSpc>
                <a:spcPct val="90000"/>
              </a:lnSpc>
              <a:buFontTx/>
              <a:buNone/>
              <a:tabLst>
                <a:tab pos="2511425" algn="l"/>
                <a:tab pos="2576513" algn="l"/>
              </a:tabLst>
            </a:pPr>
            <a:r>
              <a:rPr lang="en-US" dirty="0">
                <a:latin typeface="Arial Narrow" charset="0"/>
                <a:ea typeface="ＭＳ Ｐゴシック" charset="0"/>
              </a:rPr>
              <a:t>		C++ &amp; Java – arbitrary length, all chars significant (???)</a:t>
            </a:r>
          </a:p>
          <a:p>
            <a:pPr lvl="4" defTabSz="1365250">
              <a:lnSpc>
                <a:spcPct val="90000"/>
              </a:lnSpc>
              <a:buFontTx/>
              <a:buNone/>
              <a:tabLst>
                <a:tab pos="2511425" algn="l"/>
                <a:tab pos="2576513" algn="l"/>
              </a:tabLst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 lvl="1" defTabSz="1365250">
              <a:lnSpc>
                <a:spcPct val="90000"/>
              </a:lnSpc>
              <a:tabLst>
                <a:tab pos="2511425" algn="l"/>
                <a:tab pos="2576513" algn="l"/>
              </a:tabLst>
            </a:pPr>
            <a:r>
              <a:rPr lang="en-US" i="1" dirty="0">
                <a:latin typeface="Arial Narrow" charset="0"/>
                <a:ea typeface="ＭＳ Ｐゴシック" charset="0"/>
              </a:rPr>
              <a:t>connectors</a:t>
            </a:r>
            <a:r>
              <a:rPr lang="en-US" sz="1800" dirty="0">
                <a:latin typeface="Arial Narrow" charset="0"/>
                <a:ea typeface="ＭＳ Ｐゴシック" charset="0"/>
              </a:rPr>
              <a:t> </a:t>
            </a:r>
            <a:r>
              <a:rPr lang="en-US" dirty="0">
                <a:latin typeface="Arial Narrow" charset="0"/>
                <a:ea typeface="ＭＳ Ｐゴシック" charset="0"/>
              </a:rPr>
              <a:t>	C, C++, Java, COBOL, Ada all allow underscores</a:t>
            </a:r>
          </a:p>
          <a:p>
            <a:pPr lvl="4" defTabSz="1365250">
              <a:lnSpc>
                <a:spcPct val="90000"/>
              </a:lnSpc>
              <a:buFontTx/>
              <a:buNone/>
              <a:tabLst>
                <a:tab pos="2511425" algn="l"/>
                <a:tab pos="2576513" algn="l"/>
              </a:tabLst>
            </a:pPr>
            <a:r>
              <a:rPr lang="en-US" dirty="0">
                <a:latin typeface="Arial Narrow" charset="0"/>
                <a:ea typeface="ＭＳ Ｐゴシック" charset="0"/>
              </a:rPr>
              <a:t>		LISP/Scheme/Clojure allows -, ?, !, …</a:t>
            </a:r>
          </a:p>
          <a:p>
            <a:pPr lvl="4" defTabSz="1365250">
              <a:lnSpc>
                <a:spcPct val="90000"/>
              </a:lnSpc>
              <a:buFontTx/>
              <a:buNone/>
              <a:tabLst>
                <a:tab pos="2511425" algn="l"/>
                <a:tab pos="2576513" algn="l"/>
              </a:tabLst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 lvl="1" defTabSz="1365250">
              <a:lnSpc>
                <a:spcPct val="90000"/>
              </a:lnSpc>
              <a:tabLst>
                <a:tab pos="2511425" algn="l"/>
                <a:tab pos="2576513" algn="l"/>
              </a:tabLst>
            </a:pPr>
            <a:r>
              <a:rPr lang="en-US" i="1" dirty="0">
                <a:latin typeface="Arial Narrow" charset="0"/>
                <a:ea typeface="ＭＳ Ｐゴシック" charset="0"/>
              </a:rPr>
              <a:t>case-sensitive</a:t>
            </a:r>
            <a:r>
              <a:rPr lang="en-US" sz="2400" dirty="0">
                <a:latin typeface="Arial Narrow" charset="0"/>
                <a:ea typeface="ＭＳ Ｐゴシック" charset="0"/>
              </a:rPr>
              <a:t>	</a:t>
            </a:r>
            <a:r>
              <a:rPr lang="en-US" dirty="0">
                <a:latin typeface="Arial Narrow" charset="0"/>
                <a:ea typeface="ＭＳ Ｐゴシック" charset="0"/>
              </a:rPr>
              <a:t>debate about desirability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Binding name </a:t>
            </a:r>
            <a:r>
              <a:rPr lang="en-US" sz="2400">
                <a:latin typeface="Arial Narrow" charset="0"/>
                <a:ea typeface="ＭＳ Ｐゴシック" charset="0"/>
                <a:cs typeface="ＭＳ Ｐゴシック" charset="0"/>
              </a:rPr>
              <a:t>(What names can refer to variables?)</a:t>
            </a: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 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609600" y="5410200"/>
            <a:ext cx="87026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defTabSz="1365250">
              <a:spcBef>
                <a:spcPct val="20000"/>
              </a:spcBef>
              <a:tabLst>
                <a:tab pos="2060575" algn="l"/>
                <a:tab pos="2511425" algn="l"/>
              </a:tabLst>
            </a:pPr>
            <a:r>
              <a:rPr lang="en-US" dirty="0">
                <a:solidFill>
                  <a:schemeClr val="accent2"/>
                </a:solidFill>
                <a:latin typeface="Arial Narrow" charset="0"/>
              </a:rPr>
              <a:t>studies have shown:</a:t>
            </a:r>
            <a:r>
              <a:rPr lang="en-US" dirty="0">
                <a:solidFill>
                  <a:schemeClr val="accent2"/>
                </a:solidFill>
              </a:rPr>
              <a:t>		</a:t>
            </a:r>
            <a:r>
              <a:rPr lang="en-US" sz="1800" dirty="0" err="1">
                <a:latin typeface="Courier New" charset="0"/>
              </a:rPr>
              <a:t>maxScoreInClass</a:t>
            </a:r>
            <a:r>
              <a:rPr lang="en-US" sz="1800" dirty="0">
                <a:latin typeface="Courier New" charset="0"/>
              </a:rPr>
              <a:t>		</a:t>
            </a:r>
            <a:r>
              <a:rPr lang="en-US" sz="1800" i="1" dirty="0">
                <a:solidFill>
                  <a:srgbClr val="FF0033"/>
                </a:solidFill>
                <a:latin typeface="Arial Narrow" charset="0"/>
              </a:rPr>
              <a:t>best</a:t>
            </a:r>
          </a:p>
          <a:p>
            <a:pPr marL="342900" indent="-342900" defTabSz="1365250">
              <a:spcBef>
                <a:spcPct val="20000"/>
              </a:spcBef>
              <a:tabLst>
                <a:tab pos="2060575" algn="l"/>
                <a:tab pos="2511425" algn="l"/>
              </a:tabLst>
            </a:pPr>
            <a:r>
              <a:rPr lang="en-US" sz="1800" dirty="0">
                <a:latin typeface="Courier New" charset="0"/>
              </a:rPr>
              <a:t>				</a:t>
            </a:r>
            <a:r>
              <a:rPr lang="en-US" sz="1800" dirty="0" err="1">
                <a:latin typeface="Courier New" charset="0"/>
              </a:rPr>
              <a:t>max_score_in_class</a:t>
            </a:r>
            <a:r>
              <a:rPr lang="en-US" sz="1800" dirty="0">
                <a:latin typeface="Courier New" charset="0"/>
              </a:rPr>
              <a:t>		</a:t>
            </a:r>
            <a:r>
              <a:rPr lang="en-US" sz="1800" i="1" dirty="0">
                <a:solidFill>
                  <a:srgbClr val="FF0033"/>
                </a:solidFill>
                <a:latin typeface="Arial Narrow" charset="0"/>
              </a:rPr>
              <a:t>ok</a:t>
            </a:r>
          </a:p>
          <a:p>
            <a:pPr marL="342900" indent="-342900" defTabSz="1365250">
              <a:spcBef>
                <a:spcPct val="20000"/>
              </a:spcBef>
              <a:tabLst>
                <a:tab pos="2060575" algn="l"/>
                <a:tab pos="2511425" algn="l"/>
              </a:tabLst>
            </a:pPr>
            <a:r>
              <a:rPr lang="en-US" sz="1800" dirty="0">
                <a:latin typeface="Courier New" charset="0"/>
              </a:rPr>
              <a:t>				</a:t>
            </a:r>
            <a:r>
              <a:rPr lang="en-US" sz="1800" dirty="0" err="1">
                <a:latin typeface="Courier New" charset="0"/>
              </a:rPr>
              <a:t>maxscoreinclass</a:t>
            </a:r>
            <a:r>
              <a:rPr lang="en-US" sz="1800" dirty="0">
                <a:latin typeface="Courier New" charset="0"/>
              </a:rPr>
              <a:t>		</a:t>
            </a:r>
            <a:r>
              <a:rPr lang="en-US" sz="1800" i="1" dirty="0">
                <a:solidFill>
                  <a:srgbClr val="FF0033"/>
                </a:solidFill>
                <a:latin typeface="Arial Narrow" charset="0"/>
              </a:rPr>
              <a:t>worst</a:t>
            </a:r>
            <a:endParaRPr lang="en-US" sz="1400" i="1" dirty="0">
              <a:latin typeface="Arial Narrow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658E158-3AD9-3F49-A9F2-3699214377F7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5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Binding name (cont.)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8702675" cy="5486400"/>
          </a:xfrm>
        </p:spPr>
        <p:txBody>
          <a:bodyPr/>
          <a:lstStyle/>
          <a:p>
            <a:pPr>
              <a:tabLst>
                <a:tab pos="2170113" algn="l"/>
              </a:tabLst>
            </a:pPr>
            <a:r>
              <a:rPr lang="en-US" i="1" dirty="0">
                <a:latin typeface="Arial Narrow" charset="0"/>
                <a:ea typeface="ＭＳ Ｐゴシック" charset="0"/>
                <a:cs typeface="ＭＳ Ｐゴシック" charset="0"/>
                <a:sym typeface="Wingdings" charset="0"/>
              </a:rPr>
              <a:t>special words</a:t>
            </a: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  <a:sym typeface="Wingdings" charset="0"/>
              </a:rPr>
              <a:t> are words with preset meanings in the language</a:t>
            </a:r>
          </a:p>
          <a:p>
            <a:pPr>
              <a:tabLst>
                <a:tab pos="2170113" algn="l"/>
              </a:tabLst>
            </a:pPr>
            <a:endParaRPr lang="en-US" dirty="0">
              <a:latin typeface="Arial Narrow" charset="0"/>
              <a:ea typeface="ＭＳ Ｐゴシック" charset="0"/>
              <a:cs typeface="ＭＳ Ｐゴシック" charset="0"/>
              <a:sym typeface="Wingdings" charset="0"/>
            </a:endParaRPr>
          </a:p>
          <a:p>
            <a:pPr lvl="1">
              <a:tabLst>
                <a:tab pos="2170113" algn="l"/>
              </a:tabLst>
            </a:pPr>
            <a:r>
              <a:rPr lang="en-US" i="1" dirty="0">
                <a:latin typeface="Arial Narrow" charset="0"/>
                <a:ea typeface="ＭＳ Ｐゴシック" charset="0"/>
                <a:sym typeface="Wingdings" charset="0"/>
              </a:rPr>
              <a:t>keyword</a:t>
            </a:r>
            <a:r>
              <a:rPr lang="en-US" dirty="0">
                <a:latin typeface="Arial Narrow" charset="0"/>
                <a:ea typeface="ＭＳ Ｐゴシック" charset="0"/>
                <a:sym typeface="Wingdings" charset="0"/>
              </a:rPr>
              <a:t>:  has predefined meaning in context</a:t>
            </a:r>
          </a:p>
          <a:p>
            <a:pPr lvl="4">
              <a:buFontTx/>
              <a:buNone/>
              <a:tabLst>
                <a:tab pos="2170113" algn="l"/>
              </a:tabLst>
            </a:pPr>
            <a:r>
              <a:rPr lang="en-US" dirty="0">
                <a:latin typeface="Arial Narrow" charset="0"/>
                <a:ea typeface="ＭＳ Ｐゴシック" charset="0"/>
                <a:sym typeface="Wingdings" charset="0"/>
              </a:rPr>
              <a:t>can be used freely in other contexts, can be overridden</a:t>
            </a:r>
          </a:p>
          <a:p>
            <a:pPr lvl="4">
              <a:buFontTx/>
              <a:buNone/>
              <a:tabLst>
                <a:tab pos="2170113" algn="l"/>
              </a:tabLst>
            </a:pPr>
            <a:endParaRPr lang="en-US" dirty="0">
              <a:latin typeface="Arial Narrow" charset="0"/>
              <a:ea typeface="ＭＳ Ｐゴシック" charset="0"/>
              <a:sym typeface="Wingdings" charset="0"/>
            </a:endParaRPr>
          </a:p>
          <a:p>
            <a:pPr lvl="3">
              <a:buFontTx/>
              <a:buNone/>
              <a:tabLst>
                <a:tab pos="2170113" algn="l"/>
              </a:tabLst>
            </a:pPr>
            <a:r>
              <a:rPr lang="en-US" dirty="0">
                <a:latin typeface="Arial Narrow" charset="0"/>
                <a:ea typeface="ＭＳ Ｐゴシック" charset="0"/>
                <a:sym typeface="Wingdings" charset="0"/>
              </a:rPr>
              <a:t>e.g., in FORTRAN</a:t>
            </a:r>
          </a:p>
          <a:p>
            <a:pPr lvl="3">
              <a:buFontTx/>
              <a:buNone/>
              <a:tabLst>
                <a:tab pos="2170113" algn="l"/>
              </a:tabLst>
            </a:pPr>
            <a:r>
              <a:rPr lang="en-US" dirty="0">
                <a:ea typeface="ＭＳ Ｐゴシック" charset="0"/>
                <a:sym typeface="Wingdings" charset="0"/>
              </a:rPr>
              <a:t>		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  <a:sym typeface="Wingdings" charset="0"/>
              </a:rPr>
              <a:t>REAL X</a:t>
            </a:r>
            <a:r>
              <a:rPr lang="en-US" dirty="0">
                <a:ea typeface="ＭＳ Ｐゴシック" charset="0"/>
                <a:sym typeface="Wingdings" charset="0"/>
              </a:rPr>
              <a:t>		</a:t>
            </a:r>
            <a:r>
              <a:rPr lang="en-US" dirty="0">
                <a:latin typeface="Arial Narrow" charset="0"/>
                <a:ea typeface="ＭＳ Ｐゴシック" charset="0"/>
                <a:sym typeface="Wingdings" charset="0"/>
              </a:rPr>
              <a:t>X is variable of type REAL</a:t>
            </a:r>
          </a:p>
          <a:p>
            <a:pPr lvl="3">
              <a:buFontTx/>
              <a:buNone/>
              <a:tabLst>
                <a:tab pos="2170113" algn="l"/>
              </a:tabLst>
            </a:pPr>
            <a:r>
              <a:rPr lang="en-US" dirty="0">
                <a:ea typeface="ＭＳ Ｐゴシック" charset="0"/>
                <a:sym typeface="Wingdings" charset="0"/>
              </a:rPr>
              <a:t>		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  <a:sym typeface="Wingdings" charset="0"/>
              </a:rPr>
              <a:t>INTEGER REAL</a:t>
            </a:r>
            <a:r>
              <a:rPr lang="en-US" dirty="0">
                <a:ea typeface="ＭＳ Ｐゴシック" charset="0"/>
                <a:sym typeface="Wingdings" charset="0"/>
              </a:rPr>
              <a:t>	</a:t>
            </a:r>
            <a:r>
              <a:rPr lang="en-US" dirty="0">
                <a:latin typeface="Arial Narrow" charset="0"/>
                <a:ea typeface="ＭＳ Ｐゴシック" charset="0"/>
                <a:sym typeface="Wingdings" charset="0"/>
              </a:rPr>
              <a:t>REAL is variable of type INTEGER</a:t>
            </a:r>
          </a:p>
          <a:p>
            <a:pPr lvl="3">
              <a:buFontTx/>
              <a:buNone/>
              <a:tabLst>
                <a:tab pos="2170113" algn="l"/>
              </a:tabLst>
            </a:pPr>
            <a:endParaRPr lang="en-US" dirty="0">
              <a:latin typeface="Arial Narrow" charset="0"/>
              <a:ea typeface="ＭＳ Ｐゴシック" charset="0"/>
              <a:sym typeface="Wingdings" charset="0"/>
            </a:endParaRPr>
          </a:p>
          <a:p>
            <a:pPr lvl="1">
              <a:tabLst>
                <a:tab pos="2170113" algn="l"/>
              </a:tabLst>
            </a:pPr>
            <a:r>
              <a:rPr lang="en-US" i="1" dirty="0">
                <a:latin typeface="Arial Narrow" charset="0"/>
                <a:ea typeface="ＭＳ Ｐゴシック" charset="0"/>
                <a:sym typeface="Wingdings" charset="0"/>
              </a:rPr>
              <a:t>reserved word</a:t>
            </a:r>
            <a:r>
              <a:rPr lang="en-US" dirty="0">
                <a:latin typeface="Arial Narrow" charset="0"/>
                <a:ea typeface="ＭＳ Ｐゴシック" charset="0"/>
                <a:sym typeface="Wingdings" charset="0"/>
              </a:rPr>
              <a:t>:  cannot be reused or overridden</a:t>
            </a:r>
          </a:p>
          <a:p>
            <a:pPr lvl="3">
              <a:buFontTx/>
              <a:buNone/>
              <a:tabLst>
                <a:tab pos="2170113" algn="l"/>
              </a:tabLst>
            </a:pPr>
            <a:r>
              <a:rPr lang="en-US" dirty="0">
                <a:latin typeface="Arial Narrow" charset="0"/>
                <a:ea typeface="ＭＳ Ｐゴシック" charset="0"/>
                <a:sym typeface="Wingdings" charset="0"/>
              </a:rPr>
              <a:t>in most languages (incl. C, C++ &amp; Java), special words are reserved</a:t>
            </a:r>
          </a:p>
          <a:p>
            <a:pPr lvl="3">
              <a:buFontTx/>
              <a:buNone/>
              <a:tabLst>
                <a:tab pos="2170113" algn="l"/>
              </a:tabLst>
            </a:pPr>
            <a:endParaRPr lang="en-US" dirty="0">
              <a:latin typeface="Arial Narrow" charset="0"/>
              <a:ea typeface="ＭＳ Ｐゴシック" charset="0"/>
              <a:sym typeface="Wingdings" charset="0"/>
            </a:endParaRPr>
          </a:p>
          <a:p>
            <a:pPr lvl="3">
              <a:buFontTx/>
              <a:buNone/>
              <a:tabLst>
                <a:tab pos="2170113" algn="l"/>
              </a:tabLst>
            </a:pPr>
            <a:endParaRPr lang="en-US" dirty="0">
              <a:ea typeface="ＭＳ Ｐゴシック" charset="0"/>
              <a:sym typeface="Wingdings" charset="0"/>
            </a:endParaRPr>
          </a:p>
          <a:p>
            <a:pPr lvl="1">
              <a:buFont typeface="Wingdings" charset="0"/>
              <a:buNone/>
              <a:tabLst>
                <a:tab pos="2170113" algn="l"/>
              </a:tabLst>
            </a:pPr>
            <a:r>
              <a:rPr lang="en-US" i="1" dirty="0">
                <a:latin typeface="Arial Narrow" charset="0"/>
                <a:ea typeface="ＭＳ Ｐゴシック" charset="0"/>
                <a:sym typeface="Wingdings" charset="0"/>
              </a:rPr>
              <a:t>In ALGOL 60, special words had to be written in a distinct font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1C9DE31-49F7-E848-9391-0A1E3F99CD05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6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Binding type  </a:t>
            </a:r>
            <a:r>
              <a:rPr lang="en-US" sz="2400">
                <a:latin typeface="Arial Narrow" charset="0"/>
                <a:ea typeface="ＭＳ Ｐゴシック" charset="0"/>
                <a:cs typeface="ＭＳ Ｐゴシック" charset="0"/>
              </a:rPr>
              <a:t>(When is the type of a variable decided?)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2447925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1655763" algn="l"/>
                <a:tab pos="2060575" algn="l"/>
              </a:tabLst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static </a:t>
            </a:r>
            <a:r>
              <a:rPr lang="en-US" i="1" dirty="0">
                <a:latin typeface="Arial Narrow" charset="0"/>
                <a:ea typeface="ＭＳ Ｐゴシック" charset="0"/>
                <a:cs typeface="ＭＳ Ｐゴシック" charset="0"/>
              </a:rPr>
              <a:t> (compile-time)</a:t>
            </a:r>
          </a:p>
          <a:p>
            <a:pPr lvl="1">
              <a:lnSpc>
                <a:spcPct val="90000"/>
              </a:lnSpc>
              <a:tabLst>
                <a:tab pos="1655763" algn="l"/>
                <a:tab pos="2060575" algn="l"/>
              </a:tabLst>
            </a:pPr>
            <a:r>
              <a:rPr lang="en-US" dirty="0">
                <a:latin typeface="Arial Narrow" charset="0"/>
                <a:ea typeface="ＭＳ Ｐゴシック" charset="0"/>
              </a:rPr>
              <a:t>explicit declarations (most modern languages)</a:t>
            </a:r>
          </a:p>
          <a:p>
            <a:pPr lvl="2">
              <a:lnSpc>
                <a:spcPct val="70000"/>
              </a:lnSpc>
              <a:tabLst>
                <a:tab pos="1655763" algn="l"/>
                <a:tab pos="2060575" algn="l"/>
              </a:tabLst>
            </a:pP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num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: integer;</a:t>
            </a:r>
            <a:r>
              <a:rPr lang="en-US" sz="1800" dirty="0">
                <a:latin typeface="Arial Narrow" charset="0"/>
                <a:ea typeface="ＭＳ Ｐゴシック" charset="0"/>
              </a:rPr>
              <a:t>		Pascal</a:t>
            </a:r>
          </a:p>
          <a:p>
            <a:pPr lvl="2">
              <a:lnSpc>
                <a:spcPct val="70000"/>
              </a:lnSpc>
              <a:tabLst>
                <a:tab pos="1655763" algn="l"/>
                <a:tab pos="2060575" algn="l"/>
              </a:tabLst>
            </a:pP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int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num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;</a:t>
            </a:r>
            <a:r>
              <a:rPr lang="en-US" sz="1800" dirty="0">
                <a:latin typeface="Arial Narrow" charset="0"/>
                <a:ea typeface="ＭＳ Ｐゴシック" charset="0"/>
              </a:rPr>
              <a:t>			C/C++/Java</a:t>
            </a:r>
          </a:p>
          <a:p>
            <a:pPr lvl="1">
              <a:lnSpc>
                <a:spcPct val="90000"/>
              </a:lnSpc>
              <a:tabLst>
                <a:tab pos="1655763" algn="l"/>
                <a:tab pos="2060575" algn="l"/>
              </a:tabLst>
            </a:pPr>
            <a:r>
              <a:rPr lang="en-US" dirty="0">
                <a:latin typeface="Arial Narrow" charset="0"/>
                <a:ea typeface="ＭＳ Ｐゴシック" charset="0"/>
              </a:rPr>
              <a:t>implicit declarations</a:t>
            </a:r>
          </a:p>
          <a:p>
            <a:pPr lvl="2">
              <a:lnSpc>
                <a:spcPct val="70000"/>
              </a:lnSpc>
              <a:tabLst>
                <a:tab pos="1655763" algn="l"/>
                <a:tab pos="2060575" algn="l"/>
              </a:tabLst>
            </a:pPr>
            <a:r>
              <a:rPr lang="en-US" sz="1800" dirty="0">
                <a:latin typeface="Arial Narrow" charset="0"/>
                <a:ea typeface="ＭＳ Ｐゴシック" charset="0"/>
              </a:rPr>
              <a:t>In FORTRAN, if not declared then type is assumed</a:t>
            </a:r>
          </a:p>
          <a:p>
            <a:pPr lvl="3">
              <a:lnSpc>
                <a:spcPct val="90000"/>
              </a:lnSpc>
              <a:buFontTx/>
              <a:buNone/>
              <a:tabLst>
                <a:tab pos="1655763" algn="l"/>
                <a:tab pos="2060575" algn="l"/>
              </a:tabLst>
            </a:pPr>
            <a:r>
              <a:rPr lang="en-US" sz="1800" dirty="0">
                <a:latin typeface="Arial Narrow" charset="0"/>
                <a:ea typeface="ＭＳ Ｐゴシック" charset="0"/>
              </a:rPr>
              <a:t>starts with I-N </a:t>
            </a:r>
            <a:r>
              <a:rPr lang="en-US" sz="1800" dirty="0">
                <a:latin typeface="Arial Narrow" charset="0"/>
                <a:ea typeface="ＭＳ Ｐゴシック" charset="0"/>
                <a:sym typeface="Wingdings" charset="0"/>
              </a:rPr>
              <a:t> INTEGER, else REAL	         </a:t>
            </a:r>
            <a:r>
              <a:rPr lang="en-US" sz="1800" dirty="0">
                <a:solidFill>
                  <a:srgbClr val="FF0033"/>
                </a:solidFill>
                <a:latin typeface="Arial Narrow" charset="0"/>
                <a:ea typeface="ＭＳ Ｐゴシック" charset="0"/>
                <a:sym typeface="Wingdings" charset="0"/>
              </a:rPr>
              <a:t>TRADEOFFS?</a:t>
            </a:r>
          </a:p>
          <a:p>
            <a:pPr marL="1376363" lvl="3" indent="-458788">
              <a:lnSpc>
                <a:spcPct val="90000"/>
              </a:lnSpc>
              <a:buFontTx/>
              <a:buNone/>
              <a:tabLst>
                <a:tab pos="1655763" algn="l"/>
                <a:tab pos="2060575" algn="l"/>
              </a:tabLst>
            </a:pPr>
            <a:r>
              <a:rPr lang="en-US" sz="1800" dirty="0">
                <a:latin typeface="Arial Narrow" charset="0"/>
                <a:ea typeface="ＭＳ Ｐゴシック" charset="0"/>
                <a:sym typeface="Wingdings" charset="0"/>
              </a:rPr>
              <a:t>in many modern scripting languages, type may be </a:t>
            </a:r>
            <a:r>
              <a:rPr lang="en-US" sz="1800" i="1" dirty="0">
                <a:latin typeface="Arial Narrow" charset="0"/>
                <a:ea typeface="ＭＳ Ｐゴシック" charset="0"/>
                <a:sym typeface="Wingdings" charset="0"/>
              </a:rPr>
              <a:t>inferred</a:t>
            </a:r>
            <a:r>
              <a:rPr lang="en-US" sz="1800" dirty="0">
                <a:latin typeface="Arial Narrow" charset="0"/>
                <a:ea typeface="ＭＳ Ｐゴシック" charset="0"/>
                <a:sym typeface="Wingdings" charset="0"/>
              </a:rPr>
              <a:t> from an assignment</a:t>
            </a: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685800" y="3810000"/>
            <a:ext cx="87026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tabLst>
                <a:tab pos="1655763" algn="l"/>
                <a:tab pos="2060575" algn="l"/>
              </a:tabLst>
            </a:pPr>
            <a:r>
              <a:rPr lang="en-US" dirty="0">
                <a:solidFill>
                  <a:schemeClr val="accent2"/>
                </a:solidFill>
                <a:latin typeface="Arial Narrow" charset="0"/>
              </a:rPr>
              <a:t>dynamic </a:t>
            </a:r>
            <a:r>
              <a:rPr lang="en-US" i="1" dirty="0">
                <a:solidFill>
                  <a:schemeClr val="accent2"/>
                </a:solidFill>
                <a:latin typeface="Arial Narrow" charset="0"/>
              </a:rPr>
              <a:t> (run-time)</a:t>
            </a:r>
          </a:p>
          <a:p>
            <a:pPr marL="742950" lvl="1" indent="-285750">
              <a:spcBef>
                <a:spcPct val="20000"/>
              </a:spcBef>
              <a:buFont typeface="Wingdings" charset="0"/>
              <a:buChar char="§"/>
              <a:tabLst>
                <a:tab pos="1655763" algn="l"/>
                <a:tab pos="2060575" algn="l"/>
              </a:tabLst>
            </a:pPr>
            <a:r>
              <a:rPr lang="en-US" sz="2000" dirty="0">
                <a:latin typeface="Arial Narrow" charset="0"/>
              </a:rPr>
              <a:t>variable is given type on assignment, can change </a:t>
            </a:r>
          </a:p>
          <a:p>
            <a:pPr marL="1600200" lvl="3" indent="-228600">
              <a:spcBef>
                <a:spcPct val="20000"/>
              </a:spcBef>
              <a:buFont typeface="Wingdings" charset="0"/>
              <a:buNone/>
              <a:tabLst>
                <a:tab pos="1655763" algn="l"/>
                <a:tab pos="2060575" algn="l"/>
              </a:tabLst>
            </a:pPr>
            <a:r>
              <a:rPr lang="en-US" sz="1800" dirty="0">
                <a:latin typeface="Arial Narrow" charset="0"/>
              </a:rPr>
              <a:t>e.g., JavaScript, PHP, Python, Perl</a:t>
            </a:r>
          </a:p>
          <a:p>
            <a:pPr marL="1600200" lvl="3" indent="-228600">
              <a:spcBef>
                <a:spcPct val="20000"/>
              </a:spcBef>
              <a:buFont typeface="Wingdings" charset="0"/>
              <a:buNone/>
              <a:tabLst>
                <a:tab pos="1655763" algn="l"/>
                <a:tab pos="2060575" algn="l"/>
              </a:tabLst>
            </a:pPr>
            <a:endParaRPr lang="en-US" sz="800" dirty="0">
              <a:latin typeface="Arial Narrow" charset="0"/>
            </a:endParaRPr>
          </a:p>
          <a:p>
            <a:pPr marL="1143000" lvl="2" indent="-228600">
              <a:spcBef>
                <a:spcPct val="20000"/>
              </a:spcBef>
              <a:tabLst>
                <a:tab pos="1655763" algn="l"/>
                <a:tab pos="2060575" algn="l"/>
              </a:tabLst>
            </a:pPr>
            <a:r>
              <a:rPr lang="en-US" sz="1800" dirty="0">
                <a:solidFill>
                  <a:srgbClr val="FF0033"/>
                </a:solidFill>
                <a:latin typeface="Arial Narrow" charset="0"/>
                <a:sym typeface="Wingdings" charset="0"/>
              </a:rPr>
              <a:t>ADVANTAGE:</a:t>
            </a:r>
            <a:r>
              <a:rPr lang="en-US" sz="1800" dirty="0">
                <a:latin typeface="Arial Narrow" charset="0"/>
                <a:sym typeface="Wingdings" charset="0"/>
              </a:rPr>
              <a:t> 	flexible – can write generic code</a:t>
            </a:r>
          </a:p>
          <a:p>
            <a:pPr marL="1143000" lvl="2" indent="-228600">
              <a:spcBef>
                <a:spcPct val="20000"/>
              </a:spcBef>
              <a:tabLst>
                <a:tab pos="1655763" algn="l"/>
                <a:tab pos="2060575" algn="l"/>
              </a:tabLst>
            </a:pPr>
            <a:r>
              <a:rPr lang="en-US" sz="1800" dirty="0">
                <a:solidFill>
                  <a:srgbClr val="FF0033"/>
                </a:solidFill>
                <a:latin typeface="Arial Narrow" charset="0"/>
                <a:sym typeface="Wingdings" charset="0"/>
              </a:rPr>
              <a:t>DISADVANTAGE:</a:t>
            </a:r>
            <a:r>
              <a:rPr lang="en-US" sz="1800" dirty="0">
                <a:latin typeface="Arial Narrow" charset="0"/>
                <a:sym typeface="Wingdings" charset="0"/>
              </a:rPr>
              <a:t>  	costly – type checking must be done during execution</a:t>
            </a:r>
          </a:p>
          <a:p>
            <a:pPr marL="1143000" lvl="2" indent="-228600">
              <a:spcBef>
                <a:spcPct val="20000"/>
              </a:spcBef>
              <a:tabLst>
                <a:tab pos="1655763" algn="l"/>
                <a:tab pos="2060575" algn="l"/>
              </a:tabLst>
            </a:pPr>
            <a:r>
              <a:rPr lang="en-US" sz="1800" dirty="0">
                <a:latin typeface="Arial Narrow" charset="0"/>
                <a:sym typeface="Wingdings" charset="0"/>
              </a:rPr>
              <a:t>				error-detection abilities are diminished</a:t>
            </a:r>
            <a:endParaRPr lang="en-US" sz="1000" dirty="0">
              <a:solidFill>
                <a:schemeClr val="accent2"/>
              </a:solidFill>
              <a:latin typeface="Arial Narrow" charset="0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685800" y="6096000"/>
            <a:ext cx="87026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tabLst>
                <a:tab pos="1655763" algn="l"/>
                <a:tab pos="2060575" algn="l"/>
              </a:tabLst>
            </a:pPr>
            <a:r>
              <a:rPr lang="en-US" dirty="0">
                <a:solidFill>
                  <a:schemeClr val="accent2"/>
                </a:solidFill>
                <a:latin typeface="Arial Narrow" charset="0"/>
              </a:rPr>
              <a:t>type binding greatly determines implementation</a:t>
            </a:r>
          </a:p>
          <a:p>
            <a:pPr marL="742950" lvl="1" indent="-285750">
              <a:spcBef>
                <a:spcPct val="20000"/>
              </a:spcBef>
              <a:tabLst>
                <a:tab pos="1655763" algn="l"/>
                <a:tab pos="2060575" algn="l"/>
              </a:tabLst>
            </a:pPr>
            <a:r>
              <a:rPr lang="en-US" dirty="0">
                <a:solidFill>
                  <a:srgbClr val="FF0033"/>
                </a:solidFill>
                <a:latin typeface="Arial Narrow" charset="0"/>
              </a:rPr>
              <a:t>static </a:t>
            </a:r>
            <a:r>
              <a:rPr lang="en-US" dirty="0">
                <a:solidFill>
                  <a:srgbClr val="FF0033"/>
                </a:solidFill>
                <a:latin typeface="Arial Narrow" charset="0"/>
                <a:sym typeface="Wingdings" charset="0"/>
              </a:rPr>
              <a:t> compilation		dynamic  interpretation</a:t>
            </a:r>
            <a:endParaRPr lang="en-US" dirty="0">
              <a:solidFill>
                <a:srgbClr val="FF0033"/>
              </a:solidFill>
              <a:latin typeface="Arial Narrow" charset="0"/>
            </a:endParaRPr>
          </a:p>
          <a:p>
            <a:pPr marL="1143000" lvl="2" indent="-228600">
              <a:spcBef>
                <a:spcPct val="20000"/>
              </a:spcBef>
              <a:tabLst>
                <a:tab pos="1655763" algn="l"/>
                <a:tab pos="2060575" algn="l"/>
              </a:tabLst>
            </a:pPr>
            <a:endParaRPr lang="en-US" sz="1800" dirty="0">
              <a:solidFill>
                <a:srgbClr val="FF0033"/>
              </a:solidFill>
              <a:sym typeface="Wingdings" charset="0"/>
            </a:endParaRPr>
          </a:p>
          <a:p>
            <a:pPr marL="742950" lvl="1" indent="-285750">
              <a:spcBef>
                <a:spcPct val="20000"/>
              </a:spcBef>
              <a:buFont typeface="Wingdings" charset="0"/>
              <a:buNone/>
              <a:tabLst>
                <a:tab pos="1655763" algn="l"/>
                <a:tab pos="2060575" algn="l"/>
              </a:tabLst>
            </a:pPr>
            <a:endParaRPr lang="en-US" sz="1000" dirty="0">
              <a:solidFill>
                <a:schemeClr val="accent2"/>
              </a:solidFill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 build="p" autoUpdateAnimBg="0"/>
      <p:bldP spid="9224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6FFFFF1-5D70-BA44-9045-A2A870A46C33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7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150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Binding type (cont.)</a:t>
            </a:r>
          </a:p>
        </p:txBody>
      </p:sp>
      <p:sp>
        <p:nvSpPr>
          <p:cNvPr id="2150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5791200"/>
          </a:xfrm>
        </p:spPr>
        <p:txBody>
          <a:bodyPr/>
          <a:lstStyle/>
          <a:p>
            <a:pPr marL="457200" indent="-457200"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type checking: ensuring that operands in expressions are compatible</a:t>
            </a:r>
          </a:p>
          <a:p>
            <a:pPr marL="457200" indent="-457200">
              <a:lnSpc>
                <a:spcPct val="90000"/>
              </a:lnSpc>
            </a:pPr>
            <a:endParaRPr lang="en-US" sz="100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marL="838200" lvl="1" indent="-381000">
              <a:lnSpc>
                <a:spcPct val="90000"/>
              </a:lnSpc>
              <a:buFont typeface="Wingdings" charset="0"/>
              <a:buNone/>
            </a:pPr>
            <a:r>
              <a:rPr lang="en-US">
                <a:latin typeface="Arial Narrow" charset="0"/>
                <a:ea typeface="ＭＳ Ｐゴシック" charset="0"/>
              </a:rPr>
              <a:t>a </a:t>
            </a:r>
            <a:r>
              <a:rPr lang="en-US" i="1">
                <a:latin typeface="Arial Narrow" charset="0"/>
                <a:ea typeface="ＭＳ Ｐゴシック" charset="0"/>
              </a:rPr>
              <a:t>compatible</a:t>
            </a:r>
            <a:r>
              <a:rPr lang="en-US">
                <a:latin typeface="Arial Narrow" charset="0"/>
                <a:ea typeface="ＭＳ Ｐゴシック" charset="0"/>
              </a:rPr>
              <a:t> type is either</a:t>
            </a:r>
          </a:p>
          <a:p>
            <a:pPr marL="1295400" lvl="2" indent="-381000">
              <a:lnSpc>
                <a:spcPct val="70000"/>
              </a:lnSpc>
              <a:buFont typeface="Wingdings" charset="0"/>
              <a:buAutoNum type="arabicPeriod"/>
            </a:pPr>
            <a:r>
              <a:rPr lang="en-US">
                <a:latin typeface="Arial Narrow" charset="0"/>
                <a:ea typeface="ＭＳ Ｐゴシック" charset="0"/>
              </a:rPr>
              <a:t>legal for that operator, or</a:t>
            </a:r>
          </a:p>
          <a:p>
            <a:pPr marL="1295400" lvl="2" indent="-381000">
              <a:lnSpc>
                <a:spcPct val="70000"/>
              </a:lnSpc>
              <a:buFont typeface="Wingdings" charset="0"/>
              <a:buAutoNum type="arabicPeriod"/>
            </a:pPr>
            <a:r>
              <a:rPr lang="en-US">
                <a:latin typeface="Arial Narrow" charset="0"/>
                <a:ea typeface="ＭＳ Ｐゴシック" charset="0"/>
              </a:rPr>
              <a:t>can be coerced (automatically converted) into a legal type</a:t>
            </a:r>
          </a:p>
          <a:p>
            <a:pPr marL="1295400" lvl="2" indent="-381000">
              <a:lnSpc>
                <a:spcPct val="70000"/>
              </a:lnSpc>
              <a:buFont typeface="Wingdings" charset="0"/>
              <a:buAutoNum type="arabicPeriod"/>
            </a:pPr>
            <a:endParaRPr lang="en-US">
              <a:latin typeface="Arial Narrow" charset="0"/>
              <a:ea typeface="ＭＳ Ｐゴシック" charset="0"/>
            </a:endParaRPr>
          </a:p>
          <a:p>
            <a:pPr marL="457200" indent="-457200"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coercion affects type checking, hence reliability</a:t>
            </a:r>
          </a:p>
          <a:p>
            <a:pPr marL="838200" lvl="1" indent="-381000"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</a:rPr>
              <a:t>most languages coerce numeric values</a:t>
            </a:r>
          </a:p>
          <a:p>
            <a:pPr marL="1295400" lvl="2" indent="-381000">
              <a:lnSpc>
                <a:spcPct val="70000"/>
              </a:lnSpc>
            </a:pPr>
            <a:r>
              <a:rPr lang="en-US" sz="180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	X = 3.5 + 2;</a:t>
            </a:r>
          </a:p>
          <a:p>
            <a:pPr marL="838200" lvl="1" indent="-381000"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</a:rPr>
              <a:t>C/C++ make extensive use of coercion</a:t>
            </a:r>
          </a:p>
          <a:p>
            <a:pPr marL="1295400" lvl="2" indent="-381000">
              <a:lnSpc>
                <a:spcPct val="70000"/>
              </a:lnSpc>
            </a:pPr>
            <a:r>
              <a:rPr lang="en-US" sz="180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	char ch = </a:t>
            </a:r>
            <a:r>
              <a:rPr lang="ja-JP" altLang="en-US" sz="180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’</a:t>
            </a:r>
            <a:r>
              <a:rPr lang="en-US" altLang="ja-JP" sz="180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</a:t>
            </a:r>
            <a:r>
              <a:rPr lang="ja-JP" altLang="en-US" sz="180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’</a:t>
            </a:r>
            <a:r>
              <a:rPr lang="en-US" altLang="ja-JP" sz="180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+ 1;</a:t>
            </a:r>
          </a:p>
          <a:p>
            <a:pPr marL="1295400" lvl="2" indent="-381000">
              <a:lnSpc>
                <a:spcPct val="70000"/>
              </a:lnSpc>
            </a:pPr>
            <a:endParaRPr lang="en-US" sz="180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marL="1295400" lvl="2" indent="-381000">
              <a:lnSpc>
                <a:spcPct val="70000"/>
              </a:lnSpc>
            </a:pPr>
            <a:r>
              <a:rPr lang="en-US" sz="180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	int * ptr = new int[10];</a:t>
            </a:r>
          </a:p>
          <a:p>
            <a:pPr marL="1295400" lvl="2" indent="-381000">
              <a:lnSpc>
                <a:spcPct val="70000"/>
              </a:lnSpc>
            </a:pPr>
            <a:r>
              <a:rPr lang="en-US" sz="180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	ptr++;</a:t>
            </a:r>
          </a:p>
          <a:p>
            <a:pPr marL="1295400" lvl="2" indent="-381000">
              <a:lnSpc>
                <a:spcPct val="70000"/>
              </a:lnSpc>
            </a:pPr>
            <a:endParaRPr lang="en-US" sz="180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marL="1295400" lvl="2" indent="-381000">
              <a:lnSpc>
                <a:spcPct val="70000"/>
              </a:lnSpc>
            </a:pPr>
            <a:r>
              <a:rPr lang="en-US" sz="180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	</a:t>
            </a:r>
            <a:r>
              <a:rPr lang="en-US" sz="1800">
                <a:latin typeface="Arial Narrow" charset="0"/>
                <a:ea typeface="ＭＳ Ｐゴシック" charset="0"/>
              </a:rPr>
              <a:t>can define coercion paths for new classes</a:t>
            </a:r>
          </a:p>
          <a:p>
            <a:pPr marL="1295400" lvl="2" indent="-381000">
              <a:lnSpc>
                <a:spcPct val="70000"/>
              </a:lnSpc>
            </a:pPr>
            <a:endParaRPr lang="en-US" sz="1800">
              <a:latin typeface="Arial Narrow" charset="0"/>
              <a:ea typeface="ＭＳ Ｐゴシック" charset="0"/>
            </a:endParaRPr>
          </a:p>
          <a:p>
            <a:pPr marL="838200" lvl="1" indent="-381000"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</a:rPr>
              <a:t>Java allows some C++-like coercion of primitive types</a:t>
            </a:r>
          </a:p>
          <a:p>
            <a:pPr marL="1295400" lvl="2" indent="-381000">
              <a:lnSpc>
                <a:spcPct val="70000"/>
              </a:lnSpc>
            </a:pPr>
            <a:r>
              <a:rPr lang="en-US">
                <a:latin typeface="Arial Narrow" charset="0"/>
                <a:ea typeface="ＭＳ Ｐゴシック" charset="0"/>
              </a:rPr>
              <a:t>but must explicitly convert real</a:t>
            </a:r>
            <a:r>
              <a:rPr lang="en-US">
                <a:latin typeface="Arial Narrow" charset="0"/>
                <a:ea typeface="ＭＳ Ｐゴシック" charset="0"/>
                <a:sym typeface="Wingdings" charset="0"/>
              </a:rPr>
              <a:t></a:t>
            </a:r>
            <a:r>
              <a:rPr lang="en-US">
                <a:latin typeface="Arial Narrow" charset="0"/>
                <a:ea typeface="ＭＳ Ｐゴシック" charset="0"/>
              </a:rPr>
              <a:t>int &amp; reference types (objects)</a:t>
            </a:r>
            <a:endParaRPr lang="en-US" sz="180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marL="838200" lvl="1" indent="-381000">
              <a:lnSpc>
                <a:spcPct val="90000"/>
              </a:lnSpc>
            </a:pPr>
            <a:endParaRPr lang="en-US">
              <a:latin typeface="Arial Narrow" charset="0"/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BD672D1-411C-7242-B86C-57EE9454F00C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8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Binding type (cont.)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a </a:t>
            </a:r>
            <a:r>
              <a:rPr lang="en-US" i="1" dirty="0">
                <a:latin typeface="Arial Narrow" charset="0"/>
                <a:ea typeface="ＭＳ Ｐゴシック" charset="0"/>
                <a:cs typeface="ＭＳ Ｐゴシック" charset="0"/>
              </a:rPr>
              <a:t>strongly typed </a:t>
            </a: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language is one in which all type incompatibilities are caught (at either compile-time or run-time)</a:t>
            </a:r>
          </a:p>
          <a:p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C		somewhat strongly typed, but numerous loopholes exist</a:t>
            </a:r>
          </a:p>
          <a:p>
            <a:pPr lvl="4">
              <a:buFontTx/>
              <a:buNone/>
            </a:pPr>
            <a:r>
              <a:rPr lang="en-US" dirty="0">
                <a:latin typeface="Arial Narrow" charset="0"/>
                <a:ea typeface="ＭＳ Ｐゴシック" charset="0"/>
              </a:rPr>
              <a:t>e.g.,	= vs. ==			</a:t>
            </a:r>
            <a:r>
              <a:rPr lang="en-US" dirty="0" err="1">
                <a:latin typeface="Arial Narrow" charset="0"/>
                <a:ea typeface="ＭＳ Ｐゴシック" charset="0"/>
              </a:rPr>
              <a:t>bool</a:t>
            </a:r>
            <a:r>
              <a:rPr lang="en-US" dirty="0">
                <a:latin typeface="Arial Narrow" charset="0"/>
                <a:ea typeface="ＭＳ Ｐゴシック" charset="0"/>
              </a:rPr>
              <a:t> vs. </a:t>
            </a:r>
            <a:r>
              <a:rPr lang="en-US" dirty="0" err="1">
                <a:latin typeface="Arial Narrow" charset="0"/>
                <a:ea typeface="ＭＳ Ｐゴシック" charset="0"/>
              </a:rPr>
              <a:t>int</a:t>
            </a:r>
            <a:endParaRPr lang="en-US" dirty="0">
              <a:latin typeface="Arial Narrow" charset="0"/>
              <a:ea typeface="ＭＳ Ｐゴシック" charset="0"/>
            </a:endParaRPr>
          </a:p>
          <a:p>
            <a:pPr lvl="4">
              <a:buFontTx/>
              <a:buNone/>
            </a:pPr>
            <a:r>
              <a:rPr lang="en-US" dirty="0">
                <a:latin typeface="Arial Narrow" charset="0"/>
                <a:ea typeface="ＭＳ Ｐゴシック" charset="0"/>
              </a:rPr>
              <a:t>		union			unchecked parameters</a:t>
            </a:r>
          </a:p>
          <a:p>
            <a:pPr lvl="1"/>
            <a:endParaRPr lang="en-US" dirty="0">
              <a:latin typeface="Arial Narrow" charset="0"/>
              <a:ea typeface="ＭＳ Ｐゴシック" charset="0"/>
            </a:endParaRP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C++	slightly better, but retains most weaknesses for backward compatibility</a:t>
            </a:r>
          </a:p>
          <a:p>
            <a:pPr lvl="4">
              <a:buFontTx/>
              <a:buNone/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Java	much better</a:t>
            </a:r>
          </a:p>
          <a:p>
            <a:pPr lvl="4">
              <a:buFontTx/>
              <a:buNone/>
            </a:pPr>
            <a:r>
              <a:rPr lang="en-US" dirty="0">
                <a:latin typeface="Arial Narrow" charset="0"/>
                <a:ea typeface="ＭＳ Ｐゴシック" charset="0"/>
              </a:rPr>
              <a:t>closes many C-style loopholes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AD7C652-F906-A34D-BF5C-116227D53D43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9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Binding address  </a:t>
            </a:r>
            <a:r>
              <a:rPr lang="en-US" sz="2400">
                <a:latin typeface="Arial Narrow" charset="0"/>
                <a:ea typeface="ＭＳ Ｐゴシック" charset="0"/>
                <a:cs typeface="ＭＳ Ｐゴシック" charset="0"/>
              </a:rPr>
              <a:t>(When is memory allocated &amp; assigned?)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1219200"/>
          </a:xfrm>
        </p:spPr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static:  </a:t>
            </a:r>
            <a:r>
              <a:rPr lang="en-US" sz="20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rPr>
              <a:t>bound before execution, stays same</a:t>
            </a:r>
          </a:p>
          <a:p>
            <a:r>
              <a:rPr lang="en-US" sz="20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rPr>
              <a:t>		e.g., early versions of FORTRAN, constants, global variables in C/C++ &amp; Java</a:t>
            </a:r>
          </a:p>
          <a:p>
            <a:r>
              <a:rPr lang="en-US" sz="20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rPr>
              <a:t>		static binding </a:t>
            </a:r>
            <a:r>
              <a:rPr lang="en-US" sz="20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  <a:sym typeface="Wingdings" charset="0"/>
              </a:rPr>
              <a:t> no recursion		</a:t>
            </a:r>
            <a:r>
              <a:rPr lang="en-US" sz="2000">
                <a:solidFill>
                  <a:srgbClr val="FF0033"/>
                </a:solidFill>
                <a:latin typeface="Arial Narrow" charset="0"/>
                <a:ea typeface="ＭＳ Ｐゴシック" charset="0"/>
                <a:cs typeface="ＭＳ Ｐゴシック" charset="0"/>
                <a:sym typeface="Wingdings" charset="0"/>
              </a:rPr>
              <a:t>WHY?</a:t>
            </a:r>
            <a:endParaRPr lang="en-US">
              <a:solidFill>
                <a:srgbClr val="FF0033"/>
              </a:solidFill>
              <a:latin typeface="Arial Narrow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685800" y="2667000"/>
            <a:ext cx="8915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>
                <a:solidFill>
                  <a:schemeClr val="accent2"/>
                </a:solidFill>
                <a:latin typeface="Arial Narrow" charset="0"/>
              </a:rPr>
              <a:t>stack-dynamic:  </a:t>
            </a:r>
            <a:r>
              <a:rPr lang="en-US" sz="2000">
                <a:latin typeface="Arial Narrow" charset="0"/>
              </a:rPr>
              <a:t>bound when declaration is reached, but type bound statically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latin typeface="Arial Narrow" charset="0"/>
              </a:rPr>
              <a:t>		e.g., could specify in FORTRAN 77, locals in C/C++, primitives &amp; references in Java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latin typeface="Arial Narrow" charset="0"/>
              </a:rPr>
              <a:t>		can save space over static, but slower</a:t>
            </a:r>
            <a:r>
              <a:rPr lang="en-US" sz="2000">
                <a:latin typeface="Arial Narrow" charset="0"/>
                <a:sym typeface="Wingdings" charset="0"/>
              </a:rPr>
              <a:t>	</a:t>
            </a:r>
            <a:r>
              <a:rPr lang="en-US" sz="2000">
                <a:solidFill>
                  <a:srgbClr val="FF0033"/>
                </a:solidFill>
                <a:latin typeface="Arial Narrow" charset="0"/>
                <a:sym typeface="Wingdings" charset="0"/>
              </a:rPr>
              <a:t>WHY?</a:t>
            </a:r>
            <a:endParaRPr lang="en-US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685800" y="4114800"/>
            <a:ext cx="8702675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dirty="0">
                <a:solidFill>
                  <a:schemeClr val="accent2"/>
                </a:solidFill>
                <a:latin typeface="Arial Narrow" charset="0"/>
              </a:rPr>
              <a:t>heap-dynamic:  </a:t>
            </a:r>
            <a:r>
              <a:rPr lang="en-US" sz="2000" dirty="0">
                <a:latin typeface="Arial Narrow" charset="0"/>
              </a:rPr>
              <a:t>bound during execution, changeable</a:t>
            </a:r>
          </a:p>
          <a:p>
            <a:pPr marL="1143000" lvl="2" indent="-22860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Arial Narrow" charset="0"/>
              </a:rPr>
              <a:t>can be </a:t>
            </a:r>
            <a:r>
              <a:rPr lang="en-US" sz="2000" i="1" dirty="0">
                <a:latin typeface="Arial Narrow" charset="0"/>
              </a:rPr>
              <a:t>explicit</a:t>
            </a:r>
            <a:r>
              <a:rPr lang="en-US" sz="2000" dirty="0">
                <a:latin typeface="Arial Narrow" charset="0"/>
              </a:rPr>
              <a:t>:  user allocates/deallocates objects</a:t>
            </a:r>
          </a:p>
          <a:p>
            <a:pPr marL="1600200" lvl="3" indent="-228600">
              <a:spcBef>
                <a:spcPct val="20000"/>
              </a:spcBef>
            </a:pPr>
            <a:r>
              <a:rPr lang="en-US" sz="2000" dirty="0">
                <a:latin typeface="Arial Narrow" charset="0"/>
              </a:rPr>
              <a:t>e.g., new/delete in C/C++, new in Java</a:t>
            </a:r>
          </a:p>
          <a:p>
            <a:pPr marL="1600200" lvl="3" indent="-228600">
              <a:spcBef>
                <a:spcPct val="20000"/>
              </a:spcBef>
            </a:pPr>
            <a:r>
              <a:rPr lang="en-US" sz="2000" dirty="0">
                <a:latin typeface="Arial Narrow" charset="0"/>
              </a:rPr>
              <a:t>efficient, but tricky (garbage collection helps)</a:t>
            </a:r>
          </a:p>
          <a:p>
            <a:pPr marL="1143000" lvl="2" indent="-22860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Arial Narrow" charset="0"/>
              </a:rPr>
              <a:t>can be </a:t>
            </a:r>
            <a:r>
              <a:rPr lang="en-US" sz="2000" i="1" dirty="0">
                <a:latin typeface="Arial Narrow" charset="0"/>
              </a:rPr>
              <a:t>implicit</a:t>
            </a:r>
            <a:r>
              <a:rPr lang="en-US" sz="2000" dirty="0">
                <a:latin typeface="Arial Narrow" charset="0"/>
              </a:rPr>
              <a:t>:  transparent to the user</a:t>
            </a:r>
          </a:p>
          <a:p>
            <a:pPr marL="1600200" lvl="3" indent="-228600">
              <a:spcBef>
                <a:spcPct val="20000"/>
              </a:spcBef>
            </a:pPr>
            <a:r>
              <a:rPr lang="en-US" sz="2000" dirty="0">
                <a:latin typeface="Arial Narrow" charset="0"/>
              </a:rPr>
              <a:t>e.g., JavaScript, LISP/Scheme/Clojure</a:t>
            </a:r>
          </a:p>
          <a:p>
            <a:pPr marL="1600200" lvl="3" indent="-228600">
              <a:spcBef>
                <a:spcPct val="20000"/>
              </a:spcBef>
            </a:pPr>
            <a:endParaRPr lang="en-US" sz="1400" dirty="0">
              <a:latin typeface="Arial Narrow" charset="0"/>
            </a:endParaRPr>
          </a:p>
          <a:p>
            <a:pPr marL="742950" lvl="1" indent="-285750">
              <a:spcBef>
                <a:spcPct val="20000"/>
              </a:spcBef>
            </a:pPr>
            <a:r>
              <a:rPr lang="en-US" sz="2000" dirty="0">
                <a:solidFill>
                  <a:srgbClr val="FF0033"/>
                </a:solidFill>
                <a:latin typeface="Arial Narrow" charset="0"/>
              </a:rPr>
              <a:t>as with dynamic type binding: flexible, inefficient, error detection weakened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autoUpdateAnimBg="0"/>
      <p:bldP spid="25605" grpId="0" build="p" autoUpdateAnimBg="0"/>
    </p:bldLst>
  </p:timing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FF0033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6699FF"/>
      </a:hlink>
      <a:folHlink>
        <a:srgbClr val="B2B2B2"/>
      </a:folHlink>
    </a:clrScheme>
    <a:fontScheme name="Blank Presentatio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C:\MSOffice\Templates\Blank Presentation.pot</Template>
  <TotalTime>1859</TotalTime>
  <Words>1951</Words>
  <Application>Microsoft Macintosh PowerPoint</Application>
  <PresentationFormat>Custom</PresentationFormat>
  <Paragraphs>312</Paragraphs>
  <Slides>17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ＭＳ Ｐゴシック</vt:lpstr>
      <vt:lpstr>Arial Narrow</vt:lpstr>
      <vt:lpstr>Courier New</vt:lpstr>
      <vt:lpstr>Times New Roman</vt:lpstr>
      <vt:lpstr>Wingdings</vt:lpstr>
      <vt:lpstr>Blank Presentation</vt:lpstr>
      <vt:lpstr>Picture</vt:lpstr>
      <vt:lpstr>VISIO</vt:lpstr>
      <vt:lpstr>CSC 533: Programming Languages  Spring 2026</vt:lpstr>
      <vt:lpstr>Variables</vt:lpstr>
      <vt:lpstr>Static vs. dynamic</vt:lpstr>
      <vt:lpstr>Binding name (What names can refer to variables?) </vt:lpstr>
      <vt:lpstr>Binding name (cont.)</vt:lpstr>
      <vt:lpstr>Binding type  (When is the type of a variable decided?)</vt:lpstr>
      <vt:lpstr>Binding type (cont.)</vt:lpstr>
      <vt:lpstr>Binding type (cont.)</vt:lpstr>
      <vt:lpstr>Binding address  (When is memory allocated &amp; assigned?)</vt:lpstr>
      <vt:lpstr>Binding address (cont.)</vt:lpstr>
      <vt:lpstr>Binding value (How are values assigned to variables?)</vt:lpstr>
      <vt:lpstr>Scope &amp; lifetime</vt:lpstr>
      <vt:lpstr>Static vs. dynamic scoping</vt:lpstr>
      <vt:lpstr>Nested scopes</vt:lpstr>
      <vt:lpstr>In-class exercise</vt:lpstr>
      <vt:lpstr>Nested scopes in C/C++/Java</vt:lpstr>
      <vt:lpstr>Scoping tradeoffs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and History</dc:title>
  <dc:creator>Dave Reed</dc:creator>
  <cp:lastModifiedBy>Reed, Dave</cp:lastModifiedBy>
  <cp:revision>78</cp:revision>
  <cp:lastPrinted>2017-12-28T07:33:59Z</cp:lastPrinted>
  <dcterms:created xsi:type="dcterms:W3CDTF">2014-01-09T19:42:42Z</dcterms:created>
  <dcterms:modified xsi:type="dcterms:W3CDTF">2026-01-12T22:54:27Z</dcterms:modified>
</cp:coreProperties>
</file>