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324" r:id="rId3"/>
    <p:sldId id="328" r:id="rId4"/>
    <p:sldId id="329" r:id="rId5"/>
    <p:sldId id="330" r:id="rId6"/>
    <p:sldId id="308" r:id="rId7"/>
    <p:sldId id="316" r:id="rId8"/>
    <p:sldId id="317" r:id="rId9"/>
    <p:sldId id="262" r:id="rId10"/>
    <p:sldId id="318" r:id="rId11"/>
    <p:sldId id="263" r:id="rId12"/>
    <p:sldId id="319" r:id="rId13"/>
    <p:sldId id="325" r:id="rId14"/>
    <p:sldId id="320" r:id="rId15"/>
    <p:sldId id="326" r:id="rId16"/>
    <p:sldId id="321" r:id="rId17"/>
    <p:sldId id="269" r:id="rId18"/>
    <p:sldId id="323" r:id="rId19"/>
    <p:sldId id="309" r:id="rId20"/>
    <p:sldId id="327" r:id="rId21"/>
    <p:sldId id="271" r:id="rId22"/>
    <p:sldId id="272" r:id="rId23"/>
    <p:sldId id="273" r:id="rId24"/>
    <p:sldId id="305" r:id="rId25"/>
    <p:sldId id="303" r:id="rId26"/>
    <p:sldId id="274" r:id="rId27"/>
    <p:sldId id="310" r:id="rId28"/>
    <p:sldId id="304" r:id="rId29"/>
    <p:sldId id="275" r:id="rId30"/>
    <p:sldId id="276" r:id="rId31"/>
    <p:sldId id="331" r:id="rId32"/>
    <p:sldId id="313" r:id="rId33"/>
    <p:sldId id="277" r:id="rId34"/>
    <p:sldId id="278" r:id="rId35"/>
    <p:sldId id="306" r:id="rId36"/>
    <p:sldId id="311" r:id="rId37"/>
    <p:sldId id="314" r:id="rId38"/>
    <p:sldId id="315" r:id="rId39"/>
    <p:sldId id="307" r:id="rId40"/>
    <p:sldId id="333" r:id="rId41"/>
    <p:sldId id="334" r:id="rId42"/>
    <p:sldId id="335" r:id="rId43"/>
    <p:sldId id="279" r:id="rId44"/>
    <p:sldId id="336" r:id="rId45"/>
    <p:sldId id="332" r:id="rId46"/>
    <p:sldId id="337" r:id="rId47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/>
    <p:restoredTop sz="94286"/>
  </p:normalViewPr>
  <p:slideViewPr>
    <p:cSldViewPr>
      <p:cViewPr varScale="1">
        <p:scale>
          <a:sx n="109" d="100"/>
          <a:sy n="109" d="100"/>
        </p:scale>
        <p:origin x="2040" y="184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B2EA96D-62A5-EA47-A1E4-4F3DE8A6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2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1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7F8E2E8-BEA5-3A4F-969C-2C5480D0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8B6A-5CFC-A040-A68E-8F58BFAF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E1BC-6D18-F140-8BAB-B10CBE3F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45C47-48C3-C245-B3AA-003734DA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41E9-7B7C-3547-A716-4FE757F8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4779-E161-2047-83EF-25A4A0A0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ABDA-F111-784C-929B-4D5ADE8B5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836B-39B6-AD4A-A45D-D5B32A24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F75E-E157-504B-8D0B-27198A93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3C4F-991F-C14F-A6B3-3CCD9611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972D-5344-0744-950B-B262178B1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2050-A479-B048-B868-7D7CDDE2F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CF65705-7CBE-9B41-B6A0-A9E16645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EB05E6-1AAD-ECBC-6100-94189E25A90B}"/>
              </a:ext>
            </a:extLst>
          </p:cNvPr>
          <p:cNvSpPr/>
          <p:nvPr userDrawn="1"/>
        </p:nvSpPr>
        <p:spPr bwMode="auto">
          <a:xfrm>
            <a:off x="8969375" y="-2286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514F3-2E45-1D4F-0858-6D4CF1797FE4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  <a:latin typeface="+mn-lt"/>
              </a:rPr>
              <a:t>CSC 533</a:t>
            </a:r>
          </a:p>
          <a:p>
            <a:pPr algn="r"/>
            <a:r>
              <a:rPr lang="en-US" sz="1000" dirty="0" err="1">
                <a:solidFill>
                  <a:schemeClr val="bg1"/>
                </a:solidFill>
                <a:latin typeface="+mn-lt"/>
              </a:rPr>
              <a:t>Spr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24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07C75-BC5D-DC31-E1F9-88B8560C6E30}"/>
              </a:ext>
            </a:extLst>
          </p:cNvPr>
          <p:cNvSpPr/>
          <p:nvPr userDrawn="1"/>
        </p:nvSpPr>
        <p:spPr bwMode="auto">
          <a:xfrm>
            <a:off x="0" y="0"/>
            <a:ext cx="76200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lojure.org/api/cheatshe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lojure.org/api/cheatshe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E3FB89-624D-D74B-9D3A-A6636A55FF6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427038"/>
            <a:ext cx="8159750" cy="2011362"/>
          </a:xfrm>
          <a:noFill/>
        </p:spPr>
        <p:txBody>
          <a:bodyPr/>
          <a:lstStyle/>
          <a:p>
            <a:pPr algn="ctr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CSC 533: Programming Languages</a:t>
            </a:r>
            <a:b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</a:br>
            <a:b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Spring 2024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971800"/>
            <a:ext cx="7162800" cy="3581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Clojure basics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installing IntelliJ &amp; Cursive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scalars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numbers, symbols, keywords, strings, characters, </a:t>
            </a:r>
            <a:r>
              <a:rPr lang="en-US" dirty="0" err="1">
                <a:latin typeface="Arial Narrow" charset="0"/>
                <a:ea typeface="ＭＳ Ｐゴシック" charset="0"/>
              </a:rPr>
              <a:t>booleans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def, var != variable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collections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lists, vectors, sets, maps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function calls &amp; definitions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latin typeface="Arial Narrow" charset="0"/>
                <a:ea typeface="ＭＳ Ｐゴシック" charset="0"/>
              </a:rPr>
              <a:t>fn</a:t>
            </a:r>
            <a:r>
              <a:rPr lang="en-US" dirty="0">
                <a:latin typeface="Arial Narrow" charset="0"/>
                <a:ea typeface="ＭＳ Ｐゴシック" charset="0"/>
              </a:rPr>
              <a:t>, def, </a:t>
            </a:r>
            <a:r>
              <a:rPr lang="en-US" dirty="0" err="1">
                <a:latin typeface="Arial Narrow" charset="0"/>
                <a:ea typeface="ＭＳ Ｐゴシック" charset="0"/>
              </a:rPr>
              <a:t>defn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built-in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29562-9FD3-968E-BB59-D9EEFA8B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>
            <a:extLst>
              <a:ext uri="{FF2B5EF4-FFF2-40B4-BE49-F238E27FC236}">
                <a16:creationId xmlns:a16="http://schemas.microsoft.com/office/drawing/2014/main" id="{B696E3FB-3CA0-D15B-7E0E-0560D102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8B4B25-FB14-BE4E-9CA1-FB65097D7CC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10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E5A03FB-330B-70E2-DADC-5A9D5F5D0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Collections (cont.)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31E35F5-A068-357E-7971-044F3B81D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702675" cy="5638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lists were the only collection type in LISP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lists are all you need, but not the most efficient for certain operations</a:t>
            </a:r>
          </a:p>
          <a:p>
            <a:pPr marL="457200" lvl="1" indent="0"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715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Clojure provides other collections, based on Java data structures</a:t>
            </a:r>
          </a:p>
          <a:p>
            <a:pPr marL="744538" lvl="1" indent="-27940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vector: based on Java array, stored contiguously and provides direct access</a:t>
            </a:r>
          </a:p>
          <a:p>
            <a:pPr marL="744538" lvl="1" indent="-27940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65138" lvl="1" indent="0"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[1 2 3 :a :b :c]</a:t>
            </a:r>
            <a:endParaRPr lang="en-US" kern="0" dirty="0">
              <a:solidFill>
                <a:srgbClr val="FF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65138" lvl="1" indent="0"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744538" lvl="1" indent="-27940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set: based on Java Set, items are unique</a:t>
            </a:r>
          </a:p>
          <a:p>
            <a:pPr marL="744538" lvl="1" indent="-27940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65138" lvl="1" indent="0"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#{:red :blue :green}</a:t>
            </a:r>
            <a:endParaRPr lang="en-US" kern="0" dirty="0">
              <a:solidFill>
                <a:srgbClr val="FF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744538" lvl="1" indent="-27940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744538" lvl="1" indent="-27940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map: based on Java Map, sequence of key &amp; value pairs</a:t>
            </a:r>
          </a:p>
          <a:p>
            <a:pPr marL="744538" lvl="1" indent="-279400"/>
            <a:endParaRPr lang="en-US" dirty="0">
              <a:latin typeface="Arial Narrow" charset="0"/>
              <a:ea typeface="ＭＳ Ｐゴシック" charset="0"/>
            </a:endParaRPr>
          </a:p>
          <a:p>
            <a:pPr marL="465138" lvl="1" indent="0"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{:first "Chris" :last "Jones" :age 20}</a:t>
            </a:r>
            <a:endParaRPr lang="en-US" kern="0" dirty="0">
              <a:solidFill>
                <a:srgbClr val="FF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744538" lvl="1" indent="-279400"/>
            <a:endParaRPr lang="en-US" dirty="0">
              <a:latin typeface="Arial Narrow" charset="0"/>
              <a:ea typeface="ＭＳ Ｐゴシック" charset="0"/>
            </a:endParaRPr>
          </a:p>
          <a:p>
            <a:pPr marL="465138" lvl="1" indent="0">
              <a:buNone/>
            </a:pPr>
            <a:r>
              <a:rPr lang="en-US" dirty="0">
                <a:solidFill>
                  <a:srgbClr val="3333CC"/>
                </a:solidFill>
                <a:latin typeface="Arial Narrow" charset="0"/>
                <a:ea typeface="ＭＳ Ｐゴシック" charset="0"/>
              </a:rPr>
              <a:t>MORE ON THESE LATER</a:t>
            </a:r>
          </a:p>
        </p:txBody>
      </p:sp>
    </p:spTree>
    <p:extLst>
      <p:ext uri="{BB962C8B-B14F-4D97-AF65-F5344CB8AC3E}">
        <p14:creationId xmlns:p14="http://schemas.microsoft.com/office/powerpoint/2010/main" val="143009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FFD7CA-6C36-DC43-880E-2B19A0C77AE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11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685800" y="4572000"/>
            <a:ext cx="8702675" cy="258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Arial Narrow" charset="0"/>
              </a:rPr>
              <a:t>since function calls can be nested, evaluation is recursive</a:t>
            </a:r>
          </a:p>
          <a:p>
            <a:pPr lvl="2"/>
            <a:r>
              <a:rPr lang="en-US" sz="2000" dirty="0">
                <a:latin typeface="Arial Narrow" charset="0"/>
              </a:rPr>
              <a:t>e.g., to evaluate </a:t>
            </a:r>
            <a:r>
              <a:rPr lang="en-US" sz="2000" dirty="0">
                <a:solidFill>
                  <a:srgbClr val="FF0033"/>
                </a:solidFill>
                <a:latin typeface="Courier New" charset="0"/>
              </a:rPr>
              <a:t>(+ 3 (* 4 2))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latin typeface="Arial Narrow" charset="0"/>
              </a:rPr>
              <a:t>evaluate each item (in any order)</a:t>
            </a:r>
          </a:p>
          <a:p>
            <a:pPr marL="1781175" lvl="2">
              <a:tabLst>
                <a:tab pos="3192463" algn="l"/>
              </a:tabLst>
            </a:pP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dirty="0">
                <a:latin typeface="Arial Narrow" charset="0"/>
              </a:rPr>
              <a:t>	is a scalar, evaluates to a built-in function (i.e., code)</a:t>
            </a:r>
          </a:p>
          <a:p>
            <a:pPr marL="1781175" lvl="3">
              <a:tabLst>
                <a:tab pos="3192463" algn="l"/>
              </a:tabLst>
            </a:pP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000" dirty="0">
                <a:latin typeface="Arial Narrow" charset="0"/>
              </a:rPr>
              <a:t>	is a scalar, evaluates to an integer literal</a:t>
            </a:r>
          </a:p>
          <a:p>
            <a:pPr marL="1781175" lvl="3">
              <a:tabLst>
                <a:tab pos="3192463" algn="l"/>
              </a:tabLst>
            </a:pP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 4 2)</a:t>
            </a:r>
            <a:r>
              <a:rPr lang="en-US" sz="2000" dirty="0">
                <a:latin typeface="Arial Narrow" charset="0"/>
              </a:rPr>
              <a:t>	is a function call, </a:t>
            </a:r>
            <a:r>
              <a:rPr lang="en-US" sz="2000" i="1" dirty="0">
                <a:latin typeface="Arial Narrow" charset="0"/>
              </a:rPr>
              <a:t>recursively</a:t>
            </a:r>
            <a:r>
              <a:rPr lang="en-US" sz="2000" dirty="0">
                <a:latin typeface="Arial Narrow" charset="0"/>
              </a:rPr>
              <a:t> evaluates to 8</a:t>
            </a:r>
          </a:p>
          <a:p>
            <a:pPr marL="1323975" lvl="1" indent="-457200">
              <a:buFont typeface="+mj-lt"/>
              <a:buAutoNum type="arabicPeriod" startAt="2"/>
              <a:tabLst>
                <a:tab pos="3192463" algn="l"/>
              </a:tabLst>
            </a:pPr>
            <a:r>
              <a:rPr lang="en-US" sz="2000" dirty="0">
                <a:latin typeface="Arial Narrow" charset="0"/>
              </a:rPr>
              <a:t>apply the function code to the input values</a:t>
            </a:r>
          </a:p>
          <a:p>
            <a:pPr lvl="2"/>
            <a:r>
              <a:rPr lang="en-US" sz="2000" dirty="0">
                <a:latin typeface="Arial Narrow" charset="0"/>
              </a:rPr>
              <a:t>	(+ code) applied to 3 and 8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11</a:t>
            </a:r>
            <a:endParaRPr lang="en-US" sz="2000" dirty="0">
              <a:latin typeface="Arial Narrow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000" dirty="0">
              <a:latin typeface="Arial Narrow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Function calls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3048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computation in a functional language is via function calls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function call is represented as a list, with the function first followed by inputs</a:t>
            </a:r>
          </a:p>
          <a:p>
            <a:endParaRPr lang="en-US" sz="1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sz="1800" dirty="0">
                <a:latin typeface="Courier New" charset="0"/>
                <a:ea typeface="ＭＳ Ｐゴシック" charset="0"/>
              </a:rPr>
              <a:t>(FUNC ARG1 ARG2 . . . ARGn)</a:t>
            </a:r>
          </a:p>
          <a:p>
            <a:pPr lvl="2"/>
            <a:endParaRPr lang="en-US" sz="1400" dirty="0">
              <a:latin typeface="Courier New" charset="0"/>
              <a:ea typeface="ＭＳ Ｐゴシック" charset="0"/>
            </a:endParaRPr>
          </a:p>
          <a:p>
            <a:pPr lvl="2"/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(first [:a :b :c])		(+ 3 (* 4 2))</a:t>
            </a:r>
          </a:p>
          <a:p>
            <a:pPr lvl="2"/>
            <a:endParaRPr lang="en-US" sz="18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prefix notation takes some getting used to</a:t>
            </a:r>
          </a:p>
          <a:p>
            <a:pPr lvl="2"/>
            <a:r>
              <a:rPr lang="en-US" dirty="0">
                <a:ea typeface="ＭＳ Ｐゴシック" charset="0"/>
              </a:rPr>
              <a:t>allows for a function to have an arbitrary number of inputs   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(&lt; 1 3 6 8 12)</a:t>
            </a:r>
          </a:p>
          <a:p>
            <a:pPr lvl="2"/>
            <a:r>
              <a:rPr lang="en-US" dirty="0">
                <a:ea typeface="ＭＳ Ｐゴシック" charset="0"/>
              </a:rPr>
              <a:t>also removes need for precedence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86C2-1145-DA09-4C40-C7A17596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9DA4E263-6576-8E29-AB60-83D0A239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12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5BA8F6-87D5-DEB2-7C43-BBB68EAD3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Built-in functions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232B074-2465-42A0-16BA-6B16ED607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7" y="1219200"/>
            <a:ext cx="3848448" cy="10668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</a:rPr>
              <a:t>from the </a:t>
            </a:r>
            <a:r>
              <a:rPr lang="en-US" dirty="0">
                <a:latin typeface="Arial Narrow" charset="0"/>
                <a:ea typeface="ＭＳ Ｐゴシック" charset="0"/>
                <a:hlinkClick r:id="rId2"/>
              </a:rPr>
              <a:t>Clojure Cheatsheet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marL="65088" indent="-174625"/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EXPLORE!</a:t>
            </a:r>
          </a:p>
          <a:p>
            <a:pPr marL="400050" lvl="1" indent="0"/>
            <a:endParaRPr lang="en-US" dirty="0">
              <a:latin typeface="Arial Narrow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9FEC7-6931-2592-1357-7FD7403A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43" y="2399860"/>
            <a:ext cx="3733800" cy="4753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3AF414-7F7A-F9CA-64D6-FF5CB506F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058" y="656980"/>
            <a:ext cx="3848447" cy="4161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713E34-7C2C-C925-19BE-3850BD87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057" y="4945246"/>
            <a:ext cx="3848447" cy="21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9BFD-81FD-A2ED-742F-A43B7C3D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FE6AF-87D5-85A0-E016-ED85EE5B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371600"/>
          </a:xfrm>
        </p:spPr>
        <p:txBody>
          <a:bodyPr/>
          <a:lstStyle/>
          <a:p>
            <a:r>
              <a:rPr lang="en-US" dirty="0"/>
              <a:t>because Clojure is built on the Java Virtual Machine</a:t>
            </a:r>
          </a:p>
          <a:p>
            <a:pPr lvl="1"/>
            <a:r>
              <a:rPr lang="en-US" dirty="0"/>
              <a:t>can easily access static methods in Java libraries</a:t>
            </a:r>
          </a:p>
          <a:p>
            <a:pPr lvl="1"/>
            <a:r>
              <a:rPr lang="en-US" dirty="0"/>
              <a:t>specify the library path / method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5D16E-9502-2DB9-144B-004A8747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0F01D-D474-78D5-0268-F69E29D8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94" y="3009901"/>
            <a:ext cx="54142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0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AF7DA-C20D-0360-2DD3-6A55266E0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D02785B5-D8ED-59F5-DA5D-5A38155A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14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C7AEC7A-4273-9370-4D52-089310BE5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Built-in functions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75DB758-F4E7-DA20-D833-CE950614A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7" y="1219200"/>
            <a:ext cx="3848448" cy="10668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</a:rPr>
              <a:t>from the </a:t>
            </a:r>
            <a:r>
              <a:rPr lang="en-US" dirty="0">
                <a:latin typeface="Arial Narrow" charset="0"/>
                <a:ea typeface="ＭＳ Ｐゴシック" charset="0"/>
                <a:hlinkClick r:id="rId2"/>
              </a:rPr>
              <a:t>Clojure Cheatsheet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marL="65088" indent="-174625"/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EXPLORE!</a:t>
            </a:r>
          </a:p>
          <a:p>
            <a:pPr marL="400050" lvl="1" indent="0"/>
            <a:endParaRPr lang="en-US" dirty="0"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CC0E2-F660-768F-A00A-17953041E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" y="2286000"/>
            <a:ext cx="4746387" cy="4471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89041-91AA-61FB-28E7-C9BFD2704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188" y="1717675"/>
            <a:ext cx="3910766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2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251D-57BF-254F-14DB-D51760F0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07538-7677-B230-E7CE-668AB8DF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85800"/>
          </a:xfrm>
        </p:spPr>
        <p:txBody>
          <a:bodyPr/>
          <a:lstStyle/>
          <a:p>
            <a:r>
              <a:rPr lang="en-US" dirty="0"/>
              <a:t>can call Java String methods on Clojure strings</a:t>
            </a:r>
          </a:p>
          <a:p>
            <a:pPr lvl="1"/>
            <a:r>
              <a:rPr lang="en-US" dirty="0"/>
              <a:t>note: non-static methods must have . prefix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5FE15-6FC1-F217-4DB7-AA6CDC29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84E51-897D-811D-A5CA-653F9AFD9CA6}"/>
              </a:ext>
            </a:extLst>
          </p:cNvPr>
          <p:cNvSpPr txBox="1"/>
          <p:nvPr/>
        </p:nvSpPr>
        <p:spPr>
          <a:xfrm>
            <a:off x="1447800" y="56929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note: calling String methods does not violate our functional principles, since Strings are immutable in Java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D112B-EDE5-10FF-A74E-88CBC97D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43" y="2483181"/>
            <a:ext cx="4799914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83DB3-D9F4-F1BC-230E-0451AA08D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52041721-521D-9DD2-FEAC-2FB697FE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16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FEA8D84-C624-B67E-ED1A-6F35A593F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Interesting inconsistency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9BFD78-3AE2-C6B4-ED1A-C0F49BA16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6" y="1219199"/>
            <a:ext cx="3888433" cy="1406769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</a:rPr>
              <a:t>consider the following definitions</a:t>
            </a:r>
          </a:p>
          <a:p>
            <a:pPr marL="400050" lvl="1" indent="-168275"/>
            <a:r>
              <a:rPr lang="en-US" dirty="0">
                <a:latin typeface="Arial Narrow" charset="0"/>
                <a:ea typeface="ＭＳ Ｐゴシック" charset="0"/>
              </a:rPr>
              <a:t>defining a name for a vector works </a:t>
            </a:r>
          </a:p>
          <a:p>
            <a:pPr marL="400050" lvl="1" indent="-168275"/>
            <a:r>
              <a:rPr lang="en-US" dirty="0">
                <a:latin typeface="Arial Narrow" charset="0"/>
                <a:ea typeface="ＭＳ Ｐゴシック" charset="0"/>
              </a:rPr>
              <a:t>defining a name for a list fails</a:t>
            </a:r>
          </a:p>
          <a:p>
            <a:pPr marL="231775" lvl="1" indent="0">
              <a:buNone/>
            </a:pPr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WHY?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C2693E3-7FA9-85FC-5E2C-3BEE75379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6" y="2895600"/>
            <a:ext cx="8460434" cy="15892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>
                <a:latin typeface="Arial Narrow" charset="0"/>
                <a:ea typeface="ＭＳ Ｐゴシック" charset="0"/>
              </a:rPr>
              <a:t>parentheses serve double-duty in Clojure</a:t>
            </a:r>
          </a:p>
          <a:p>
            <a:pPr marL="400050" lvl="1" indent="-168275"/>
            <a:r>
              <a:rPr lang="en-US" kern="0" dirty="0">
                <a:latin typeface="Arial Narrow" charset="0"/>
                <a:ea typeface="ＭＳ Ｐゴシック" charset="0"/>
              </a:rPr>
              <a:t>used to represent a list, e.g., 		</a:t>
            </a:r>
            <a:r>
              <a:rPr lang="en-US" sz="1800" kern="0" dirty="0">
                <a:solidFill>
                  <a:schemeClr val="tx2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("Nolan" "Ryan" "Tessa")</a:t>
            </a:r>
          </a:p>
          <a:p>
            <a:pPr marL="400050" lvl="1" indent="-168275"/>
            <a:r>
              <a:rPr lang="en-US" kern="0" dirty="0">
                <a:latin typeface="Arial Narrow" charset="0"/>
                <a:ea typeface="ＭＳ Ｐゴシック" charset="0"/>
              </a:rPr>
              <a:t>used to represent a function call, e.g., 	</a:t>
            </a:r>
            <a:r>
              <a:rPr lang="en-US" sz="1800" kern="0" dirty="0">
                <a:solidFill>
                  <a:schemeClr val="tx2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(+ 2 3)</a:t>
            </a:r>
          </a:p>
          <a:p>
            <a:pPr marL="0" indent="-168275"/>
            <a:r>
              <a:rPr lang="en-US" kern="0" dirty="0">
                <a:solidFill>
                  <a:srgbClr val="3333CC"/>
                </a:solidFill>
                <a:ea typeface="ＭＳ Ｐゴシック" charset="0"/>
                <a:cs typeface="Courier New" panose="02070309020205020404" pitchFamily="49" charset="0"/>
              </a:rPr>
              <a:t>how does the interpreter know which is which?</a:t>
            </a:r>
            <a:endParaRPr lang="en-US" kern="0" dirty="0">
              <a:solidFill>
                <a:srgbClr val="3333CC"/>
              </a:solidFill>
              <a:ea typeface="ＭＳ Ｐゴシック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E6ECD4-662F-388E-662B-EAB01AA3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6" y="4648200"/>
            <a:ext cx="8460434" cy="7898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>
                <a:latin typeface="Arial Narrow" charset="0"/>
                <a:ea typeface="ＭＳ Ｐゴシック" charset="0"/>
              </a:rPr>
              <a:t>it can't – it assumes parentheses denote a function call</a:t>
            </a:r>
          </a:p>
          <a:p>
            <a:pPr marL="400050" lvl="1" indent="-168275"/>
            <a:r>
              <a:rPr lang="en-US" kern="0" dirty="0">
                <a:latin typeface="Arial Narrow" charset="0"/>
                <a:ea typeface="ＭＳ Ｐゴシック" charset="0"/>
              </a:rPr>
              <a:t>if you want to specify a list as data, preface it with a quote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5040F-8B69-7FF8-57F8-B166A5FF76FE}"/>
              </a:ext>
            </a:extLst>
          </p:cNvPr>
          <p:cNvSpPr txBox="1"/>
          <p:nvPr/>
        </p:nvSpPr>
        <p:spPr>
          <a:xfrm>
            <a:off x="5181600" y="5800402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n-lt"/>
              </a:rPr>
              <a:t>when the interpreter evaluates an expression starting with ', it treats it as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84A402-4E62-0D5C-576E-4B6C5EDAE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675456"/>
            <a:ext cx="4813300" cy="2146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32D50D-1571-D830-8B0D-CD682ED1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577" y="5463193"/>
            <a:ext cx="3289300" cy="16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A2B88B-C3F6-D245-964D-B9C2652416C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17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Defining functions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702675" cy="3276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can define a new function using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000" dirty="0" err="1">
                <a:latin typeface="Courier New" charset="0"/>
                <a:ea typeface="ＭＳ Ｐゴシック" charset="0"/>
                <a:cs typeface="ＭＳ Ｐゴシック" charset="0"/>
              </a:rPr>
              <a:t>fn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maps a vector of inputs to a single output expression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def </a:t>
            </a:r>
            <a:r>
              <a:rPr lang="en-US" dirty="0">
                <a:latin typeface="Arial Narrow" charset="0"/>
                <a:ea typeface="ＭＳ Ｐゴシック" charset="0"/>
              </a:rPr>
              <a:t>then assigns that function to a name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(def FUNC_NAME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(</a:t>
            </a:r>
            <a:r>
              <a:rPr lang="en-US" sz="18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fn</a:t>
            </a: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[input1 input2 … </a:t>
            </a:r>
            <a:r>
              <a:rPr lang="en-US" sz="18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inputN</a:t>
            </a: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]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(OUTPUT_EXPRESSION_INVOLVING_INPUTS)))</a:t>
            </a:r>
          </a:p>
          <a:p>
            <a:pPr lvl="1">
              <a:buFont typeface="Wingdings" charset="0"/>
              <a:buNone/>
            </a:pPr>
            <a:endParaRPr lang="en-US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(def square 		(def next-to-last </a:t>
            </a:r>
          </a:p>
          <a:p>
            <a:pPr lvl="1"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[x]			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[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]</a:t>
            </a:r>
          </a:p>
          <a:p>
            <a:pPr lvl="1"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(* x x)))		    (nth (reverse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1)))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1D39E87-BEC0-E98D-B09B-5ABF10AF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8702675" cy="22764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better yet, can combine </a:t>
            </a: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def</a:t>
            </a: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000" kern="0" dirty="0" err="1">
                <a:latin typeface="Courier New" charset="0"/>
                <a:ea typeface="ＭＳ Ｐゴシック" charset="0"/>
                <a:cs typeface="ＭＳ Ｐゴシック" charset="0"/>
              </a:rPr>
              <a:t>fn</a:t>
            </a: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 into </a:t>
            </a:r>
            <a:r>
              <a:rPr lang="en-US" sz="2000" kern="0" dirty="0" err="1">
                <a:latin typeface="Courier New" charset="0"/>
                <a:ea typeface="ＭＳ Ｐゴシック" charset="0"/>
              </a:rPr>
              <a:t>defn</a:t>
            </a:r>
            <a:endParaRPr lang="en-US" sz="2000" kern="0" dirty="0">
              <a:latin typeface="Courier New" charset="0"/>
              <a:ea typeface="ＭＳ Ｐゴシック" charset="0"/>
            </a:endParaRPr>
          </a:p>
          <a:p>
            <a:pPr lvl="1"/>
            <a:endParaRPr lang="en-US" kern="0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</a:t>
            </a:r>
            <a:r>
              <a:rPr lang="en-US" sz="1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defn</a:t>
            </a:r>
            <a:r>
              <a:rPr lang="en-US" sz="1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FUNC_NAME [input1 input2 … </a:t>
            </a:r>
            <a:r>
              <a:rPr lang="en-US" sz="1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inputN</a:t>
            </a:r>
            <a:r>
              <a:rPr lang="en-US" sz="1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]</a:t>
            </a:r>
          </a:p>
          <a:p>
            <a:pPr lvl="1">
              <a:buFont typeface="Wingdings" charset="0"/>
              <a:buNone/>
            </a:pPr>
            <a:r>
              <a:rPr lang="en-US" sz="1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(OUTPUT_EXPRESSION_INVOLVING_INPUTS))</a:t>
            </a:r>
          </a:p>
          <a:p>
            <a:pPr lvl="1">
              <a:buFont typeface="Wingdings" charset="0"/>
              <a:buNone/>
            </a:pPr>
            <a:endParaRPr lang="en-US" kern="0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square [x] 		(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next-to-last [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]</a:t>
            </a:r>
          </a:p>
          <a:p>
            <a:pPr lvl="1"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(* x x))	    		  (nth (reverse 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1))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4DB8-1273-4559-BC5A-B93B951F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FFC9-627E-67AB-81ED-AEE8616E5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ft-&gt;m [ft]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(* ft 0.3048))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m-&gt;ft [m]			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m-&gt;ft [m]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(/ m 0.3048))			  (/ m (ft-&gt;m 1)))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sum-of-squares [x y]	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square-of-sum [x y]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(+ (* x x) (* y y)))		  (* (+ x y) (+ x y)))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round [num]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(int (+ num 0.5)))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palindrome [word]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(= (seq word) (reverse word)))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ED954-F7EF-6B78-A7D9-11949752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133600"/>
          </a:xfrm>
        </p:spPr>
        <p:txBody>
          <a:bodyPr/>
          <a:lstStyle/>
          <a:p>
            <a:r>
              <a:rPr lang="en-US" dirty="0"/>
              <a:t>define a function that converts from Fahrenheit to Celsius</a:t>
            </a:r>
          </a:p>
          <a:p>
            <a:pPr marL="457200" lvl="1" indent="0">
              <a:buNone/>
            </a:pPr>
            <a:r>
              <a:rPr lang="en-US" dirty="0"/>
              <a:t>note:  celsius = 5/9 * (fahr – 32)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defn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fahr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-&gt;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celsius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 [temp]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    ( ???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C680-52C9-4747-B7E2-610DD805FDB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96EEA3-20C8-616D-513D-21E863171F89}"/>
              </a:ext>
            </a:extLst>
          </p:cNvPr>
          <p:cNvSpPr txBox="1">
            <a:spLocks/>
          </p:cNvSpPr>
          <p:nvPr/>
        </p:nvSpPr>
        <p:spPr bwMode="auto">
          <a:xfrm>
            <a:off x="685799" y="3200400"/>
            <a:ext cx="8702675" cy="160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" indent="0">
              <a:buNone/>
            </a:pPr>
            <a:r>
              <a:rPr lang="en-US" kern="0" dirty="0"/>
              <a:t>similarly, define a function that converts from Celsius to Fahrenheit</a:t>
            </a:r>
          </a:p>
          <a:p>
            <a:pPr>
              <a:buNone/>
            </a:pPr>
            <a:endParaRPr lang="en-US" sz="1800" kern="0" baseline="30000" dirty="0"/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kern="0" dirty="0" err="1">
                <a:solidFill>
                  <a:srgbClr val="FF0000"/>
                </a:solidFill>
                <a:latin typeface="Courier New"/>
                <a:cs typeface="Courier New"/>
              </a:rPr>
              <a:t>defn</a:t>
            </a: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Courier New"/>
                <a:cs typeface="Courier New"/>
              </a:rPr>
              <a:t>celsius</a:t>
            </a: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-&gt;</a:t>
            </a:r>
            <a:r>
              <a:rPr lang="en-US" kern="0" dirty="0" err="1">
                <a:solidFill>
                  <a:srgbClr val="FF0000"/>
                </a:solidFill>
                <a:latin typeface="Courier New"/>
                <a:cs typeface="Courier New"/>
              </a:rPr>
              <a:t>fahr</a:t>
            </a: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[temp]</a:t>
            </a:r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   ( ??? )</a:t>
            </a:r>
          </a:p>
          <a:p>
            <a:pPr marL="457200" lvl="1" indent="0">
              <a:buFont typeface="Wingdings" charset="0"/>
              <a:buNone/>
            </a:pPr>
            <a:endParaRPr lang="en-US" kern="0" dirty="0"/>
          </a:p>
          <a:p>
            <a:pPr>
              <a:buNone/>
            </a:pPr>
            <a:endParaRPr lang="en-US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E8D772-9D77-8270-6883-A649DF28BE20}"/>
              </a:ext>
            </a:extLst>
          </p:cNvPr>
          <p:cNvSpPr txBox="1">
            <a:spLocks/>
          </p:cNvSpPr>
          <p:nvPr/>
        </p:nvSpPr>
        <p:spPr bwMode="auto">
          <a:xfrm>
            <a:off x="685799" y="5064125"/>
            <a:ext cx="8702675" cy="160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" indent="0">
              <a:buNone/>
            </a:pPr>
            <a:r>
              <a:rPr lang="en-US" kern="0" dirty="0"/>
              <a:t>define a function that calculates a baseball player's batting average</a:t>
            </a:r>
          </a:p>
          <a:p>
            <a:pPr>
              <a:buNone/>
            </a:pPr>
            <a:endParaRPr lang="en-US" sz="1800" kern="0" baseline="30000" dirty="0"/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kern="0" dirty="0" err="1">
                <a:solidFill>
                  <a:srgbClr val="FF0000"/>
                </a:solidFill>
                <a:latin typeface="Courier New"/>
                <a:cs typeface="Courier New"/>
              </a:rPr>
              <a:t>defn</a:t>
            </a: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BA [hits at-bats]</a:t>
            </a:r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   ( ??? )</a:t>
            </a:r>
          </a:p>
          <a:p>
            <a:pPr marL="457200" lvl="1" indent="0">
              <a:buFont typeface="Wingdings" charset="0"/>
              <a:buNone/>
            </a:pPr>
            <a:endParaRPr lang="en-US" kern="0" dirty="0"/>
          </a:p>
          <a:p>
            <a:pPr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063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F0D4-5DF1-DBFB-3D48-09089059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IntelliJ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D880C-4556-CAE0-B186-63AFD7EB6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066800"/>
          </a:xfrm>
        </p:spPr>
        <p:txBody>
          <a:bodyPr/>
          <a:lstStyle/>
          <a:p>
            <a:r>
              <a:rPr lang="en-US" dirty="0"/>
              <a:t>download and install IntelliJ IDEA Community (free) edition</a:t>
            </a:r>
          </a:p>
          <a:p>
            <a:pPr lvl="1"/>
            <a:r>
              <a:rPr lang="en-US" dirty="0"/>
              <a:t>scroll down from top of page (or else you get the commercial edition)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36D9E-B6F8-C2EA-460D-3F960034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032EB-14FE-688D-978B-40CF6F4D3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2126709"/>
            <a:ext cx="6324600" cy="41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38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89D9-8CA4-48BB-30B7-28802E6F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872CC-5C47-F3B7-2680-358B02E1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155EF-22B0-A4AC-1B6C-6B364A8FABD5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" indent="0">
              <a:buNone/>
            </a:pPr>
            <a:r>
              <a:rPr lang="en-US" kern="0" dirty="0"/>
              <a:t>define a function that calculates the wind-chill index</a:t>
            </a:r>
          </a:p>
          <a:p>
            <a:pPr>
              <a:buNone/>
            </a:pPr>
            <a:endParaRPr lang="en-US" sz="1800" kern="0" dirty="0"/>
          </a:p>
          <a:p>
            <a:pPr>
              <a:buNone/>
            </a:pPr>
            <a:r>
              <a:rPr lang="en-US" sz="1800" kern="0" dirty="0"/>
              <a:t>		</a:t>
            </a:r>
            <a:r>
              <a:rPr lang="en-US" sz="2000" kern="0" dirty="0">
                <a:solidFill>
                  <a:schemeClr val="tx1"/>
                </a:solidFill>
              </a:rPr>
              <a:t>wind-chill = 35.74 + 0.6215</a:t>
            </a:r>
            <a:r>
              <a:rPr lang="en-US" sz="1050" kern="0" dirty="0">
                <a:solidFill>
                  <a:schemeClr val="tx1"/>
                </a:solidFill>
              </a:rPr>
              <a:t>☓</a:t>
            </a:r>
            <a:r>
              <a:rPr lang="en-US" sz="2000" kern="0" dirty="0">
                <a:solidFill>
                  <a:schemeClr val="tx1"/>
                </a:solidFill>
              </a:rPr>
              <a:t>temp + (0.4275</a:t>
            </a:r>
            <a:r>
              <a:rPr lang="en-US" sz="1050" kern="0" dirty="0">
                <a:solidFill>
                  <a:schemeClr val="tx1"/>
                </a:solidFill>
              </a:rPr>
              <a:t>☓</a:t>
            </a:r>
            <a:r>
              <a:rPr lang="en-US" sz="2000" kern="0" dirty="0">
                <a:solidFill>
                  <a:schemeClr val="tx1"/>
                </a:solidFill>
              </a:rPr>
              <a:t>temp – 35.75)</a:t>
            </a:r>
            <a:r>
              <a:rPr lang="en-US" sz="1050" kern="0" dirty="0">
                <a:solidFill>
                  <a:schemeClr val="tx1"/>
                </a:solidFill>
              </a:rPr>
              <a:t>☓</a:t>
            </a:r>
            <a:r>
              <a:rPr lang="en-US" sz="2000" kern="0" dirty="0">
                <a:solidFill>
                  <a:schemeClr val="tx1"/>
                </a:solidFill>
              </a:rPr>
              <a:t>wind</a:t>
            </a:r>
            <a:r>
              <a:rPr lang="en-US" sz="2000" kern="0" baseline="30000" dirty="0">
                <a:solidFill>
                  <a:schemeClr val="tx1"/>
                </a:solidFill>
              </a:rPr>
              <a:t>0.16</a:t>
            </a:r>
          </a:p>
          <a:p>
            <a:pPr>
              <a:buNone/>
            </a:pPr>
            <a:endParaRPr lang="en-US" sz="1800" kern="0" baseline="30000" dirty="0"/>
          </a:p>
          <a:p>
            <a:pPr>
              <a:buNone/>
            </a:pPr>
            <a:endParaRPr lang="en-US" sz="1800" kern="0" baseline="30000" dirty="0"/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kern="0" dirty="0" err="1">
                <a:solidFill>
                  <a:srgbClr val="FF0000"/>
                </a:solidFill>
                <a:latin typeface="Courier New"/>
                <a:cs typeface="Courier New"/>
              </a:rPr>
              <a:t>defn</a:t>
            </a: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wind-chill [temp wind]</a:t>
            </a:r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   ( ??? ))</a:t>
            </a:r>
          </a:p>
          <a:p>
            <a:pPr marL="457200" lvl="1" indent="0">
              <a:buFont typeface="Wingdings" charset="0"/>
              <a:buNone/>
            </a:pPr>
            <a:endParaRPr lang="en-US" kern="0" dirty="0"/>
          </a:p>
          <a:p>
            <a:pPr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36752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F123FD-83CB-FE46-9F96-615D71CBF18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21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Conditional evaluation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can select alternative expressions to evaluate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</a:rPr>
              <a:t>(if TEST TRUE_EXPRESSION FALSE_EXPRESSION)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my-abs [num]			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singleton? [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(neg? num)			 (if (= (count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1)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(- 0 num)			     true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num))				     false))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		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singleton-list? [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		  (if (and (list?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(= (count arblist) 1))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  true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  false))</a:t>
            </a:r>
            <a:endParaRPr lang="en-US" sz="1800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66800" y="5867400"/>
            <a:ext cx="7315200" cy="727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en-US" dirty="0">
                <a:latin typeface="Courier New" charset="0"/>
              </a:rPr>
              <a:t>and</a:t>
            </a:r>
            <a:r>
              <a:rPr lang="en-US" dirty="0">
                <a:latin typeface="Arial Narrow" charset="0"/>
              </a:rPr>
              <a:t>, </a:t>
            </a:r>
            <a:r>
              <a:rPr lang="en-US" dirty="0">
                <a:latin typeface="Courier New" charset="0"/>
              </a:rPr>
              <a:t>or</a:t>
            </a:r>
            <a:r>
              <a:rPr lang="en-US" dirty="0">
                <a:latin typeface="Arial Narrow" charset="0"/>
              </a:rPr>
              <a:t>, </a:t>
            </a:r>
            <a:r>
              <a:rPr lang="en-US" dirty="0">
                <a:latin typeface="Courier New" charset="0"/>
              </a:rPr>
              <a:t>not</a:t>
            </a:r>
            <a:r>
              <a:rPr lang="en-US" dirty="0">
                <a:latin typeface="Arial Narrow" charset="0"/>
              </a:rPr>
              <a:t>	are standard Boolean connectives</a:t>
            </a:r>
          </a:p>
          <a:p>
            <a:pPr lvl="4">
              <a:spcBef>
                <a:spcPct val="5000"/>
              </a:spcBef>
              <a:buFontTx/>
              <a:buNone/>
            </a:pPr>
            <a:r>
              <a:rPr lang="en-US" dirty="0">
                <a:latin typeface="Arial Narrow" charset="0"/>
              </a:rPr>
              <a:t>evaluated from left-to-right, short-circuit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BA9836-1E5C-AC4D-90D4-7666CCF7A752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22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685800" y="1371600"/>
            <a:ext cx="8702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3333CC"/>
                </a:solidFill>
                <a:latin typeface="Arial Narrow" charset="0"/>
              </a:rPr>
              <a:t>note:</a:t>
            </a:r>
            <a:r>
              <a:rPr lang="en-US" dirty="0">
                <a:solidFill>
                  <a:srgbClr val="3333CC"/>
                </a:solidFill>
                <a:latin typeface="Arial Narrow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latin typeface="Arial Narrow" charset="0"/>
              </a:rPr>
              <a:t>an if-expression is a </a:t>
            </a:r>
            <a:r>
              <a:rPr lang="en-US" sz="2400" i="1" dirty="0">
                <a:solidFill>
                  <a:srgbClr val="3333CC"/>
                </a:solidFill>
                <a:latin typeface="Arial Narrow" charset="0"/>
              </a:rPr>
              <a:t>special form</a:t>
            </a:r>
          </a:p>
          <a:p>
            <a:pPr marL="742950" lvl="1" indent="-285750">
              <a:lnSpc>
                <a:spcPct val="90000"/>
              </a:lnSpc>
              <a:buFont typeface="Wingdings" charset="0"/>
              <a:buChar char="§"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doesn'</a:t>
            </a:r>
            <a:r>
              <a:rPr lang="en-US" altLang="ja-JP" sz="2000" dirty="0">
                <a:solidFill>
                  <a:schemeClr val="tx1"/>
                </a:solidFill>
                <a:latin typeface="Arial Narrow" charset="0"/>
              </a:rPr>
              <a:t>t follow standard evaluation rules</a:t>
            </a:r>
          </a:p>
          <a:p>
            <a:pPr marL="742950" lvl="1" indent="-285750">
              <a:lnSpc>
                <a:spcPct val="90000"/>
              </a:lnSpc>
              <a:buFont typeface="Wingdings" charset="0"/>
              <a:buChar char="§"/>
            </a:pPr>
            <a:endParaRPr lang="en-US" dirty="0">
              <a:solidFill>
                <a:schemeClr val="tx1"/>
              </a:solidFill>
              <a:latin typeface="Arial Narrow" charset="0"/>
            </a:endParaRPr>
          </a:p>
          <a:p>
            <a:pPr marL="742950" lvl="1" indent="-285750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</a:rPr>
              <a:t> (if (list? x)</a:t>
            </a:r>
          </a:p>
          <a:p>
            <a:pPr marL="742950" lvl="1" indent="-285750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</a:rPr>
              <a:t>     (first x)</a:t>
            </a:r>
          </a:p>
          <a:p>
            <a:pPr marL="742950" lvl="1" indent="-285750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</a:rPr>
              <a:t>     x)</a:t>
            </a:r>
          </a:p>
          <a:p>
            <a:pPr lvl="1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buFont typeface="Wingdings" charset="0"/>
              <a:buChar char="§"/>
            </a:pPr>
            <a:r>
              <a:rPr lang="en-US" dirty="0">
                <a:solidFill>
                  <a:schemeClr val="tx1"/>
                </a:solidFill>
                <a:latin typeface="Arial Narrow" charset="0"/>
              </a:rPr>
              <a:t>anything but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>
                <a:solidFill>
                  <a:schemeClr val="tx1"/>
                </a:solidFill>
                <a:latin typeface="Arial Narrow" charset="0"/>
              </a:rPr>
              <a:t> 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nil</a:t>
            </a:r>
            <a:r>
              <a:rPr lang="en-US" dirty="0">
                <a:solidFill>
                  <a:schemeClr val="tx1"/>
                </a:solidFill>
                <a:latin typeface="Arial Narrow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Arial Narrow" charset="0"/>
              </a:rPr>
              <a:t>(equivalent to Java null value) is "true"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Conditional evaluation (cont.)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038600" y="2133600"/>
            <a:ext cx="5203825" cy="983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41313" indent="-227013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en-US" sz="1800" dirty="0">
                <a:latin typeface="Arial Narrow" charset="0"/>
              </a:rPr>
              <a:t>test expression is evaluated first</a:t>
            </a:r>
          </a:p>
          <a:p>
            <a:pPr lvl="1">
              <a:spcBef>
                <a:spcPct val="5000"/>
              </a:spcBef>
            </a:pPr>
            <a:r>
              <a:rPr lang="en-US" sz="1800" dirty="0">
                <a:latin typeface="Arial Narrow" charset="0"/>
              </a:rPr>
              <a:t> if value is "true", first expression is evaluated &amp; returned</a:t>
            </a:r>
          </a:p>
          <a:p>
            <a:pPr lvl="1">
              <a:spcBef>
                <a:spcPct val="5000"/>
              </a:spcBef>
            </a:pPr>
            <a:r>
              <a:rPr lang="en-US" sz="1800" dirty="0">
                <a:latin typeface="Arial Narrow" charset="0"/>
              </a:rPr>
              <a:t> else, second expression is evaluated &amp; returned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68FB6-EBF2-0E6A-EF57-974265D71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18" y="3646892"/>
            <a:ext cx="2835031" cy="302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37F256-9DA3-0549-B376-40ABB577E88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Multi-way conditional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855075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when there are more than two alternatives, can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nest if-expressions  (i.e., cascading ifs)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use the </a:t>
            </a:r>
            <a:r>
              <a:rPr lang="en-US" sz="1800" dirty="0">
                <a:latin typeface="Courier New" charset="0"/>
                <a:ea typeface="ＭＳ Ｐゴシック" charset="0"/>
              </a:rPr>
              <a:t>cond</a:t>
            </a:r>
            <a:r>
              <a:rPr lang="en-US" dirty="0">
                <a:latin typeface="Arial Narrow" charset="0"/>
                <a:ea typeface="ＭＳ Ｐゴシック" charset="0"/>
              </a:rPr>
              <a:t> special form  (i.e., a switch)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spcBef>
                <a:spcPct val="5000"/>
              </a:spcBef>
              <a:buFont typeface="Wingding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</a:rPr>
              <a:t>(</a:t>
            </a:r>
            <a:r>
              <a:rPr lang="en-US" sz="1800" dirty="0" err="1">
                <a:latin typeface="Courier New" charset="0"/>
                <a:ea typeface="ＭＳ Ｐゴシック" charset="0"/>
              </a:rPr>
              <a:t>cond</a:t>
            </a:r>
            <a:r>
              <a:rPr lang="en-US" sz="1800" dirty="0">
                <a:latin typeface="Courier New" charset="0"/>
                <a:ea typeface="ＭＳ Ｐゴシック" charset="0"/>
              </a:rPr>
              <a:t> TEST1 EXPRESSION1</a:t>
            </a:r>
          </a:p>
          <a:p>
            <a:pPr lvl="1">
              <a:spcBef>
                <a:spcPct val="5000"/>
              </a:spcBef>
              <a:buFont typeface="Wingding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</a:rPr>
              <a:t>      TEST2 EXPRESSION2</a:t>
            </a:r>
          </a:p>
          <a:p>
            <a:pPr lvl="1">
              <a:spcBef>
                <a:spcPct val="5000"/>
              </a:spcBef>
              <a:buFont typeface="Wingding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</a:rPr>
              <a:t>       . . .</a:t>
            </a:r>
          </a:p>
          <a:p>
            <a:pPr lvl="1">
              <a:spcBef>
                <a:spcPct val="5000"/>
              </a:spcBef>
              <a:buFont typeface="Wingding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</a:rPr>
              <a:t>      :else </a:t>
            </a:r>
            <a:r>
              <a:rPr lang="en-US" sz="1800" dirty="0" err="1">
                <a:latin typeface="Courier New" charset="0"/>
                <a:ea typeface="ＭＳ Ｐゴシック" charset="0"/>
              </a:rPr>
              <a:t>EXPRESSIONn</a:t>
            </a:r>
            <a:r>
              <a:rPr lang="en-US" sz="1800" dirty="0">
                <a:latin typeface="Courier New" charset="0"/>
                <a:ea typeface="ＭＳ Ｐゴシック" charset="0"/>
              </a:rPr>
              <a:t>)</a:t>
            </a:r>
          </a:p>
          <a:p>
            <a:pPr lvl="1">
              <a:buFont typeface="Wingdings" charset="0"/>
              <a:buNone/>
            </a:pPr>
            <a:endParaRPr lang="en-US" sz="1800" dirty="0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1800" dirty="0">
              <a:latin typeface="Courier New" charset="0"/>
              <a:ea typeface="ＭＳ Ｐゴシック" charset="0"/>
            </a:endParaRPr>
          </a:p>
          <a:p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compare [num1 num2]		 </a:t>
            </a:r>
          </a:p>
          <a:p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cond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(= num1 num2) :equal  	 </a:t>
            </a:r>
          </a:p>
          <a:p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(&gt; num1 num2) :greater	</a:t>
            </a:r>
          </a:p>
          <a:p>
            <a:pPr>
              <a:tabLst>
                <a:tab pos="4330700" algn="l"/>
              </a:tabLst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:else :less))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 </a:t>
            </a:r>
          </a:p>
          <a:p>
            <a:pPr>
              <a:tabLst>
                <a:tab pos="4330700" algn="l"/>
              </a:tabLst>
            </a:pP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grade [avg]</a:t>
            </a:r>
          </a:p>
          <a:p>
            <a:pPr marL="4295775" indent="0"/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cond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(&gt;= avg 90) :A</a:t>
            </a:r>
          </a:p>
          <a:p>
            <a:pPr marL="4295775" indent="0"/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(&gt;= avg 80) :B</a:t>
            </a:r>
          </a:p>
          <a:p>
            <a:pPr marL="4295775" indent="0"/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(&gt;= avg 70) :C</a:t>
            </a:r>
          </a:p>
          <a:p>
            <a:pPr marL="4295775" indent="0"/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(&gt;= avg 60) :D</a:t>
            </a:r>
          </a:p>
          <a:p>
            <a:pPr marL="4295775" indent="0"/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:else :F))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410200" y="2667000"/>
            <a:ext cx="3657600" cy="1336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41313" indent="-227013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en-US" dirty="0">
                <a:latin typeface="Arial Narrow" charset="0"/>
              </a:rPr>
              <a:t>evaluate tests in order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Arial Narrow" charset="0"/>
              </a:rPr>
              <a:t> when reach one that evaluates to "true", evaluate corresponding expression &amp;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6645-59CA-121D-DE8A-F89960F0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year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8425-7679-26F2-F80A-8EC4C0E0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286000"/>
          </a:xfrm>
        </p:spPr>
        <p:txBody>
          <a:bodyPr/>
          <a:lstStyle/>
          <a:p>
            <a:r>
              <a:rPr lang="en-US" dirty="0"/>
              <a:t>a leap year is divisible by 4 but not 100 except if divisible by 400</a:t>
            </a:r>
          </a:p>
          <a:p>
            <a:pPr marL="457200" lvl="1" indent="0">
              <a:buNone/>
            </a:pPr>
            <a:r>
              <a:rPr lang="en-US" dirty="0"/>
              <a:t>yes: 2000, 2020, 2024, 2028, 2400	no: 2025, 2026, 2027, 2100, 2200, 2300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leap-year? [year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(zero? (remainder year 400)) true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(zero? (remainder year 100)) false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:else (zero? (remainder year 4))))</a:t>
            </a:r>
            <a:endParaRPr lang="en-US" sz="1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922F-A372-BDA8-88FC-2467C3E3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C680-52C9-4747-B7E2-610DD805FDB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70574-3243-2FBC-0359-3BF8CC40064D}"/>
              </a:ext>
            </a:extLst>
          </p:cNvPr>
          <p:cNvSpPr txBox="1"/>
          <p:nvPr/>
        </p:nvSpPr>
        <p:spPr>
          <a:xfrm>
            <a:off x="1143000" y="3599751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defn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leap-year? [year]</a:t>
            </a:r>
          </a:p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(and (zero? (remainder year 4))</a:t>
            </a:r>
          </a:p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    (or (zero? (remainder year 400))</a:t>
            </a:r>
          </a:p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        (not (zero? (remainder year 100))))))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10D9A2-8FBA-CC72-6DC7-B33B1C2C1CAD}"/>
              </a:ext>
            </a:extLst>
          </p:cNvPr>
          <p:cNvSpPr txBox="1">
            <a:spLocks/>
          </p:cNvSpPr>
          <p:nvPr/>
        </p:nvSpPr>
        <p:spPr bwMode="auto">
          <a:xfrm>
            <a:off x="449262" y="5105399"/>
            <a:ext cx="8702675" cy="18271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n-US" kern="0" dirty="0"/>
              <a:t>write a function that determines the number of days in a year</a:t>
            </a:r>
          </a:p>
          <a:p>
            <a:pPr marL="457200" lvl="1" indent="0">
              <a:buFont typeface="Wingdings" charset="0"/>
              <a:buNone/>
            </a:pPr>
            <a:endParaRPr lang="en-US" kern="0" dirty="0"/>
          </a:p>
          <a:p>
            <a:pPr marL="457200" lvl="1" indent="0">
              <a:buFont typeface="Wingdings" charset="0"/>
              <a:buNone/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days-in-year [year]</a:t>
            </a:r>
          </a:p>
          <a:p>
            <a:pPr marL="457200" lvl="1" indent="0">
              <a:buFont typeface="Wingdings" charset="0"/>
              <a:buNone/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 ??? ))</a:t>
            </a:r>
          </a:p>
        </p:txBody>
      </p:sp>
    </p:spTree>
    <p:extLst>
      <p:ext uri="{BB962C8B-B14F-4D97-AF65-F5344CB8AC3E}">
        <p14:creationId xmlns:p14="http://schemas.microsoft.com/office/powerpoint/2010/main" val="2727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extend the wind-chill function</a:t>
                </a:r>
                <a:endParaRPr lang="en-US" sz="1400" dirty="0"/>
              </a:p>
              <a:p>
                <a:pPr marL="457200" lvl="1" indent="0">
                  <a:buNone/>
                </a:pPr>
                <a:endParaRPr lang="en-US" sz="1400" dirty="0"/>
              </a:p>
              <a:p>
                <a:pPr marL="457200" lvl="1" indent="0">
                  <a:buNone/>
                </a:pPr>
                <a:r>
                  <a:rPr lang="en-US" sz="1600" dirty="0"/>
                  <a:t>wind-chill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𝑛𝑖𝑙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𝑡𝑒𝑚𝑝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≥50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𝑡𝑒𝑚𝑝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𝑤𝑖𝑛𝑑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≤3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5.74+0.6215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𝑡𝑒𝑚𝑝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.4275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𝑡𝑒𝑚𝑝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−35.75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𝑤𝑖𝑛𝑑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0.16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  <a:latin typeface="Courier New"/>
                  <a:cs typeface="Courier New"/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  <a:latin typeface="Courier New"/>
                  <a:cs typeface="Courier New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ourier New"/>
                    <a:cs typeface="Courier New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ourier New"/>
                    <a:cs typeface="Courier New"/>
                  </a:rPr>
                  <a:t>defn</a:t>
                </a:r>
                <a:r>
                  <a:rPr lang="en-US" dirty="0">
                    <a:solidFill>
                      <a:srgbClr val="FF0000"/>
                    </a:solidFill>
                    <a:latin typeface="Courier New"/>
                    <a:cs typeface="Courier New"/>
                  </a:rPr>
                  <a:t> wind-chill [temp wind]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ourier New"/>
                    <a:cs typeface="Courier New"/>
                  </a:rPr>
                  <a:t>    ( ??? ))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  <a:latin typeface="Courier New"/>
                  <a:cs typeface="Courier New"/>
                </a:endParaRPr>
              </a:p>
              <a:p>
                <a:pPr marL="457200" lvl="1" indent="0">
                  <a:buNone/>
                </a:pPr>
                <a:endParaRPr lang="en-US" sz="1800" dirty="0">
                  <a:latin typeface="Courier New"/>
                  <a:cs typeface="Courier New"/>
                  <a:sym typeface="Wingdings"/>
                </a:endParaRPr>
              </a:p>
              <a:p>
                <a:pPr marL="457200" lvl="1" indent="0">
                  <a:buNone/>
                </a:pPr>
                <a:endParaRPr lang="en-US" sz="1800" dirty="0">
                  <a:latin typeface="Courier New"/>
                  <a:cs typeface="Courier New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936" t="-27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C680-52C9-4747-B7E2-610DD805FDB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54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F04E59-961B-384A-9230-760E7E5054E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Repetition via recursion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177714"/>
            <a:ext cx="8702675" cy="23689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pure functional languages do not have loops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repetition is performed via recursive functions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recall (from CSC 222): to solve a problem recursively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must have a base case – a case so simple that it can be solved directly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each recursive call must be working on an instance that is </a:t>
            </a:r>
            <a:r>
              <a:rPr lang="en-US" i="1" dirty="0"/>
              <a:t>closer</a:t>
            </a:r>
            <a:r>
              <a:rPr lang="en-US" dirty="0"/>
              <a:t> to the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E89BA755-0956-2CED-8368-811805A960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999" y="3810000"/>
                <a:ext cx="8204201" cy="961469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kern="0" dirty="0">
                    <a:solidFill>
                      <a:schemeClr val="tx1"/>
                    </a:solidFill>
                  </a:rPr>
                  <a:t>e.g.,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1600" kern="0" dirty="0">
                    <a:solidFill>
                      <a:srgbClr val="FF0033"/>
                    </a:solidFill>
                    <a:latin typeface="Courier New" charset="0"/>
                    <a:ea typeface="ＭＳ Ｐゴシック" charset="0"/>
                  </a:rPr>
                  <a:t>			</a:t>
                </a:r>
                <a:r>
                  <a:rPr lang="en-US" sz="1600" dirty="0"/>
                  <a:t>BASE CASE: N &lt; 1 </a:t>
                </a:r>
                <a:r>
                  <a:rPr lang="en-US" sz="1600" dirty="0">
                    <a:sym typeface="Wingdings" pitchFamily="2" charset="2"/>
                  </a:rPr>
                  <a:t> 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>
                    <a:sym typeface="Wingdings" pitchFamily="2" charset="2"/>
                  </a:rPr>
                  <a:t>					RECURSIVE: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mPr>
                      <m:mr>
                        <m:e>
                          <m:nary>
                            <m:naryPr>
                              <m:chr m:val="∑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nary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</m:t>
                          </m:r>
                        </m: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</m:e>
                        <m:e>
                          <m:nary>
                            <m:naryPr>
                              <m:chr m:val="∑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𝑁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nary>
                        </m:e>
                      </m:mr>
                    </m:m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kern="0" dirty="0">
                  <a:solidFill>
                    <a:srgbClr val="FF0033"/>
                  </a:solidFill>
                  <a:latin typeface="Courier New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E89BA755-0956-2CED-8368-811805A9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999" y="3810000"/>
                <a:ext cx="8204201" cy="961469"/>
              </a:xfrm>
              <a:prstGeom prst="rect">
                <a:avLst/>
              </a:prstGeom>
              <a:blipFill>
                <a:blip r:embed="rId2"/>
                <a:stretch>
                  <a:fillRect l="-1082" t="-60526" b="-43421"/>
                </a:stretch>
              </a:blipFill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7279CD9F-C119-7F7B-D48E-7D2AB1310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98" y="4847669"/>
            <a:ext cx="8432802" cy="96146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kern="0" dirty="0">
                <a:solidFill>
                  <a:schemeClr val="tx1"/>
                </a:solidFill>
              </a:rPr>
              <a:t>e.g., calculate length of a list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		</a:t>
            </a:r>
            <a:r>
              <a:rPr lang="en-US" sz="1600" dirty="0"/>
              <a:t>BASE CASE: 0 if list is empty</a:t>
            </a:r>
            <a:endParaRPr lang="en-US" sz="1600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itchFamily="2" charset="2"/>
              </a:rPr>
              <a:t>					RECURSIVE: otherwise, remove first item and						        add 1 to length of resulting list</a:t>
            </a:r>
            <a:endParaRPr lang="en-US" sz="1600" dirty="0"/>
          </a:p>
          <a:p>
            <a:pPr marL="0" indent="0">
              <a:buNone/>
            </a:pPr>
            <a:endParaRPr lang="en-US" sz="1600" kern="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D5F06A5-41F1-62F6-C97A-E968A1F30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33" y="5838269"/>
            <a:ext cx="8432802" cy="1209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kern="0" dirty="0">
                <a:solidFill>
                  <a:schemeClr val="tx1"/>
                </a:solidFill>
              </a:rPr>
              <a:t>e.g., list membership?	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		</a:t>
            </a:r>
            <a:r>
              <a:rPr lang="en-US" sz="1600" dirty="0"/>
              <a:t>BASE CASE1: no if list is empty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itchFamily="2" charset="2"/>
              </a:rPr>
              <a:t>					BASE CASE 2: yes if it is first item in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itchFamily="2" charset="2"/>
              </a:rPr>
              <a:t>					RECURSIVE: otherwise, remove first item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ym typeface="Wingdings" pitchFamily="2" charset="2"/>
              </a:rPr>
              <a:t>					    determine if member of resulting list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F04E59-961B-384A-9230-760E7E5054E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Repetition via recursion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177714"/>
            <a:ext cx="8702675" cy="1249047"/>
          </a:xfrm>
        </p:spPr>
        <p:txBody>
          <a:bodyPr/>
          <a:lstStyle/>
          <a:p>
            <a:pPr marL="295275" lvl="1" indent="-284163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sum-up-to [N]</a:t>
            </a:r>
          </a:p>
          <a:p>
            <a:pPr marL="295275" lvl="1" indent="-284163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(&lt; N 1)</a:t>
            </a:r>
          </a:p>
          <a:p>
            <a:pPr marL="295275" lvl="1" indent="-284163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0</a:t>
            </a:r>
          </a:p>
          <a:p>
            <a:pPr marL="295275" lvl="1" indent="-284163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(+ N (sum-up-to (- N 1)))))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5946580-4A57-8AEA-731A-6B016BCBF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2887284"/>
            <a:ext cx="6042025" cy="14065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95275" lvl="1" indent="-295275">
              <a:lnSpc>
                <a:spcPct val="90000"/>
              </a:lnSpc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my-length [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]</a:t>
            </a:r>
          </a:p>
          <a:p>
            <a:pPr marL="295275" lvl="1" indent="-295275">
              <a:lnSpc>
                <a:spcPct val="90000"/>
              </a:lnSpc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(empty? lst)</a:t>
            </a:r>
          </a:p>
          <a:p>
            <a:pPr marL="295275" lvl="1" indent="-295275">
              <a:lnSpc>
                <a:spcPct val="90000"/>
              </a:lnSpc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0</a:t>
            </a:r>
          </a:p>
          <a:p>
            <a:pPr marL="295275" lvl="1" indent="-295275">
              <a:lnSpc>
                <a:spcPct val="90000"/>
              </a:lnSpc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(+ 1 (my-length (rest lst)))))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6DD166C-53FF-18E9-9FDE-CE2FCD751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442408"/>
            <a:ext cx="6163420" cy="15773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95275" lvl="1" indent="-284163">
              <a:lnSpc>
                <a:spcPct val="90000"/>
              </a:lnSpc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my-contains? [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item]</a:t>
            </a:r>
          </a:p>
          <a:p>
            <a:pPr marL="295275" lvl="1" indent="-284163">
              <a:lnSpc>
                <a:spcPct val="90000"/>
              </a:lnSpc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cond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(empty? lst) false</a:t>
            </a:r>
          </a:p>
          <a:p>
            <a:pPr marL="295275" lvl="1" indent="-284163">
              <a:lnSpc>
                <a:spcPct val="90000"/>
              </a:lnSpc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(= item (first lst)) true</a:t>
            </a:r>
          </a:p>
          <a:p>
            <a:pPr marL="295275" lvl="1" indent="-284163">
              <a:lnSpc>
                <a:spcPct val="90000"/>
              </a:lnSpc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:else (my-contains? (rest 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item)))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13468-B1C6-4ECF-75C1-91F1E0DB3C39}"/>
              </a:ext>
            </a:extLst>
          </p:cNvPr>
          <p:cNvSpPr txBox="1"/>
          <p:nvPr/>
        </p:nvSpPr>
        <p:spPr>
          <a:xfrm>
            <a:off x="5105400" y="1046289"/>
            <a:ext cx="4325935" cy="1175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common pattern with numbers:</a:t>
            </a:r>
          </a:p>
          <a:p>
            <a:pPr marL="236538"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BASE CASE: handle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extreme num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(low or high)</a:t>
            </a:r>
          </a:p>
          <a:p>
            <a:pPr marL="236538"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RECURSIVE: recursively apply to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num+1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or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num-1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then combine somehow with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num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8CA77-EECF-CC11-5DAF-DBE34D2F1F79}"/>
              </a:ext>
            </a:extLst>
          </p:cNvPr>
          <p:cNvSpPr txBox="1"/>
          <p:nvPr/>
        </p:nvSpPr>
        <p:spPr>
          <a:xfrm>
            <a:off x="4514057" y="5681058"/>
            <a:ext cx="432593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common pattern with lists:</a:t>
            </a:r>
          </a:p>
          <a:p>
            <a:pPr marL="236538"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BASE CASE: handle the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null list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236538"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RECURSIVE: recursively apply to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rest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of the list, then combine somehow with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front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of the list</a:t>
            </a:r>
          </a:p>
        </p:txBody>
      </p:sp>
    </p:spTree>
    <p:extLst>
      <p:ext uri="{BB962C8B-B14F-4D97-AF65-F5344CB8AC3E}">
        <p14:creationId xmlns:p14="http://schemas.microsoft.com/office/powerpoint/2010/main" val="1261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function to count the number of days in a range of years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defn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 days-in-range [start-year end-year]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    ( ??? ))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/>
                <a:cs typeface="Courier New"/>
              </a:rPr>
              <a:t>(days-in-range 2015 2016) </a:t>
            </a:r>
            <a:r>
              <a:rPr lang="en-US" sz="1800" dirty="0">
                <a:latin typeface="Courier New"/>
                <a:cs typeface="Courier New"/>
                <a:sym typeface="Wingdings"/>
              </a:rPr>
              <a:t> 731	</a:t>
            </a:r>
          </a:p>
          <a:p>
            <a:pPr marL="457200" lvl="1" indent="0">
              <a:buNone/>
            </a:pPr>
            <a:endParaRPr lang="en-US" sz="1800" dirty="0">
              <a:latin typeface="Courier New"/>
              <a:cs typeface="Courier New"/>
              <a:sym typeface="Wingdings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/>
                <a:cs typeface="Courier New"/>
                <a:sym typeface="Wingdings"/>
              </a:rPr>
              <a:t>(days-in-range 2015 2020)  2192	</a:t>
            </a:r>
          </a:p>
          <a:p>
            <a:pPr marL="457200" lvl="1" indent="0">
              <a:buNone/>
            </a:pPr>
            <a:endParaRPr lang="en-US" sz="1800" dirty="0">
              <a:latin typeface="Courier New"/>
              <a:cs typeface="Courier New"/>
              <a:sym typeface="Wingdings"/>
            </a:endParaRPr>
          </a:p>
          <a:p>
            <a:pPr marL="457200" lvl="1" indent="0">
              <a:buNone/>
            </a:pPr>
            <a:endParaRPr lang="en-US" sz="1800" dirty="0">
              <a:latin typeface="Courier New"/>
              <a:cs typeface="Courier New"/>
              <a:sym typeface="Wingdings"/>
            </a:endParaRPr>
          </a:p>
          <a:p>
            <a:r>
              <a:rPr lang="en-US" sz="2200" dirty="0">
                <a:cs typeface="Courier New"/>
                <a:sym typeface="Wingdings"/>
              </a:rPr>
              <a:t>what is the base case?  </a:t>
            </a:r>
          </a:p>
          <a:p>
            <a:pPr lvl="1"/>
            <a:r>
              <a:rPr lang="en-US" sz="1800" dirty="0">
                <a:cs typeface="Courier New"/>
                <a:sym typeface="Wingdings"/>
              </a:rPr>
              <a:t>i.e., when is it trivial to count the number of days in a range?</a:t>
            </a:r>
          </a:p>
          <a:p>
            <a:r>
              <a:rPr lang="en-US" sz="2200" dirty="0">
                <a:cs typeface="Courier New"/>
                <a:sym typeface="Wingdings"/>
              </a:rPr>
              <a:t>what is the recursion? </a:t>
            </a:r>
          </a:p>
          <a:p>
            <a:pPr lvl="1"/>
            <a:r>
              <a:rPr lang="en-US" sz="1800" dirty="0">
                <a:cs typeface="Courier New"/>
                <a:sym typeface="Wingdings"/>
              </a:rPr>
              <a:t>i.e., how can counting the number of days in a slightly smaller range help solve this problem?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C680-52C9-4747-B7E2-610DD805FDB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68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189701-5655-5944-A3FF-F858AC39D61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29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Tail-recursion vs. full-recursion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tail-recursive function is one in which the recursive call occurs last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my-contains? [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item]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cond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(empty? lst) false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(= item (first lst)) true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:else (my-contains? (rest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item)))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full-recursive function is one in which further evaluation is required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sum-up-to [N]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(&lt; N 1)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0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(+ N (sum-up-to (- N 1)))))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5013721-E2CB-7B43-520A-EACF45C52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5210175"/>
            <a:ext cx="8702675" cy="1266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any full-recursive solution can be rewritten using tail-recursion</a:t>
            </a:r>
            <a:endParaRPr lang="en-US" sz="1600" kern="0" dirty="0">
              <a:solidFill>
                <a:srgbClr val="FF0033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kern="0" dirty="0">
                <a:ea typeface="ＭＳ Ｐゴシック" charset="0"/>
              </a:rPr>
              <a:t>full recursive solutions are usually simpler, more intuitive</a:t>
            </a:r>
          </a:p>
          <a:p>
            <a:pPr lvl="1">
              <a:lnSpc>
                <a:spcPct val="90000"/>
              </a:lnSpc>
            </a:pPr>
            <a:r>
              <a:rPr lang="en-US" kern="0" dirty="0">
                <a:ea typeface="ＭＳ Ｐゴシック" charset="0"/>
              </a:rPr>
              <a:t>w</a:t>
            </a:r>
            <a:r>
              <a:rPr lang="en-US" kern="0" dirty="0">
                <a:ea typeface="ＭＳ Ｐゴシック" charset="0"/>
                <a:cs typeface="ＭＳ Ｐゴシック" charset="0"/>
              </a:rPr>
              <a:t>hy do we care?   </a:t>
            </a:r>
            <a:r>
              <a:rPr lang="en-US" kern="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MEMORY UTILIZATION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89876-5AAF-4201-95EF-CB9DCACA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A045-F3CE-B0F5-51CD-4F458DE0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the Cursive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08D35-06E7-4FA7-ECC1-64E53D31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066800"/>
          </a:xfrm>
        </p:spPr>
        <p:txBody>
          <a:bodyPr/>
          <a:lstStyle/>
          <a:p>
            <a:r>
              <a:rPr lang="en-US" dirty="0"/>
              <a:t>start up IntelliJ IDEA</a:t>
            </a:r>
          </a:p>
          <a:p>
            <a:pPr lvl="1"/>
            <a:r>
              <a:rPr lang="en-US" dirty="0"/>
              <a:t>select Plugins from the left, and type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clojure</a:t>
            </a:r>
            <a:r>
              <a:rPr lang="en-US" dirty="0"/>
              <a:t> in the search box</a:t>
            </a:r>
          </a:p>
          <a:p>
            <a:pPr lvl="1"/>
            <a:r>
              <a:rPr lang="en-US" dirty="0"/>
              <a:t>click on and install Cursive, the Clojure editor and REPL</a:t>
            </a:r>
          </a:p>
          <a:p>
            <a:pPr lvl="1"/>
            <a:r>
              <a:rPr lang="en-US" dirty="0"/>
              <a:t>restart the IDE when done installing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572A4-152A-2B59-23A4-5A0AA792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0FE10-39A1-FAFA-FD05-BA6D6DFE1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37" y="2725654"/>
            <a:ext cx="5630400" cy="44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5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F2CA9C-B508-DE42-B824-C496E492459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30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Implementing full-recursion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161" y="1181799"/>
            <a:ext cx="7344887" cy="24758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 a full-recursive function, work is done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after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the recursive call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factorial [N]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(zero? N)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(* N (factorial (- N 1)))))</a:t>
            </a:r>
            <a:endParaRPr lang="en-US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D9223-F63F-505A-157C-5A8BCF92F291}"/>
              </a:ext>
            </a:extLst>
          </p:cNvPr>
          <p:cNvSpPr txBox="1"/>
          <p:nvPr/>
        </p:nvSpPr>
        <p:spPr>
          <a:xfrm>
            <a:off x="7069777" y="4181362"/>
            <a:ext cx="19812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(factorial 2)</a:t>
            </a:r>
          </a:p>
          <a:p>
            <a:pPr marL="285750" indent="-168275"/>
            <a:r>
              <a:rPr lang="en-US" sz="1200" dirty="0">
                <a:latin typeface="+mn-lt"/>
              </a:rPr>
              <a:t>2 not zero</a:t>
            </a:r>
          </a:p>
          <a:p>
            <a:pPr marL="285750" indent="-168275"/>
            <a:r>
              <a:rPr lang="en-US" sz="1200" dirty="0">
                <a:latin typeface="+mn-lt"/>
              </a:rPr>
              <a:t>evaluate (* 2 (factorial 1))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6A8CB-2B74-6639-6D43-71408B1F6FC3}"/>
              </a:ext>
            </a:extLst>
          </p:cNvPr>
          <p:cNvSpPr txBox="1"/>
          <p:nvPr/>
        </p:nvSpPr>
        <p:spPr>
          <a:xfrm>
            <a:off x="7069777" y="3435658"/>
            <a:ext cx="19812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(factorial 1)</a:t>
            </a:r>
          </a:p>
          <a:p>
            <a:pPr marL="285750" indent="-168275"/>
            <a:r>
              <a:rPr lang="en-US" sz="1200" dirty="0">
                <a:latin typeface="+mn-lt"/>
              </a:rPr>
              <a:t>1 not zero</a:t>
            </a:r>
          </a:p>
          <a:p>
            <a:pPr marL="285750" indent="-168275"/>
            <a:r>
              <a:rPr lang="en-US" sz="1200" dirty="0">
                <a:latin typeface="+mn-lt"/>
              </a:rPr>
              <a:t>evaluate (* 1 (factorial 0))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15E61-2580-90F8-1C95-7C6660AE4D30}"/>
              </a:ext>
            </a:extLst>
          </p:cNvPr>
          <p:cNvSpPr txBox="1"/>
          <p:nvPr/>
        </p:nvSpPr>
        <p:spPr>
          <a:xfrm>
            <a:off x="7069777" y="2842696"/>
            <a:ext cx="19812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(factorial 0)</a:t>
            </a:r>
          </a:p>
          <a:p>
            <a:pPr marL="285750" indent="-168275"/>
            <a:r>
              <a:rPr lang="en-US" sz="1200" dirty="0">
                <a:latin typeface="+mn-lt"/>
              </a:rPr>
              <a:t>0 is zero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6D5C8-6166-BA33-FB19-BC1BBEB17464}"/>
              </a:ext>
            </a:extLst>
          </p:cNvPr>
          <p:cNvSpPr txBox="1"/>
          <p:nvPr/>
        </p:nvSpPr>
        <p:spPr>
          <a:xfrm>
            <a:off x="7070767" y="4964457"/>
            <a:ext cx="19812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(factorial 3)</a:t>
            </a:r>
          </a:p>
          <a:p>
            <a:pPr marL="285750" indent="-168275"/>
            <a:r>
              <a:rPr lang="en-US" sz="1200" dirty="0">
                <a:latin typeface="+mn-lt"/>
              </a:rPr>
              <a:t>3 not zero</a:t>
            </a:r>
          </a:p>
          <a:p>
            <a:pPr marL="285750" indent="-168275"/>
            <a:r>
              <a:rPr lang="en-US" sz="1200" dirty="0">
                <a:latin typeface="+mn-lt"/>
              </a:rPr>
              <a:t>evaluate (* 3 (factorial 2))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BB0E02-62BA-EDB3-B70F-D88F1BBE955A}"/>
              </a:ext>
            </a:extLst>
          </p:cNvPr>
          <p:cNvGrpSpPr/>
          <p:nvPr/>
        </p:nvGrpSpPr>
        <p:grpSpPr>
          <a:xfrm>
            <a:off x="8420327" y="3188988"/>
            <a:ext cx="332963" cy="404798"/>
            <a:chOff x="8534400" y="319102"/>
            <a:chExt cx="332963" cy="4047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BF33FB-B1F1-D117-6D98-03A6FCDE9513}"/>
                </a:ext>
              </a:extLst>
            </p:cNvPr>
            <p:cNvSpPr txBox="1"/>
            <p:nvPr/>
          </p:nvSpPr>
          <p:spPr>
            <a:xfrm>
              <a:off x="8540338" y="323790"/>
              <a:ext cx="327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BA44E1-ECF8-8453-6248-25A2E8FAEE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4400" y="319102"/>
              <a:ext cx="5938" cy="38485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D1EB68-9D20-0798-031B-36524E9B6981}"/>
              </a:ext>
            </a:extLst>
          </p:cNvPr>
          <p:cNvGrpSpPr/>
          <p:nvPr/>
        </p:nvGrpSpPr>
        <p:grpSpPr>
          <a:xfrm>
            <a:off x="8435934" y="4012811"/>
            <a:ext cx="332963" cy="404798"/>
            <a:chOff x="8534400" y="319102"/>
            <a:chExt cx="332963" cy="4047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835B8F-0363-0FFE-3E04-DBBDD92F7E86}"/>
                </a:ext>
              </a:extLst>
            </p:cNvPr>
            <p:cNvSpPr txBox="1"/>
            <p:nvPr/>
          </p:nvSpPr>
          <p:spPr>
            <a:xfrm>
              <a:off x="8540338" y="323790"/>
              <a:ext cx="327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324C507-F7D8-B122-BB92-10E3C89192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4400" y="319102"/>
              <a:ext cx="5938" cy="38485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166A58-7338-56DB-3CDD-59B0BE4B74BD}"/>
              </a:ext>
            </a:extLst>
          </p:cNvPr>
          <p:cNvGrpSpPr/>
          <p:nvPr/>
        </p:nvGrpSpPr>
        <p:grpSpPr>
          <a:xfrm>
            <a:off x="8417358" y="4775050"/>
            <a:ext cx="332963" cy="404798"/>
            <a:chOff x="8534400" y="319102"/>
            <a:chExt cx="332963" cy="4047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8A5754-5EDD-3CC1-E715-8ABB41555E32}"/>
                </a:ext>
              </a:extLst>
            </p:cNvPr>
            <p:cNvSpPr txBox="1"/>
            <p:nvPr/>
          </p:nvSpPr>
          <p:spPr>
            <a:xfrm>
              <a:off x="8540338" y="323790"/>
              <a:ext cx="327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A8C928-F04C-2DB1-7095-4766D44947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4400" y="319102"/>
              <a:ext cx="5938" cy="38485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A3D1FF-68C6-018D-4D4A-3DC08FE385C4}"/>
              </a:ext>
            </a:extLst>
          </p:cNvPr>
          <p:cNvGrpSpPr/>
          <p:nvPr/>
        </p:nvGrpSpPr>
        <p:grpSpPr>
          <a:xfrm>
            <a:off x="8410699" y="5555217"/>
            <a:ext cx="332963" cy="404798"/>
            <a:chOff x="8534400" y="319102"/>
            <a:chExt cx="332963" cy="404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281404-BBAA-397B-5151-C72BB3483D7A}"/>
                </a:ext>
              </a:extLst>
            </p:cNvPr>
            <p:cNvSpPr txBox="1"/>
            <p:nvPr/>
          </p:nvSpPr>
          <p:spPr>
            <a:xfrm>
              <a:off x="8540338" y="323790"/>
              <a:ext cx="327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6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3F5D849-F05A-27FA-73DD-A505B8B58D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4400" y="319102"/>
              <a:ext cx="5938" cy="38485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4" name="Rectangle 3">
            <a:extLst>
              <a:ext uri="{FF2B5EF4-FFF2-40B4-BE49-F238E27FC236}">
                <a16:creationId xmlns:a16="http://schemas.microsoft.com/office/drawing/2014/main" id="{E90CF9E5-1FEC-B75A-459A-8DC5C5840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3" y="4272454"/>
            <a:ext cx="6345031" cy="215078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20700" lvl="1" indent="-284163">
              <a:lnSpc>
                <a:spcPct val="90000"/>
              </a:lnSpc>
            </a:pPr>
            <a:r>
              <a:rPr lang="en-US" kern="0" dirty="0">
                <a:ea typeface="ＭＳ Ｐゴシック" charset="0"/>
              </a:rPr>
              <a:t>each recursive call pushes a new activation record on the run-time stack</a:t>
            </a:r>
          </a:p>
          <a:p>
            <a:pPr marL="520700" lvl="1" indent="-284163">
              <a:lnSpc>
                <a:spcPct val="90000"/>
              </a:lnSpc>
            </a:pPr>
            <a:r>
              <a:rPr lang="en-US" kern="0" dirty="0">
                <a:ea typeface="ＭＳ Ｐゴシック" charset="0"/>
              </a:rPr>
              <a:t>e.g., when (factorial 3) tries to evaluate (* 3 (factorial 2)), it must first evaluate (factorial 2) before it can multiply</a:t>
            </a:r>
          </a:p>
          <a:p>
            <a:pPr marL="520700" lvl="1" indent="-284163">
              <a:lnSpc>
                <a:spcPct val="90000"/>
              </a:lnSpc>
            </a:pPr>
            <a:r>
              <a:rPr lang="en-US" kern="0" dirty="0">
                <a:ea typeface="ＭＳ Ｐゴシック" charset="0"/>
              </a:rPr>
              <a:t>in effect, no multiplications can occur until the base case is reached, then occur as records are popped off the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EF4C7-E9FC-63D3-1EF7-06D6EAD86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>
            <a:extLst>
              <a:ext uri="{FF2B5EF4-FFF2-40B4-BE49-F238E27FC236}">
                <a16:creationId xmlns:a16="http://schemas.microsoft.com/office/drawing/2014/main" id="{3C75050A-2591-7A2A-0740-E5538BB3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F2CA9C-B508-DE42-B824-C496E492459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31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24F974E-31B7-8191-9636-A6E755A87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Optimizing tail-recursion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3C117B1-244B-977A-2FA5-ED13D9453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161" y="1181799"/>
            <a:ext cx="8188222" cy="33902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a function is tail-recursive, can replace the recursive call with </a:t>
            </a: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recur</a:t>
            </a:r>
            <a:endParaRPr lang="en-US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my-contains? [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item]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cond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(empty?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false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(= item (first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)) true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:else (</a:t>
            </a:r>
            <a:r>
              <a:rPr lang="en-US" sz="1600" b="1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my-contains?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(rest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item)))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marL="5143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my-contains? [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item]</a:t>
            </a:r>
          </a:p>
          <a:p>
            <a:pPr marL="5143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cond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(empty?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false</a:t>
            </a:r>
          </a:p>
          <a:p>
            <a:pPr marL="5143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(= item (first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)) true</a:t>
            </a:r>
          </a:p>
          <a:p>
            <a:pPr marL="514350" lvl="1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:else (</a:t>
            </a:r>
            <a:r>
              <a:rPr lang="en-US" sz="1600" b="1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recur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(rest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item)))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7F266691-0192-21AE-9EFB-B9C0ED1DCAAA}"/>
              </a:ext>
            </a:extLst>
          </p:cNvPr>
          <p:cNvSpPr/>
          <p:nvPr/>
        </p:nvSpPr>
        <p:spPr bwMode="auto">
          <a:xfrm>
            <a:off x="3200400" y="2971799"/>
            <a:ext cx="152400" cy="1276699"/>
          </a:xfrm>
          <a:prstGeom prst="downArrow">
            <a:avLst/>
          </a:prstGeom>
          <a:solidFill>
            <a:schemeClr val="tx2">
              <a:alpha val="19001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0D8152F-FF7D-6189-CB07-B7FA0AA6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71" y="5245912"/>
            <a:ext cx="5531961" cy="1418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22287" lvl="1">
              <a:lnSpc>
                <a:spcPct val="90000"/>
              </a:lnSpc>
            </a:pPr>
            <a:r>
              <a:rPr lang="en-US" sz="1800" dirty="0">
                <a:ea typeface="ＭＳ Ｐゴシック" charset="0"/>
              </a:rPr>
              <a:t>since the call to </a:t>
            </a: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my-contains? </a:t>
            </a:r>
            <a:r>
              <a:rPr lang="en-US" sz="1800" dirty="0">
                <a:ea typeface="ＭＳ Ｐゴシック" charset="0"/>
              </a:rPr>
              <a:t>returns the same value as its recursive call (i.e., </a:t>
            </a: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recur</a:t>
            </a:r>
            <a:r>
              <a:rPr lang="en-US" sz="1800" dirty="0">
                <a:ea typeface="ＭＳ Ｐゴシック" charset="0"/>
              </a:rPr>
              <a:t>), no need to keep the old activation record</a:t>
            </a:r>
          </a:p>
          <a:p>
            <a:pPr marL="520700" lvl="1" indent="-284163">
              <a:lnSpc>
                <a:spcPct val="90000"/>
              </a:lnSpc>
            </a:pPr>
            <a:r>
              <a:rPr lang="en-US" sz="1800" dirty="0">
                <a:ea typeface="ＭＳ Ｐゴシック" charset="0"/>
              </a:rPr>
              <a:t>if you specify tail-recursion using </a:t>
            </a: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recur</a:t>
            </a:r>
            <a:r>
              <a:rPr lang="en-US" sz="1800" dirty="0">
                <a:ea typeface="ＭＳ Ｐゴシック" charset="0"/>
              </a:rPr>
              <a:t>, the interpreter will use the same space, so no limit on recursion depth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EE2DC-4DCA-04DA-B0AA-818014EC2CE9}"/>
              </a:ext>
            </a:extLst>
          </p:cNvPr>
          <p:cNvSpPr txBox="1"/>
          <p:nvPr/>
        </p:nvSpPr>
        <p:spPr>
          <a:xfrm>
            <a:off x="6603402" y="5335510"/>
            <a:ext cx="213801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(my-contains? '(1 2 4 6) 4)</a:t>
            </a:r>
          </a:p>
          <a:p>
            <a:pPr marL="285750" indent="-168275"/>
            <a:r>
              <a:rPr lang="en-US" sz="1200" dirty="0">
                <a:latin typeface="+mn-lt"/>
              </a:rPr>
              <a:t>'(1 2 4 6) is not empty</a:t>
            </a:r>
          </a:p>
          <a:p>
            <a:pPr marL="285750" indent="-168275"/>
            <a:r>
              <a:rPr lang="en-US" sz="1200" dirty="0">
                <a:latin typeface="+mn-lt"/>
              </a:rPr>
              <a:t>4 ≠ 1</a:t>
            </a:r>
          </a:p>
          <a:p>
            <a:pPr marL="285750" indent="-168275"/>
            <a:r>
              <a:rPr lang="en-US" sz="1200" dirty="0">
                <a:latin typeface="+mn-lt"/>
              </a:rPr>
              <a:t>call (recur '(2 4 6) 4)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7D440A-196B-CDBC-0819-301C6F27BFE3}"/>
              </a:ext>
            </a:extLst>
          </p:cNvPr>
          <p:cNvSpPr txBox="1"/>
          <p:nvPr/>
        </p:nvSpPr>
        <p:spPr>
          <a:xfrm>
            <a:off x="6603402" y="5335510"/>
            <a:ext cx="213801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(my-contains? '(2 4 6) 4)</a:t>
            </a:r>
          </a:p>
          <a:p>
            <a:pPr marL="285750" indent="-168275"/>
            <a:r>
              <a:rPr lang="en-US" sz="1200" dirty="0">
                <a:latin typeface="+mn-lt"/>
              </a:rPr>
              <a:t>'(2 4 6) is not empty</a:t>
            </a:r>
          </a:p>
          <a:p>
            <a:pPr marL="285750" indent="-168275"/>
            <a:r>
              <a:rPr lang="en-US" sz="1200" dirty="0">
                <a:latin typeface="+mn-lt"/>
              </a:rPr>
              <a:t>4 ≠ 2</a:t>
            </a:r>
          </a:p>
          <a:p>
            <a:pPr marL="285750" indent="-168275"/>
            <a:r>
              <a:rPr lang="en-US" sz="1200" dirty="0">
                <a:latin typeface="+mn-lt"/>
              </a:rPr>
              <a:t>call (recur '(4 6) 4)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BFB330-D2A0-77DE-F92F-A526202302F4}"/>
              </a:ext>
            </a:extLst>
          </p:cNvPr>
          <p:cNvSpPr txBox="1"/>
          <p:nvPr/>
        </p:nvSpPr>
        <p:spPr>
          <a:xfrm>
            <a:off x="6603402" y="5335510"/>
            <a:ext cx="213801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(my-contains? '(4 6) 4)</a:t>
            </a:r>
          </a:p>
          <a:p>
            <a:pPr marL="285750" indent="-168275"/>
            <a:r>
              <a:rPr lang="en-US" sz="1200" dirty="0">
                <a:latin typeface="+mn-lt"/>
              </a:rPr>
              <a:t>'(4 6) is not empty</a:t>
            </a:r>
          </a:p>
          <a:p>
            <a:pPr marL="285750" indent="-168275"/>
            <a:r>
              <a:rPr lang="en-US" sz="1200" dirty="0">
                <a:latin typeface="+mn-lt"/>
              </a:rPr>
              <a:t>4 = 4</a:t>
            </a:r>
          </a:p>
          <a:p>
            <a:pPr marL="285750" indent="-168275"/>
            <a:endParaRPr lang="en-US" sz="1200" dirty="0">
              <a:latin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0E7EFA-C154-D588-62FF-E355A3A539B0}"/>
              </a:ext>
            </a:extLst>
          </p:cNvPr>
          <p:cNvGrpSpPr/>
          <p:nvPr/>
        </p:nvGrpSpPr>
        <p:grpSpPr>
          <a:xfrm>
            <a:off x="7086600" y="6010117"/>
            <a:ext cx="1295400" cy="466883"/>
            <a:chOff x="8534400" y="319102"/>
            <a:chExt cx="332963" cy="419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7AC32F-367D-212B-1699-336BD66A5F1D}"/>
                </a:ext>
              </a:extLst>
            </p:cNvPr>
            <p:cNvSpPr txBox="1"/>
            <p:nvPr/>
          </p:nvSpPr>
          <p:spPr>
            <a:xfrm>
              <a:off x="8540338" y="323790"/>
              <a:ext cx="327025" cy="41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true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5A657A5-9290-2B2A-3E08-6F8FDECA6E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4400" y="319102"/>
              <a:ext cx="0" cy="41471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3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F2CA9C-B508-DE42-B824-C496E492459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32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Full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 tail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199"/>
            <a:ext cx="6829427" cy="544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can convert any full-recursive function into tail recursion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need a helper method with an extra input, the work done so far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do the operation on that value before making the recursive call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latin typeface="Courier New" charset="0"/>
                <a:ea typeface="ＭＳ Ｐゴシック" charset="0"/>
              </a:rPr>
              <a:t> factorial [num]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(if </a:t>
            </a:r>
            <a:r>
              <a:rPr lang="en-US" sz="1600" dirty="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(zero? num)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charset="0"/>
                <a:ea typeface="ＭＳ Ｐゴシック" charset="0"/>
              </a:rPr>
              <a:t> 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</a:t>
            </a:r>
            <a:r>
              <a:rPr lang="en-US" sz="1600" dirty="0">
                <a:solidFill>
                  <a:srgbClr val="0070C0"/>
                </a:solidFill>
                <a:latin typeface="Courier New" charset="0"/>
                <a:ea typeface="ＭＳ Ｐゴシック" charset="0"/>
              </a:rPr>
              <a:t>(* num (factorial (= num 1)))</a:t>
            </a:r>
            <a:r>
              <a:rPr lang="en-US" sz="1600" dirty="0">
                <a:latin typeface="Courier New" charset="0"/>
                <a:ea typeface="ＭＳ Ｐゴシック" charset="0"/>
              </a:rPr>
              <a:t>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---------------------------------------------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latin typeface="Courier New" charset="0"/>
                <a:ea typeface="ＭＳ Ｐゴシック" charset="0"/>
              </a:rPr>
              <a:t> factorial [N]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(factorial-help N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charset="0"/>
                <a:ea typeface="ＭＳ Ｐゴシック" charset="0"/>
              </a:rPr>
              <a:t>1</a:t>
            </a:r>
            <a:r>
              <a:rPr lang="en-US" sz="1600" dirty="0">
                <a:latin typeface="Courier New" charset="0"/>
                <a:ea typeface="ＭＳ Ｐゴシック" charset="0"/>
              </a:rPr>
              <a:t>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100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latin typeface="Courier New" charset="0"/>
                <a:ea typeface="ＭＳ Ｐゴシック" charset="0"/>
              </a:rPr>
              <a:t> factorial-help [num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val</a:t>
            </a:r>
            <a:r>
              <a:rPr lang="en-US" sz="1600" dirty="0">
                <a:latin typeface="Courier New" charset="0"/>
                <a:ea typeface="ＭＳ Ｐゴシック" charset="0"/>
              </a:rPr>
              <a:t>-so-far]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(if </a:t>
            </a:r>
            <a:r>
              <a:rPr lang="en-US" sz="1600" dirty="0">
                <a:solidFill>
                  <a:schemeClr val="tx2"/>
                </a:solidFill>
                <a:latin typeface="Courier New" charset="0"/>
                <a:ea typeface="ＭＳ Ｐゴシック" charset="0"/>
              </a:rPr>
              <a:t>(zero? num)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val-so-far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</a:t>
            </a:r>
            <a:r>
              <a:rPr lang="en-US" sz="1600" dirty="0">
                <a:solidFill>
                  <a:srgbClr val="0070C0"/>
                </a:solidFill>
                <a:latin typeface="Courier New" charset="0"/>
                <a:ea typeface="ＭＳ Ｐゴシック" charset="0"/>
              </a:rPr>
              <a:t>(recur (- num 1) (* num </a:t>
            </a:r>
            <a:r>
              <a:rPr lang="en-US" sz="1600" dirty="0" err="1">
                <a:solidFill>
                  <a:srgbClr val="0070C0"/>
                </a:solidFill>
                <a:latin typeface="Courier New" charset="0"/>
                <a:ea typeface="ＭＳ Ｐゴシック" charset="0"/>
              </a:rPr>
              <a:t>val</a:t>
            </a:r>
            <a:r>
              <a:rPr lang="en-US" sz="1600" dirty="0">
                <a:solidFill>
                  <a:srgbClr val="0070C0"/>
                </a:solidFill>
                <a:latin typeface="Courier New" charset="0"/>
                <a:ea typeface="ＭＳ Ｐゴシック" charset="0"/>
              </a:rPr>
              <a:t>-so-far)))</a:t>
            </a:r>
            <a:r>
              <a:rPr lang="en-US" sz="1600" dirty="0">
                <a:latin typeface="Courier New" charset="0"/>
                <a:ea typeface="ＭＳ Ｐゴシック" charset="0"/>
              </a:rPr>
              <a:t>))</a:t>
            </a:r>
            <a:endParaRPr lang="en-US" sz="1800" dirty="0">
              <a:ea typeface="ＭＳ Ｐゴシック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A30B2-3C52-8C3E-FA6F-B8371119BAF6}"/>
              </a:ext>
            </a:extLst>
          </p:cNvPr>
          <p:cNvSpPr txBox="1"/>
          <p:nvPr/>
        </p:nvSpPr>
        <p:spPr>
          <a:xfrm>
            <a:off x="6863321" y="5469921"/>
            <a:ext cx="2138012" cy="4985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(factorial 3)</a:t>
            </a:r>
          </a:p>
          <a:p>
            <a:pPr marL="285750" indent="-168275"/>
            <a:r>
              <a:rPr lang="en-US" sz="1200" dirty="0">
                <a:latin typeface="+mn-lt"/>
              </a:rPr>
              <a:t>call (factorial-help 3 1)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220C43-EB46-BA7A-5BA8-D3D078C5A9B7}"/>
              </a:ext>
            </a:extLst>
          </p:cNvPr>
          <p:cNvSpPr txBox="1"/>
          <p:nvPr/>
        </p:nvSpPr>
        <p:spPr>
          <a:xfrm>
            <a:off x="6858002" y="4572000"/>
            <a:ext cx="214333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(factorial-help 3 1)</a:t>
            </a:r>
          </a:p>
          <a:p>
            <a:pPr marL="285750" indent="-168275"/>
            <a:r>
              <a:rPr lang="en-US" sz="1200" dirty="0">
                <a:latin typeface="+mn-lt"/>
              </a:rPr>
              <a:t>3 not zero</a:t>
            </a:r>
          </a:p>
          <a:p>
            <a:pPr marL="285750" indent="-168275"/>
            <a:r>
              <a:rPr lang="en-US" sz="1200" dirty="0">
                <a:latin typeface="+mn-lt"/>
              </a:rPr>
              <a:t>then call (recur 2 (* 3 1))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D62CB8-263C-EB20-8D0C-5B071E18CFFD}"/>
              </a:ext>
            </a:extLst>
          </p:cNvPr>
          <p:cNvSpPr txBox="1"/>
          <p:nvPr/>
        </p:nvSpPr>
        <p:spPr>
          <a:xfrm>
            <a:off x="6858001" y="4573452"/>
            <a:ext cx="214333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(factorial-help 2 3)</a:t>
            </a:r>
          </a:p>
          <a:p>
            <a:pPr marL="285750" indent="-168275"/>
            <a:r>
              <a:rPr lang="en-US" sz="1200" dirty="0">
                <a:latin typeface="+mn-lt"/>
              </a:rPr>
              <a:t>2 not zero</a:t>
            </a:r>
          </a:p>
          <a:p>
            <a:pPr marL="285750" indent="-168275"/>
            <a:r>
              <a:rPr lang="en-US" sz="1200" dirty="0">
                <a:latin typeface="+mn-lt"/>
              </a:rPr>
              <a:t>then call (recur 1 (* 2 3))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7B47A0-4936-A401-F174-718C68303660}"/>
              </a:ext>
            </a:extLst>
          </p:cNvPr>
          <p:cNvSpPr txBox="1"/>
          <p:nvPr/>
        </p:nvSpPr>
        <p:spPr>
          <a:xfrm>
            <a:off x="6858001" y="4572000"/>
            <a:ext cx="214333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(factorial-help 1 6)</a:t>
            </a:r>
          </a:p>
          <a:p>
            <a:pPr marL="285750" indent="-168275"/>
            <a:r>
              <a:rPr lang="en-US" sz="1200" dirty="0">
                <a:latin typeface="+mn-lt"/>
              </a:rPr>
              <a:t>1 not zero</a:t>
            </a:r>
          </a:p>
          <a:p>
            <a:pPr marL="285750" indent="-168275"/>
            <a:r>
              <a:rPr lang="en-US" sz="1200" dirty="0">
                <a:latin typeface="+mn-lt"/>
              </a:rPr>
              <a:t>then call (recur 0 (* 1 6))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085116-560A-B760-01FE-7DAC87018719}"/>
              </a:ext>
            </a:extLst>
          </p:cNvPr>
          <p:cNvSpPr txBox="1"/>
          <p:nvPr/>
        </p:nvSpPr>
        <p:spPr>
          <a:xfrm>
            <a:off x="6858000" y="4578430"/>
            <a:ext cx="214333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(factorial-help 0 6)</a:t>
            </a:r>
          </a:p>
          <a:p>
            <a:pPr marL="285750" indent="-168275"/>
            <a:r>
              <a:rPr lang="en-US" sz="1200" dirty="0">
                <a:latin typeface="+mn-lt"/>
              </a:rPr>
              <a:t>0 is zero</a:t>
            </a:r>
          </a:p>
          <a:p>
            <a:pPr marL="285750" indent="-168275"/>
            <a:endParaRPr lang="en-US" sz="1200" dirty="0">
              <a:latin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258B1A-027B-D06D-0BBC-217F71210BE2}"/>
              </a:ext>
            </a:extLst>
          </p:cNvPr>
          <p:cNvGrpSpPr/>
          <p:nvPr/>
        </p:nvGrpSpPr>
        <p:grpSpPr>
          <a:xfrm>
            <a:off x="8195294" y="5882804"/>
            <a:ext cx="332963" cy="404798"/>
            <a:chOff x="8534400" y="319102"/>
            <a:chExt cx="332963" cy="4047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A6300A-92F1-3FE6-0941-C959E3166A8C}"/>
                </a:ext>
              </a:extLst>
            </p:cNvPr>
            <p:cNvSpPr txBox="1"/>
            <p:nvPr/>
          </p:nvSpPr>
          <p:spPr>
            <a:xfrm>
              <a:off x="8540338" y="323790"/>
              <a:ext cx="327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6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9CE3360-DAAE-6BC8-D753-28C4790F4B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4400" y="319102"/>
              <a:ext cx="5938" cy="38485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33775E-8B7D-9EF8-3007-03C964C4F4E1}"/>
              </a:ext>
            </a:extLst>
          </p:cNvPr>
          <p:cNvGrpSpPr/>
          <p:nvPr/>
        </p:nvGrpSpPr>
        <p:grpSpPr>
          <a:xfrm>
            <a:off x="8179008" y="5158923"/>
            <a:ext cx="332963" cy="404798"/>
            <a:chOff x="8534400" y="319102"/>
            <a:chExt cx="332963" cy="4047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F821E0-9A70-A895-F613-F14D7E2DAD52}"/>
                </a:ext>
              </a:extLst>
            </p:cNvPr>
            <p:cNvSpPr txBox="1"/>
            <p:nvPr/>
          </p:nvSpPr>
          <p:spPr>
            <a:xfrm>
              <a:off x="8540338" y="323790"/>
              <a:ext cx="327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6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69362D4-1D6C-4728-C924-7081B57AEE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4400" y="319102"/>
              <a:ext cx="5938" cy="38485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40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154597-563D-9447-A82D-93578EBC98F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33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Scoping in Clojure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unlike the original LISP, Clojure is statically scoped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can nest functions and hide details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4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factorial [N]</a:t>
            </a:r>
          </a:p>
          <a:p>
            <a:pPr lvl="1">
              <a:buFont typeface="Wingdings" charset="0"/>
              <a:buNone/>
            </a:pP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</a:t>
            </a:r>
          </a:p>
          <a:p>
            <a:pPr lvl="1">
              <a:buFont typeface="Wingdings" charset="0"/>
              <a:buNone/>
            </a:pP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4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factorial-help [num </a:t>
            </a:r>
            <a:r>
              <a:rPr lang="en-US" sz="14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val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-so-far]</a:t>
            </a:r>
          </a:p>
          <a:p>
            <a:pPr lvl="1">
              <a:buFont typeface="Wingdings" charset="0"/>
              <a:buNone/>
            </a:pP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(if (zero? num)</a:t>
            </a:r>
          </a:p>
          <a:p>
            <a:pPr lvl="1">
              <a:buFont typeface="Wingdings" charset="0"/>
              <a:buNone/>
            </a:pP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val-so-far</a:t>
            </a:r>
          </a:p>
          <a:p>
            <a:pPr lvl="1">
              <a:buFont typeface="Wingdings" charset="0"/>
              <a:buNone/>
            </a:pP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(recur (- num 1) (* num val-so-far))))</a:t>
            </a:r>
            <a:endParaRPr lang="en-US" sz="1200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14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(factorial-help N 1))</a:t>
            </a:r>
          </a:p>
          <a:p>
            <a:pPr lvl="1">
              <a:buFont typeface="Wingdings" charset="0"/>
              <a:buNone/>
            </a:pPr>
            <a:endParaRPr lang="en-US" sz="14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since factorial-help is defined inside of factorial, hidden from the outside 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since statically scoped, arguments in enclosing function are visible to enclosed functions  (i.e., non-local variables)</a:t>
            </a:r>
            <a:endParaRPr lang="en-US" sz="14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5DC500-8723-BA45-A1EF-D17717C734D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34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When tail-recursion?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3810000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sum-up-to [N]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(&lt; N 1)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0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(+ N (sum-up-to (- N 1)))))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sum-up-to [N]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sum-help [num sum-so-far]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(if (&lt; num 1)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sum-so-far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(recur (- num 1) (+ num sum-so-far))))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(sum-help N 0))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14400" y="5521325"/>
            <a:ext cx="7315200" cy="80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295275" lvl="1" indent="-284163">
              <a:spcBef>
                <a:spcPct val="5000"/>
              </a:spcBef>
              <a:buFont typeface="Wingdings" charset="0"/>
              <a:buChar char="§"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for a small number of repetitions, full-recursion is sufficient (and simpler)</a:t>
            </a:r>
          </a:p>
          <a:p>
            <a:pPr marL="295275" lvl="1" indent="-284163">
              <a:spcBef>
                <a:spcPct val="5000"/>
              </a:spcBef>
              <a:buFont typeface="Wingdings" charset="0"/>
              <a:buChar char="§"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for a potentially large number of repetitions, tail-recursion may be needed</a:t>
            </a:r>
            <a:endParaRPr lang="en-US" sz="1200" dirty="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5DC500-8723-BA45-A1EF-D17717C734D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35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Hailstone example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5562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hailstone sequence: start with any number 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if even, next number in sequence is N/2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if odd, next number in sequence is 3N+1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atin typeface="Arial Narrow" charset="0"/>
                <a:ea typeface="ＭＳ Ｐゴシック" charset="0"/>
              </a:rPr>
              <a:t>e.g., 3 </a:t>
            </a:r>
            <a:r>
              <a:rPr lang="en-US" sz="1800" dirty="0">
                <a:latin typeface="Arial Narrow" charset="0"/>
                <a:ea typeface="ＭＳ Ｐゴシック" charset="0"/>
                <a:sym typeface="Wingdings" pitchFamily="2" charset="2"/>
              </a:rPr>
              <a:t> 10  5  16  8  4  2  1  4  2  1  …</a:t>
            </a:r>
            <a:endParaRPr lang="en-US" sz="18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open question: does every starting N result in the 4-2-1 cycle?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hailstone [N]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cond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(= N 1) 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(even? N) (+ 1 (hailstone (/ N 2)))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:else (+ 1 (hailstone (+ (* 3 N) 1)))))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is tail-recursion needed? if so, rewrite the function using tail recursion: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8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hailstone-tail [N]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 ??? ))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09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5DC500-8723-BA45-A1EF-D17717C734D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36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Hailstone 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5562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if we want to see the actual sequence?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we will eventually see how to do non-functional things (e.g., output)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but, functional approach is to build a list of the sequence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hailstone-list [N]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hailstone-help [so-far]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cond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(= (first so-far) 1) (reverse so-far)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  (even? (first so-far))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   (recur (cons (/ (first so-far) 2) so-far))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  :else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   (recur (cons (+ (* 3 (first so-far)) 1) so-far))))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(hailstone-help (list N)))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purpose of the reverse call?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78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5DC500-8723-BA45-A1EF-D17717C734D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37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Full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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tail pattern (w/ numbers)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converting from full-recursion to tail-recursion is fairly mechanical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recursion on a number (where the BASE-NUM and COMBINE-NUMS vary)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marL="925513" indent="-333375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full-recursive-num [N]</a:t>
            </a:r>
          </a:p>
          <a:p>
            <a:pPr marL="925513" indent="-333375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(zero? N)</a:t>
            </a:r>
          </a:p>
          <a:p>
            <a:pPr marL="925513" indent="-333375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ea typeface="ＭＳ Ｐゴシック" charset="0"/>
              </a:rPr>
              <a:t>BASE-NUM</a:t>
            </a:r>
          </a:p>
          <a:p>
            <a:pPr marL="925513" indent="-333375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(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ea typeface="ＭＳ Ｐゴシック" charset="0"/>
              </a:rPr>
              <a:t>COMBINE-NUMS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(full-recursive-num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(- N 1)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))))</a:t>
            </a:r>
          </a:p>
          <a:p>
            <a:pPr marL="925513" indent="-333375">
              <a:lnSpc>
                <a:spcPct val="90000"/>
              </a:lnSpc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marL="925513" indent="-333375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tail-recursive-num [num]</a:t>
            </a:r>
          </a:p>
          <a:p>
            <a:pPr marL="925513" indent="-333375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tail-help [num so-far]</a:t>
            </a:r>
          </a:p>
          <a:p>
            <a:pPr marL="925513" indent="-333375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(if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(zero? N)</a:t>
            </a:r>
          </a:p>
          <a:p>
            <a:pPr marL="925513" indent="-333375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so-far</a:t>
            </a:r>
          </a:p>
          <a:p>
            <a:pPr marL="925513" indent="-333375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(recur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(- N 1) 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ea typeface="ＭＳ Ｐゴシック" charset="0"/>
              </a:rPr>
              <a:t>COMBINE-NUMS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so-far))))</a:t>
            </a:r>
          </a:p>
          <a:p>
            <a:pPr marL="925513" indent="-333375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(tail-help num 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ea typeface="ＭＳ Ｐゴシック" charset="0"/>
              </a:rPr>
              <a:t>BASE-NUM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))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(def BASE-NUM 0)     (def COMBINE-NUMS +)	</a:t>
            </a:r>
            <a:r>
              <a:rPr lang="en-US" dirty="0">
                <a:latin typeface="Arial Narrow" charset="0"/>
                <a:ea typeface="ＭＳ Ｐゴシック" charset="0"/>
                <a:sym typeface="Wingdings" pitchFamily="2" charset="2"/>
              </a:rPr>
              <a:t>  ???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latin typeface="Arial Narrow" charset="0"/>
              <a:ea typeface="ＭＳ Ｐゴシック" charset="0"/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(def BASE-NUM 1)     (def COMBINE-NUMS *)	</a:t>
            </a:r>
            <a:r>
              <a:rPr lang="en-US" dirty="0">
                <a:latin typeface="Arial Narrow" charset="0"/>
                <a:ea typeface="ＭＳ Ｐゴシック" charset="0"/>
                <a:sym typeface="Wingdings" pitchFamily="2" charset="2"/>
              </a:rPr>
              <a:t>  ???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29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5DC500-8723-BA45-A1EF-D17717C734D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38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Full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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tail pattern (w/ lists)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6" y="1219200"/>
            <a:ext cx="90678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recursion on a list (where the BASE-LIST and COMBINE-LISTS vary)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marL="687388" indent="-331788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full-recursive-list [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]</a:t>
            </a:r>
          </a:p>
          <a:p>
            <a:pPr marL="687388" indent="-331788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(empty? </a:t>
            </a:r>
            <a:r>
              <a:rPr lang="en-US" sz="1600" dirty="0" err="1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marL="687388" indent="-331788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ea typeface="ＭＳ Ｐゴシック" charset="0"/>
              </a:rPr>
              <a:t>BASE-LIST</a:t>
            </a:r>
          </a:p>
          <a:p>
            <a:pPr marL="687388" indent="-331788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(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ea typeface="ＭＳ Ｐゴシック" charset="0"/>
              </a:rPr>
              <a:t>COMBINE-LISTS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(first </a:t>
            </a:r>
            <a:r>
              <a:rPr lang="en-US" sz="1600" dirty="0" err="1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) 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(full-recursive-list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(rest </a:t>
            </a:r>
            <a:r>
              <a:rPr lang="en-US" sz="1600" dirty="0" err="1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)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))))</a:t>
            </a:r>
          </a:p>
          <a:p>
            <a:pPr marL="687388" indent="-331788">
              <a:lnSpc>
                <a:spcPct val="90000"/>
              </a:lnSpc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marL="687388" indent="-331788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tail-recursive-list [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]</a:t>
            </a:r>
          </a:p>
          <a:p>
            <a:pPr marL="687388" indent="-331788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tail-help [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so-far]</a:t>
            </a:r>
          </a:p>
          <a:p>
            <a:pPr marL="687388" indent="-331788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(if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(empty? </a:t>
            </a:r>
            <a:r>
              <a:rPr lang="en-US" sz="1600" dirty="0" err="1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marL="687388" indent="-331788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so-far</a:t>
            </a:r>
          </a:p>
          <a:p>
            <a:pPr marL="687388" indent="-331788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(recur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(rest </a:t>
            </a:r>
            <a:r>
              <a:rPr lang="en-US" sz="1600" dirty="0" err="1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) 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ea typeface="ＭＳ Ｐゴシック" charset="0"/>
              </a:rPr>
              <a:t>COMBINE-LISTS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(first </a:t>
            </a:r>
            <a:r>
              <a:rPr lang="en-US" sz="1600" dirty="0" err="1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lst</a:t>
            </a:r>
            <a:r>
              <a:rPr lang="en-US" sz="1600" dirty="0">
                <a:solidFill>
                  <a:srgbClr val="00B0F0"/>
                </a:solidFill>
                <a:latin typeface="Courier New" charset="0"/>
                <a:ea typeface="ＭＳ Ｐゴシック" charset="0"/>
              </a:rPr>
              <a:t>) 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so-far))))</a:t>
            </a:r>
          </a:p>
          <a:p>
            <a:pPr marL="687388" indent="-331788">
              <a:lnSpc>
                <a:spcPct val="90000"/>
              </a:lnSpc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(tail-help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ea typeface="ＭＳ Ｐゴシック" charset="0"/>
              </a:rPr>
              <a:t>BASE-LIST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))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(def BASE-LIST '())     (def COMBINE-LISTS cons)	</a:t>
            </a:r>
            <a:r>
              <a:rPr lang="en-US" dirty="0">
                <a:latin typeface="Arial Narrow" charset="0"/>
                <a:ea typeface="ＭＳ Ｐゴシック" charset="0"/>
                <a:sym typeface="Wingdings" pitchFamily="2" charset="2"/>
              </a:rPr>
              <a:t>  ???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23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AF87-7FF2-4976-8654-445B6D2D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hailstone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E30C-1C55-2556-07FB-96E32DC4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562600"/>
          </a:xfrm>
        </p:spPr>
        <p:txBody>
          <a:bodyPr/>
          <a:lstStyle/>
          <a:p>
            <a:r>
              <a:rPr lang="en-US" dirty="0"/>
              <a:t>suppose you wanted to find the longest hailstone sequence from a range</a:t>
            </a:r>
          </a:p>
          <a:p>
            <a:pPr marL="457200" lvl="1" indent="0">
              <a:buNone/>
            </a:pPr>
            <a:r>
              <a:rPr lang="en-US" dirty="0"/>
              <a:t>(longest 1 100) </a:t>
            </a:r>
            <a:r>
              <a:rPr lang="en-US" dirty="0">
                <a:sym typeface="Wingdings" pitchFamily="2" charset="2"/>
              </a:rPr>
              <a:t> 119		(longest 101 1000)  179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longest [low high]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</a:t>
            </a:r>
            <a:r>
              <a:rPr lang="en-US" sz="1600" dirty="0">
                <a:latin typeface="Courier New" charset="0"/>
                <a:ea typeface="ＭＳ Ｐゴシック" charset="0"/>
              </a:rPr>
              <a:t>(&gt; low high)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</a:t>
            </a:r>
            <a:r>
              <a:rPr lang="en-US" sz="1600" dirty="0">
                <a:solidFill>
                  <a:srgbClr val="3333CC"/>
                </a:solidFill>
                <a:latin typeface="Courier New" charset="0"/>
                <a:ea typeface="ＭＳ Ｐゴシック" charset="0"/>
              </a:rPr>
              <a:t>0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charset="0"/>
                <a:ea typeface="ＭＳ Ｐゴシック" charset="0"/>
              </a:rPr>
              <a:t>max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(hailstone-tail low) (longest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urier New" charset="0"/>
                <a:ea typeface="ＭＳ Ｐゴシック" charset="0"/>
              </a:rPr>
              <a:t>inc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charset="0"/>
                <a:ea typeface="ＭＳ Ｐゴシック" charset="0"/>
              </a:rPr>
              <a:t> low) 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high))))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-------------------------------------------------------------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longest-tail [low high]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longest-help [num longest-so-far]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(if </a:t>
            </a:r>
            <a:r>
              <a:rPr lang="en-US" sz="1600" dirty="0">
                <a:latin typeface="Courier New" charset="0"/>
                <a:ea typeface="ＭＳ Ｐゴシック" charset="0"/>
              </a:rPr>
              <a:t>(&gt; num high)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longest-so-far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(recur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urier New" charset="0"/>
                <a:ea typeface="ＭＳ Ｐゴシック" charset="0"/>
              </a:rPr>
              <a:t>inc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charset="0"/>
                <a:ea typeface="ＭＳ Ｐゴシック" charset="0"/>
              </a:rPr>
              <a:t> num)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       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charset="0"/>
                <a:ea typeface="ＭＳ Ｐゴシック" charset="0"/>
              </a:rPr>
              <a:t>max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(hailstone-tail num) longest-so-far))))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(longest-help low </a:t>
            </a:r>
            <a:r>
              <a:rPr lang="en-US" sz="1600" dirty="0">
                <a:solidFill>
                  <a:srgbClr val="3333CC"/>
                </a:solidFill>
                <a:latin typeface="Courier New" charset="0"/>
                <a:ea typeface="ＭＳ Ｐゴシック" charset="0"/>
              </a:rPr>
              <a:t>0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FCBAB-ABD0-1482-B8EF-82EE2340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C680-52C9-4747-B7E2-610DD805FDB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8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8B593-35B4-9F0F-FC2B-DA46EFC10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B216-44D5-9107-B5E0-579C078D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Clojure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EE73-F3DB-1300-954F-09B3690A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select New Project </a:t>
            </a:r>
            <a:r>
              <a:rPr lang="en-US" dirty="0">
                <a:sym typeface="Wingdings" pitchFamily="2" charset="2"/>
              </a:rPr>
              <a:t> Clojure  Leiningen</a:t>
            </a:r>
            <a:endParaRPr lang="en-US" dirty="0"/>
          </a:p>
          <a:p>
            <a:pPr lvl="1"/>
            <a:r>
              <a:rPr lang="en-US" dirty="0"/>
              <a:t>specify the project name (e.g.,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csc533</a:t>
            </a:r>
            <a:r>
              <a:rPr lang="en-US" dirty="0"/>
              <a:t>) and folder – no capital letters</a:t>
            </a:r>
          </a:p>
          <a:p>
            <a:pPr lvl="1"/>
            <a:r>
              <a:rPr lang="en-US" dirty="0"/>
              <a:t>right click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project.clj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select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Run 'REPL for csc533'</a:t>
            </a:r>
          </a:p>
          <a:p>
            <a:pPr lvl="1"/>
            <a:r>
              <a:rPr lang="en-US" dirty="0"/>
              <a:t>creates a REPL pane on the right, enter expressions </a:t>
            </a:r>
            <a:r>
              <a:rPr lang="en-US"/>
              <a:t>to evaluate at </a:t>
            </a:r>
            <a:r>
              <a:rPr lang="en-US" dirty="0"/>
              <a:t>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CDA89-F694-C4BF-3D0D-FC591CDE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C491A-9398-2216-7EED-DD5BAF118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37" y="2479972"/>
            <a:ext cx="7772400" cy="48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50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4FD3-C240-7D34-6A13-3C4B02F1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162F7-DBC0-4F83-92D6-92545FE1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 function to calculate the sum of a list of numbers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(sum-</a:t>
            </a:r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'(1 2 3 4 5))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15</a:t>
            </a: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 function to calculate the product of a list of numbers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(prod-</a:t>
            </a:r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'(2 3 4))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24</a:t>
            </a: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 function to count the number of zeros in a number list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(num-zeros '(0 2 0 4 0))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3</a:t>
            </a: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8662A-A80C-A586-A9F2-B7DED72A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3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4FD3-C240-7D34-6A13-3C4B02F1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162F7-DBC0-4F83-92D6-92545FE1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 function to remove all zeros from a number list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(remove-zeros '(2 0 1 0))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(2 1)</a:t>
            </a: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 function to remove all non-zeros from a number list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(remove-</a:t>
            </a:r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nonzeros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'(2 0 1 0))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(0 0)</a:t>
            </a: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 function to increment every number in a number list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-all '(1 2 4 8))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(2 3 5 9)</a:t>
            </a: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8662A-A80C-A586-A9F2-B7DED72A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81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4FD3-C240-7D34-6A13-3C4B02F1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162F7-DBC0-4F83-92D6-92545FE1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 function to simulate a random coin flip (with no inputs)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(coin-flip)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:HEADS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(coin-flip)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:TAILS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 function to simulate a sequence of coin flips &amp; count heads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(count-heads 100)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47</a:t>
            </a: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(count-heads 10000)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5010</a:t>
            </a: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 tail-recursive version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(count-heads-tail 1000000)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500042</a:t>
            </a: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8662A-A80C-A586-A9F2-B7DED72A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054156-D1B1-E841-82A9-5F39B4739FC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43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Higher-order functions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(apply FUNCTION LIST)</a:t>
            </a: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applies the function with the list elements as inputs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2906713" algn="l"/>
              </a:tabLst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(apply + '(1 2 3))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Symbol" charset="0"/>
              </a:rPr>
              <a:t>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  </a:t>
            </a: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2906713" algn="l"/>
              </a:tabLst>
            </a:pPr>
            <a:r>
              <a:rPr lang="en-US" sz="16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	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(+ 1 2 3)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  	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  6</a:t>
            </a: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912813" algn="l"/>
                <a:tab pos="2906713" algn="l"/>
              </a:tabLst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912813" algn="l"/>
                <a:tab pos="2906713" algn="l"/>
              </a:tabLst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(apply min '(5 2 8 6))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Symbol" charset="0"/>
              </a:rPr>
              <a:t>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  </a:t>
            </a: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912813" algn="l"/>
                <a:tab pos="2906713" algn="l"/>
              </a:tabLst>
            </a:pPr>
            <a:r>
              <a:rPr lang="en-US" sz="16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	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(min 5 2 8 6)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  	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  2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(map FUNCTION LIST)</a:t>
            </a: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0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applies the function to each list element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(map sqrt '(9 25 81))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  </a:t>
            </a:r>
            <a:r>
              <a:rPr lang="en-US" sz="24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Symbol" charset="0"/>
              </a:rPr>
              <a:t>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 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	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(list (sqrt 9) (sqrt 25) (sqrt 81))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  	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  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(3 5 9)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  </a:t>
            </a:r>
            <a:endParaRPr lang="en-US" dirty="0">
              <a:solidFill>
                <a:srgbClr val="FF0033"/>
              </a:solidFill>
              <a:latin typeface="Arial Narrow" charset="0"/>
              <a:ea typeface="ＭＳ Ｐゴシック" charset="0"/>
              <a:sym typeface="Wingdings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(map first '((:a :b) (:c :d)))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  </a:t>
            </a:r>
            <a:r>
              <a:rPr lang="en-US" sz="24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Symbol" charset="0"/>
              </a:rPr>
              <a:t>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	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(list (first '(:a :b)) (first '(:c :d)))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  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(:a :c)</a:t>
            </a: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  </a:t>
            </a:r>
            <a:endParaRPr lang="en-US" sz="2800" dirty="0">
              <a:solidFill>
                <a:schemeClr val="accent2"/>
              </a:solidFill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AF87-7FF2-4976-8654-445B6D2D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Hailstone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E30C-1C55-2556-07FB-96E32DC4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981200"/>
          </a:xfrm>
        </p:spPr>
        <p:txBody>
          <a:bodyPr/>
          <a:lstStyle/>
          <a:p>
            <a:r>
              <a:rPr lang="en-US" dirty="0"/>
              <a:t>much simpler to find the longest Hailstone sequence using apply &amp; map</a:t>
            </a:r>
            <a:endParaRPr lang="en-US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marL="465138" lvl="1" indent="-279400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8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longest [low high]</a:t>
            </a:r>
          </a:p>
          <a:p>
            <a:pPr marL="465138" lvl="1" indent="-279400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(apply max (map hailstone-tail (range low (+ high 1)))))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FCBAB-ABD0-1482-B8EF-82EE2340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C680-52C9-4747-B7E2-610DD805FDB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544FAE-264A-3A83-86AE-0DBC571E4104}"/>
              </a:ext>
            </a:extLst>
          </p:cNvPr>
          <p:cNvSpPr txBox="1">
            <a:spLocks/>
          </p:cNvSpPr>
          <p:nvPr/>
        </p:nvSpPr>
        <p:spPr bwMode="auto">
          <a:xfrm>
            <a:off x="685800" y="4419600"/>
            <a:ext cx="8702675" cy="15033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can any of your in-class functions be simplified using apply &amp; map?</a:t>
            </a:r>
            <a:endParaRPr lang="en-US" kern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73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054156-D1B1-E841-82A9-5F39B4739FC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45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Higher-order functions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(filter FUNCTION LIST)</a:t>
            </a: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filters out elements for which the function is true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2906713" algn="l"/>
              </a:tabLst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(filter neg? '(3 -2 9 -5 0)) </a:t>
            </a:r>
            <a:r>
              <a:rPr lang="en-US" sz="18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  <a:sym typeface="Wingdings" charset="0"/>
              </a:rPr>
              <a:t>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(-2 -5)</a:t>
            </a: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2906713" algn="l"/>
              </a:tabLst>
            </a:pPr>
            <a:endParaRPr lang="en-US" sz="18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2906713" algn="l"/>
              </a:tabLst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(filter list? '(:a (:b :c) :d (:e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  <a:sym typeface="Wingdings" pitchFamily="2" charset="2"/>
              </a:rPr>
              <a:t>)))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18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  <a:sym typeface="Wingdings" charset="0"/>
              </a:rPr>
              <a:t>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((:b :c) (:e))</a:t>
            </a: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2906713" algn="l"/>
              </a:tabLst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2906713" algn="l"/>
              </a:tabLst>
            </a:pPr>
            <a:endParaRPr lang="en-US" sz="14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ourier New" charset="0"/>
                <a:ea typeface="ＭＳ Ｐゴシック" charset="0"/>
                <a:cs typeface="ＭＳ Ｐゴシック" charset="0"/>
              </a:rPr>
              <a:t>(comp F1 F2 F3)</a:t>
            </a: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0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returns a composition of the functions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(def </a:t>
            </a:r>
            <a:r>
              <a:rPr lang="en-US" sz="18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mult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-plus-one (comp </a:t>
            </a:r>
            <a:r>
              <a:rPr lang="en-US" sz="18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inc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*))</a:t>
            </a:r>
            <a:endParaRPr lang="en-US" sz="1800" dirty="0">
              <a:solidFill>
                <a:srgbClr val="FF0033"/>
              </a:solidFill>
              <a:latin typeface="Arial Narrow" charset="0"/>
              <a:ea typeface="ＭＳ Ｐゴシック" charset="0"/>
              <a:sym typeface="Wingdings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solidFill>
                <a:srgbClr val="FF0033"/>
              </a:solidFill>
              <a:latin typeface="Arial Narrow" charset="0"/>
              <a:ea typeface="ＭＳ Ｐゴシック" charset="0"/>
              <a:sym typeface="Wingdings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8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mult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-plus-one 8 4)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  <a:sym typeface="Symbol" charset="0"/>
              </a:rPr>
              <a:t> (</a:t>
            </a:r>
            <a:r>
              <a:rPr lang="en-US" sz="1800" dirty="0" err="1">
                <a:solidFill>
                  <a:srgbClr val="FF0033"/>
                </a:solidFill>
                <a:latin typeface="Courier New" charset="0"/>
                <a:ea typeface="ＭＳ Ｐゴシック" charset="0"/>
                <a:sym typeface="Symbol" charset="0"/>
              </a:rPr>
              <a:t>inc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  <a:sym typeface="Symbol" charset="0"/>
              </a:rPr>
              <a:t> (* 8 4)) </a:t>
            </a:r>
            <a:r>
              <a:rPr lang="en-US" sz="18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  <a:sym typeface="Wingdings" charset="0"/>
              </a:rPr>
              <a:t>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33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4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  <a:tabLst>
                <a:tab pos="2906713" algn="l"/>
              </a:tabLst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(filter (comp not list?) '(:a (:b :c) :d (:e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  <a:sym typeface="Wingdings" pitchFamily="2" charset="2"/>
              </a:rPr>
              <a:t>)))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</a:t>
            </a:r>
            <a:r>
              <a:rPr lang="en-US" sz="1800" dirty="0">
                <a:solidFill>
                  <a:srgbClr val="FF0033"/>
                </a:solidFill>
                <a:latin typeface="Arial Narrow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  <a:sym typeface="Wingdings" charset="0"/>
              </a:rPr>
              <a:t>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(:a :d)</a:t>
            </a:r>
          </a:p>
        </p:txBody>
      </p:sp>
    </p:spTree>
    <p:extLst>
      <p:ext uri="{BB962C8B-B14F-4D97-AF65-F5344CB8AC3E}">
        <p14:creationId xmlns:p14="http://schemas.microsoft.com/office/powerpoint/2010/main" val="3421150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9D9B-EBD9-AC5B-F401-3A865F3B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FDA4-AF9D-4F9D-1373-B7CABCC8C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simplify other functions using filter &amp; comp</a:t>
            </a:r>
            <a:endParaRPr lang="en-US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endParaRPr lang="en-US" sz="1800" dirty="0">
              <a:solidFill>
                <a:schemeClr val="tx2"/>
              </a:solidFill>
              <a:effectLst/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7388" indent="-338138"/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count-zeros [</a:t>
            </a:r>
            <a:r>
              <a:rPr lang="en-US" sz="1800" dirty="0" err="1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(count (filter zero? </a:t>
            </a:r>
            <a:r>
              <a:rPr lang="en-US" sz="1800" dirty="0" err="1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  <a:p>
            <a:pPr marL="687388" indent="-338138"/>
            <a:endParaRPr lang="en-US" sz="18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7388" indent="-338138"/>
            <a:endParaRPr lang="en-US" sz="18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7388" indent="-338138"/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remove-zeros [</a:t>
            </a:r>
            <a:r>
              <a:rPr lang="en-US" sz="1800" dirty="0" err="1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(filter (comp not zero?) </a:t>
            </a:r>
            <a:r>
              <a:rPr lang="en-US" sz="1800" dirty="0" err="1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33737-00B1-5027-5A61-08F6C7CA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7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05913-0EA7-B438-2205-53B0E1AB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6B16-AACF-D016-B133-0A3C3838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04DBC-84DC-E3C2-4F77-D241A582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828800"/>
          </a:xfrm>
        </p:spPr>
        <p:txBody>
          <a:bodyPr/>
          <a:lstStyle/>
          <a:p>
            <a:r>
              <a:rPr lang="en-US" dirty="0"/>
              <a:t>select the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 folder on the left</a:t>
            </a:r>
          </a:p>
          <a:p>
            <a:pPr lvl="1"/>
            <a:r>
              <a:rPr lang="en-US" dirty="0"/>
              <a:t>right-click and select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File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save the file with a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clj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extension</a:t>
            </a:r>
          </a:p>
          <a:p>
            <a:pPr lvl="1"/>
            <a:r>
              <a:rPr lang="en-US" dirty="0"/>
              <a:t>enter function definitions in the editor window</a:t>
            </a:r>
          </a:p>
          <a:p>
            <a:pPr lvl="1"/>
            <a:r>
              <a:rPr lang="en-US" dirty="0"/>
              <a:t>to load, right-click in the window and select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Load File in REPL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AC71-1770-06DE-AFEB-A3F77BA3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D8A4B-4461-3AFC-E481-1F78584EF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3340425"/>
            <a:ext cx="5791200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8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Scalars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600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primitive data types in Clojure are called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scalars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scalars include numbers, symbols, keywords, strings, characters,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booleans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numbers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in theory, numbers can have unlimited size in Clojure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integers are implemented using Java long type or </a:t>
            </a:r>
            <a:r>
              <a:rPr lang="en-US" dirty="0" err="1">
                <a:latin typeface="Arial Narrow" charset="0"/>
                <a:ea typeface="ＭＳ Ｐゴシック" charset="0"/>
              </a:rPr>
              <a:t>BigInt</a:t>
            </a:r>
            <a:r>
              <a:rPr lang="en-US" dirty="0">
                <a:latin typeface="Arial Narrow" charset="0"/>
                <a:ea typeface="ＭＳ Ｐゴシック" charset="0"/>
              </a:rPr>
              <a:t> class (if too big)</a:t>
            </a:r>
          </a:p>
          <a:p>
            <a:pPr marL="744538" lvl="2" indent="-338138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 Narrow" charset="0"/>
                <a:ea typeface="ＭＳ Ｐゴシック" charset="0"/>
              </a:rPr>
              <a:t>	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4	-8	+104	987654321987654321987654321</a:t>
            </a:r>
          </a:p>
          <a:p>
            <a:pPr marL="744538" lvl="2" indent="-338138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ea typeface="ＭＳ Ｐゴシック" charset="0"/>
              </a:rPr>
              <a:t>	can also be represented in hex, octal or binary</a:t>
            </a:r>
          </a:p>
          <a:p>
            <a:pPr marL="744538" lvl="2" indent="-338138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0x4B	0113	2r1001011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</a:rPr>
              <a:t>	</a:t>
            </a:r>
          </a:p>
          <a:p>
            <a:pPr marL="749300" lvl="2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reals are implemented using Java double type or </a:t>
            </a:r>
            <a:r>
              <a:rPr lang="en-US" dirty="0" err="1">
                <a:latin typeface="Arial Narrow" charset="0"/>
                <a:ea typeface="ＭＳ Ｐゴシック" charset="0"/>
              </a:rPr>
              <a:t>BigDecimal</a:t>
            </a:r>
            <a:r>
              <a:rPr lang="en-US" dirty="0">
                <a:latin typeface="Arial Narrow" charset="0"/>
                <a:ea typeface="ＭＳ Ｐゴシック" charset="0"/>
              </a:rPr>
              <a:t> class (if too big)</a:t>
            </a:r>
          </a:p>
          <a:p>
            <a:pPr marL="744538" lvl="2" indent="-338138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1.0	+2.	-12.345678	2e7	1.445e-3</a:t>
            </a:r>
          </a:p>
          <a:p>
            <a:pPr marL="749300" lvl="2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err="1">
                <a:latin typeface="Arial Narrow" charset="0"/>
                <a:ea typeface="ＭＳ Ｐゴシック" charset="0"/>
              </a:rPr>
              <a:t>rationals</a:t>
            </a:r>
            <a:r>
              <a:rPr lang="en-US" dirty="0">
                <a:latin typeface="Arial Narrow" charset="0"/>
                <a:ea typeface="ＭＳ Ｐゴシック" charset="0"/>
              </a:rPr>
              <a:t> are implemented as a numerator/denominator pair</a:t>
            </a:r>
          </a:p>
          <a:p>
            <a:pPr marL="744538" lvl="2" indent="-338138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	3/4	-7/8	123456789/987654321</a:t>
            </a:r>
          </a:p>
          <a:p>
            <a:pPr marL="1371600" lvl="3" indent="0">
              <a:spcBef>
                <a:spcPts val="1080"/>
              </a:spcBef>
              <a:buNone/>
            </a:pPr>
            <a:endParaRPr lang="en-US" dirty="0">
              <a:solidFill>
                <a:srgbClr val="FF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B6C95-1213-F552-239F-F6AB9FBE438D}"/>
              </a:ext>
            </a:extLst>
          </p:cNvPr>
          <p:cNvSpPr txBox="1"/>
          <p:nvPr/>
        </p:nvSpPr>
        <p:spPr>
          <a:xfrm>
            <a:off x="6324600" y="3910865"/>
            <a:ext cx="2743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note: when the interpreter uses a </a:t>
            </a:r>
            <a:r>
              <a:rPr lang="en-US" sz="1600" dirty="0" err="1">
                <a:latin typeface="+mn-lt"/>
              </a:rPr>
              <a:t>BigInt</a:t>
            </a:r>
            <a:r>
              <a:rPr lang="en-US" sz="1600" dirty="0">
                <a:latin typeface="+mn-lt"/>
              </a:rPr>
              <a:t>, it will add N to the end when displaying the value</a:t>
            </a:r>
          </a:p>
        </p:txBody>
      </p:sp>
    </p:spTree>
    <p:extLst>
      <p:ext uri="{BB962C8B-B14F-4D97-AF65-F5344CB8AC3E}">
        <p14:creationId xmlns:p14="http://schemas.microsoft.com/office/powerpoint/2010/main" val="16364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E345-74B8-FE02-85D5-E727DA418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E78F4F25-6DD7-206A-67FF-B6832CDC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7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4462228-8138-60AB-14FC-B3D607086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Scalars (cont.)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92A1A1C-DB2B-B919-0D70-32957BD6B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6" y="1295400"/>
            <a:ext cx="8702675" cy="26670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symbols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symbols are names (identifiers) used to represent another value</a:t>
            </a:r>
          </a:p>
          <a:p>
            <a:pPr marL="406400" lvl="2" indent="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sum	num1	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firstName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first-name	help?   ft-&gt;m</a:t>
            </a:r>
          </a:p>
          <a:p>
            <a:pPr marL="406400" lvl="2" indent="0"/>
            <a:endParaRPr lang="en-US" dirty="0">
              <a:latin typeface="Arial Narrow" charset="0"/>
              <a:ea typeface="ＭＳ Ｐゴシック" charset="0"/>
            </a:endParaRP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can assign a symbol to a value using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def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note: symbols are NOT variables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more like constants (not </a:t>
            </a:r>
            <a:r>
              <a:rPr lang="en-US" dirty="0" err="1">
                <a:latin typeface="Arial Narrow" charset="0"/>
                <a:ea typeface="ＭＳ Ｐゴシック" charset="0"/>
              </a:rPr>
              <a:t>reassignable</a:t>
            </a:r>
            <a:r>
              <a:rPr lang="en-US" dirty="0">
                <a:latin typeface="Arial Narrow" charset="0"/>
                <a:ea typeface="ＭＳ Ｐゴシック" charset="0"/>
              </a:rPr>
              <a:t>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03C938-C6EE-1582-FA9B-9A9E78600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6" y="4267200"/>
            <a:ext cx="8702675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keywords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kern="0" dirty="0">
                <a:latin typeface="Arial Narrow" charset="0"/>
                <a:ea typeface="ＭＳ Ｐゴシック" charset="0"/>
              </a:rPr>
              <a:t>keywords are symbols (starting with colon) that always evaluate to themselves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kern="0" dirty="0">
                <a:latin typeface="Arial Narrow" charset="0"/>
                <a:ea typeface="ＭＳ Ｐゴシック" charset="0"/>
              </a:rPr>
              <a:t>essentially, new literals in the language</a:t>
            </a:r>
          </a:p>
          <a:p>
            <a:pPr marL="406400" lvl="2" indent="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:a	:b	:red 	 :Dave   :root   :left   :right</a:t>
            </a:r>
          </a:p>
          <a:p>
            <a:pPr marL="744538" lvl="2" indent="-338138">
              <a:buFont typeface="Wingdings" pitchFamily="2" charset="2"/>
              <a:buChar char="§"/>
            </a:pPr>
            <a:endParaRPr lang="en-US" kern="0" dirty="0">
              <a:latin typeface="Arial Narrow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9F300-5B89-EDC7-EF8E-D722D2206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47472"/>
            <a:ext cx="2286000" cy="15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06D98-9569-989E-07F7-F043518B3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72F4430B-B0F0-5ADF-8551-01411FFB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8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68DAEEB-712B-A6A3-4FCA-792C9321F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Scalars (cont.)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73B04A7-BA4A-7447-ECD8-04D7C7385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6" y="1295400"/>
            <a:ext cx="8702675" cy="15240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strings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strings are implemented using Java Strings, but can include line breaks</a:t>
            </a:r>
          </a:p>
          <a:p>
            <a:pPr marL="406400" lvl="2" indent="0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""    "foo"   "foo bar"	   "Howdy	"Howdy\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ndo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"</a:t>
            </a:r>
          </a:p>
          <a:p>
            <a:pPr marL="406400" lvl="2" indent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				   do"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B84896-645D-FA07-A073-F7D23A3C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6" y="3086100"/>
            <a:ext cx="8702675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characters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kern="0" dirty="0">
                <a:latin typeface="Arial Narrow" charset="0"/>
                <a:ea typeface="ＭＳ Ｐゴシック" charset="0"/>
              </a:rPr>
              <a:t>characters are specified using a backslash, implemented using Java chars</a:t>
            </a:r>
          </a:p>
          <a:p>
            <a:pPr marL="406400" lvl="2" indent="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\a	\B	\4	\\	\u0042</a:t>
            </a:r>
            <a:endParaRPr lang="en-US" kern="0" dirty="0">
              <a:solidFill>
                <a:srgbClr val="FF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E8F52-4AEA-B9A4-E138-FE1AA2040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6" y="4838700"/>
            <a:ext cx="8702675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 err="1">
                <a:latin typeface="Arial Narrow" charset="0"/>
                <a:ea typeface="ＭＳ Ｐゴシック" charset="0"/>
                <a:cs typeface="ＭＳ Ｐゴシック" charset="0"/>
              </a:rPr>
              <a:t>booleans</a:t>
            </a: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06400" lvl="2" indent="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true	false</a:t>
            </a:r>
            <a:endParaRPr lang="en-US" kern="0" dirty="0">
              <a:solidFill>
                <a:srgbClr val="FF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8B4B25-FB14-BE4E-9CA1-FB65097D7CC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9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Collections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702675" cy="5638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lists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list is a sequence of items enclosed in parentheses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sz="1800" dirty="0">
                <a:latin typeface="Courier New" charset="0"/>
                <a:ea typeface="ＭＳ Ｐゴシック" charset="0"/>
              </a:rPr>
              <a:t>()	</a:t>
            </a:r>
            <a:r>
              <a:rPr lang="en-US" dirty="0">
                <a:latin typeface="Arial Narrow" charset="0"/>
                <a:ea typeface="ＭＳ Ｐゴシック" charset="0"/>
              </a:rPr>
              <a:t>		is a list</a:t>
            </a:r>
          </a:p>
          <a:p>
            <a:pPr lvl="2"/>
            <a:r>
              <a:rPr lang="en-US" sz="1800" dirty="0">
                <a:latin typeface="Courier New" charset="0"/>
                <a:ea typeface="ＭＳ Ｐゴシック" charset="0"/>
              </a:rPr>
              <a:t>(L1 L2 . . . Ln)</a:t>
            </a:r>
            <a:r>
              <a:rPr lang="en-US" dirty="0">
                <a:latin typeface="Arial Narrow" charset="0"/>
                <a:ea typeface="ＭＳ Ｐゴシック" charset="0"/>
              </a:rPr>
              <a:t>	is a list, where each </a:t>
            </a:r>
            <a:r>
              <a:rPr lang="en-US" sz="1800" dirty="0">
                <a:latin typeface="Courier New" charset="0"/>
                <a:ea typeface="ＭＳ Ｐゴシック" charset="0"/>
              </a:rPr>
              <a:t>Li</a:t>
            </a:r>
            <a:r>
              <a:rPr lang="en-US" dirty="0">
                <a:latin typeface="Arial Narrow" charset="0"/>
                <a:ea typeface="ＭＳ Ｐゴシック" charset="0"/>
              </a:rPr>
              <a:t> is either a scalar or a list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	for example:</a:t>
            </a:r>
          </a:p>
          <a:p>
            <a:pPr lvl="2"/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()			(1)</a:t>
            </a:r>
          </a:p>
          <a:p>
            <a:pPr lvl="2"/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(:a :b :c :d)		((:a :b) 1.7 (5 10))</a:t>
            </a:r>
          </a:p>
          <a:p>
            <a:pPr lvl="2"/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(((((0)))))</a:t>
            </a:r>
          </a:p>
          <a:p>
            <a:pPr lvl="1">
              <a:buFont typeface="Wingdings" charset="0"/>
              <a:buNone/>
            </a:pPr>
            <a:endParaRPr lang="en-US" sz="1800" dirty="0">
              <a:latin typeface="Courier Ne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note the recursive definition of a list – GET USED TO IT!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also, get used to parentheses (LISP = Lots of Inane, Silly Parentheses)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lists are very dynamic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implemented as linked structures, so flexible but do not provide direct access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3081</TotalTime>
  <Words>4519</Words>
  <Application>Microsoft Macintosh PowerPoint</Application>
  <PresentationFormat>Custom</PresentationFormat>
  <Paragraphs>710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Arial Narrow</vt:lpstr>
      <vt:lpstr>Cambria Math</vt:lpstr>
      <vt:lpstr>Courier New</vt:lpstr>
      <vt:lpstr>Times New Roman</vt:lpstr>
      <vt:lpstr>Wingdings</vt:lpstr>
      <vt:lpstr>Blank Presentation</vt:lpstr>
      <vt:lpstr>CSC 533: Programming Languages  Spring 2024</vt:lpstr>
      <vt:lpstr>Installing IntelliJ</vt:lpstr>
      <vt:lpstr>Installing the Cursive plugin</vt:lpstr>
      <vt:lpstr>Creating a Clojure project</vt:lpstr>
      <vt:lpstr>Adding a file</vt:lpstr>
      <vt:lpstr>Scalars</vt:lpstr>
      <vt:lpstr>Scalars (cont.)</vt:lpstr>
      <vt:lpstr>Scalars (cont.)</vt:lpstr>
      <vt:lpstr>Collections</vt:lpstr>
      <vt:lpstr>Collections (cont.)</vt:lpstr>
      <vt:lpstr>Function calls</vt:lpstr>
      <vt:lpstr>Built-in functions</vt:lpstr>
      <vt:lpstr>Java libraries</vt:lpstr>
      <vt:lpstr>Built-in functions</vt:lpstr>
      <vt:lpstr>Java libraries</vt:lpstr>
      <vt:lpstr>Interesting inconsistency</vt:lpstr>
      <vt:lpstr>Defining functions</vt:lpstr>
      <vt:lpstr>Function examples</vt:lpstr>
      <vt:lpstr>In-class exercises</vt:lpstr>
      <vt:lpstr>More complex exercise</vt:lpstr>
      <vt:lpstr>Conditional evaluation</vt:lpstr>
      <vt:lpstr>Conditional evaluation (cont.)</vt:lpstr>
      <vt:lpstr>Multi-way conditional</vt:lpstr>
      <vt:lpstr>Leap year example</vt:lpstr>
      <vt:lpstr>In-class exercise</vt:lpstr>
      <vt:lpstr>Repetition via recursion</vt:lpstr>
      <vt:lpstr>Repetition via recursion</vt:lpstr>
      <vt:lpstr>In-class exercise</vt:lpstr>
      <vt:lpstr>Tail-recursion vs. full-recursion</vt:lpstr>
      <vt:lpstr>Implementing full-recursion</vt:lpstr>
      <vt:lpstr>Optimizing tail-recursion</vt:lpstr>
      <vt:lpstr>Full  tail</vt:lpstr>
      <vt:lpstr>Scoping in Clojure</vt:lpstr>
      <vt:lpstr>When tail-recursion?</vt:lpstr>
      <vt:lpstr>Hailstone example</vt:lpstr>
      <vt:lpstr>Hailstone (cont.)</vt:lpstr>
      <vt:lpstr>Full  tail pattern (w/ numbers)</vt:lpstr>
      <vt:lpstr>Full  tail pattern (w/ lists)</vt:lpstr>
      <vt:lpstr>More hailstone</vt:lpstr>
      <vt:lpstr>In-class exercises</vt:lpstr>
      <vt:lpstr>In-class exercises</vt:lpstr>
      <vt:lpstr>In-class exercises</vt:lpstr>
      <vt:lpstr>Higher-order functions</vt:lpstr>
      <vt:lpstr>Hailstone again</vt:lpstr>
      <vt:lpstr>Higher-order functions</vt:lpstr>
      <vt:lpstr>Back to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96</cp:revision>
  <cp:lastPrinted>2017-12-28T07:33:59Z</cp:lastPrinted>
  <dcterms:created xsi:type="dcterms:W3CDTF">2014-01-09T19:42:42Z</dcterms:created>
  <dcterms:modified xsi:type="dcterms:W3CDTF">2024-04-02T03:15:10Z</dcterms:modified>
</cp:coreProperties>
</file>