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63" r:id="rId3"/>
    <p:sldId id="264" r:id="rId4"/>
    <p:sldId id="266" r:id="rId5"/>
    <p:sldId id="267" r:id="rId6"/>
    <p:sldId id="268" r:id="rId7"/>
    <p:sldId id="269" r:id="rId8"/>
    <p:sldId id="271" r:id="rId9"/>
    <p:sldId id="272" r:id="rId10"/>
    <p:sldId id="273" r:id="rId11"/>
    <p:sldId id="275" r:id="rId12"/>
    <p:sldId id="276" r:id="rId13"/>
    <p:sldId id="277" r:id="rId14"/>
    <p:sldId id="278" r:id="rId15"/>
    <p:sldId id="279" r:id="rId16"/>
    <p:sldId id="280" r:id="rId17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333CC"/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286"/>
  </p:normalViewPr>
  <p:slideViewPr>
    <p:cSldViewPr>
      <p:cViewPr>
        <p:scale>
          <a:sx n="67" d="100"/>
          <a:sy n="67" d="100"/>
        </p:scale>
        <p:origin x="2064" y="1136"/>
      </p:cViewPr>
      <p:guideLst>
        <p:guide orient="horz" pos="2304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7B2EA96D-62A5-EA47-A1E4-4F3DE8A67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7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10212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B7F8E2E8-BEA5-3A4F-969C-2C5480D0D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2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A8B6A-5CFC-A040-A68E-8F58BFAF8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35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EE1BC-6D18-F140-8BAB-B10CBE3F7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06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067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45C47-48C3-C245-B3AA-003734DAF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8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841E9-7B7C-3547-A716-4FE757F8C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40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64779-E161-2047-83EF-25A4A0A01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57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3ABDA-F111-784C-929B-4D5ADE8B5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7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6836B-39B6-AD4A-A45D-D5B32A24C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52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AF75E-E157-504B-8D0B-27198A931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83C4F-991F-C14F-A6B3-3CCD96113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5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D972D-5344-0744-950B-B262178B1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12050-A479-B048-B868-7D7CDDE2F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6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33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4CF65705-7CBE-9B41-B6A0-A9E16645F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DEB05E6-1AAD-ECBC-6100-94189E25A90B}"/>
              </a:ext>
            </a:extLst>
          </p:cNvPr>
          <p:cNvSpPr/>
          <p:nvPr userDrawn="1"/>
        </p:nvSpPr>
        <p:spPr bwMode="auto">
          <a:xfrm>
            <a:off x="8969375" y="-228600"/>
            <a:ext cx="806450" cy="838200"/>
          </a:xfrm>
          <a:prstGeom prst="ellipse">
            <a:avLst/>
          </a:prstGeom>
          <a:solidFill>
            <a:srgbClr val="3333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-111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3514F3-2E45-1D4F-0858-6D4CF1797FE4}"/>
              </a:ext>
            </a:extLst>
          </p:cNvPr>
          <p:cNvSpPr txBox="1"/>
          <p:nvPr userDrawn="1"/>
        </p:nvSpPr>
        <p:spPr>
          <a:xfrm>
            <a:off x="8839200" y="34007"/>
            <a:ext cx="762000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>
                <a:solidFill>
                  <a:schemeClr val="bg1"/>
                </a:solidFill>
                <a:latin typeface="+mn-lt"/>
              </a:rPr>
              <a:t>CSC 533</a:t>
            </a:r>
          </a:p>
          <a:p>
            <a:pPr algn="r"/>
            <a:r>
              <a:rPr lang="en-US" sz="1000" dirty="0" err="1">
                <a:solidFill>
                  <a:schemeClr val="bg1"/>
                </a:solidFill>
                <a:latin typeface="+mn-lt"/>
              </a:rPr>
              <a:t>Spr</a:t>
            </a:r>
            <a:r>
              <a:rPr lang="en-US" sz="1000" dirty="0">
                <a:solidFill>
                  <a:schemeClr val="bg1"/>
                </a:solidFill>
                <a:latin typeface="+mn-lt"/>
              </a:rPr>
              <a:t> 24</a:t>
            </a:r>
            <a:endParaRPr lang="en-US" sz="11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D07C75-BC5D-DC31-E1F9-88B8560C6E30}"/>
              </a:ext>
            </a:extLst>
          </p:cNvPr>
          <p:cNvSpPr/>
          <p:nvPr userDrawn="1"/>
        </p:nvSpPr>
        <p:spPr bwMode="auto">
          <a:xfrm>
            <a:off x="0" y="0"/>
            <a:ext cx="76200" cy="7315200"/>
          </a:xfrm>
          <a:prstGeom prst="rect">
            <a:avLst/>
          </a:prstGeom>
          <a:solidFill>
            <a:srgbClr val="3333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9B629E1-74CB-1041-91CA-C0B10E3744E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8270875" cy="1752600"/>
          </a:xfrm>
          <a:noFill/>
        </p:spPr>
        <p:txBody>
          <a:bodyPr/>
          <a:lstStyle/>
          <a:p>
            <a:pPr algn="ctr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CSC 533: Programming Languages</a:t>
            </a:r>
            <a:b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</a:br>
            <a:b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Spring 2024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8702675" cy="4038600"/>
          </a:xfrm>
          <a:noFill/>
        </p:spPr>
        <p:txBody>
          <a:bodyPr/>
          <a:lstStyle/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Subprogram implementation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subprograms (procedures/functions/subroutines)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subprogram linkage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parameter passing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run-time stack</a:t>
            </a:r>
          </a:p>
          <a:p>
            <a:pPr lvl="1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We will focus on C, C++, and Java as example languages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ADA94E5-E5FC-1440-8899-0CC5108062F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Polymorphism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702675" cy="23622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 C/C++ &amp; Java, can have different functions/methods with the same name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overloaded functions/methods must have different parameters to distinguish</a:t>
            </a:r>
          </a:p>
          <a:p>
            <a:pPr lvl="1"/>
            <a:endParaRPr lang="en-US" sz="140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public double doStuff(String str) { … }</a:t>
            </a:r>
          </a:p>
          <a:p>
            <a:pPr lvl="1">
              <a:buFont typeface="Wingdings" charset="0"/>
              <a:buNone/>
            </a:pPr>
            <a:endParaRPr lang="en-US" sz="140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public double doStuff(int x) { … }	// OK since param type is different</a:t>
            </a:r>
          </a:p>
          <a:p>
            <a:pPr lvl="1">
              <a:buFont typeface="Wingdings" charset="0"/>
              <a:buNone/>
            </a:pPr>
            <a:endParaRPr lang="en-US" sz="140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public int doStuff(String str) { … }	// not OK, since only return differs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685800" y="4191000"/>
            <a:ext cx="87026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in C++, can overload operators for new classes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endParaRPr lang="en-US" sz="2000">
              <a:latin typeface="Arial Narrow" charset="0"/>
            </a:endParaRPr>
          </a:p>
          <a:p>
            <a:pPr marL="742950" lvl="1" indent="-285750" algn="just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bool Date::operator==(const Date &amp; d1, const Date &amp; d2) {</a:t>
            </a:r>
          </a:p>
          <a:p>
            <a:pPr marL="742950" lvl="1" indent="-285750" algn="just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    return (d1.day == d2.day &amp;&amp; </a:t>
            </a:r>
          </a:p>
          <a:p>
            <a:pPr marL="742950" lvl="1" indent="-285750" algn="just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            d1.month == d2.month &amp;&amp; </a:t>
            </a:r>
          </a:p>
          <a:p>
            <a:pPr marL="742950" lvl="1" indent="-285750" algn="just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            d1.year == d2.year);</a:t>
            </a:r>
          </a:p>
          <a:p>
            <a:pPr marL="742950" lvl="1" indent="-285750" algn="just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}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endParaRPr lang="en-US" sz="1400">
              <a:solidFill>
                <a:srgbClr val="FF0033"/>
              </a:solidFill>
              <a:latin typeface="Courier New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overloaded operators are NOT allowed in Java	</a:t>
            </a:r>
            <a:r>
              <a:rPr lang="en-US" sz="2000">
                <a:solidFill>
                  <a:srgbClr val="FF0033"/>
                </a:solidFill>
                <a:latin typeface="Arial Narrow" charset="0"/>
              </a:rPr>
              <a:t>RISKS?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9438AD3-5A89-DF40-826D-10BC213E73B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Implementing subprograms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562600"/>
          </a:xfrm>
        </p:spPr>
        <p:txBody>
          <a:bodyPr/>
          <a:lstStyle/>
          <a:p>
            <a:pPr>
              <a:buFont typeface="Wingdings" charset="0"/>
              <a:buChar char="§"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some info about a subprogram is independent of invocation</a:t>
            </a:r>
          </a:p>
          <a:p>
            <a:pPr marL="692150" lvl="1" indent="-215900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e.g., constants, instructions</a:t>
            </a:r>
          </a:p>
          <a:p>
            <a:pPr marL="692150" lvl="1" indent="-215900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 </a:t>
            </a:r>
            <a:r>
              <a:rPr lang="en-US" dirty="0">
                <a:latin typeface="Arial Narrow" charset="0"/>
                <a:ea typeface="ＭＳ Ｐゴシック" charset="0"/>
              </a:rPr>
              <a:t>can store in static code segment</a:t>
            </a:r>
          </a:p>
          <a:p>
            <a:pPr marL="692150" lvl="1" indent="-215900">
              <a:buFont typeface="Wingdings" charset="0"/>
              <a:buChar char="è"/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>
              <a:buFont typeface="Wingdings" charset="0"/>
              <a:buChar char="§"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some info is dependent upon the particular invocation</a:t>
            </a:r>
          </a:p>
          <a:p>
            <a:pPr marL="692150" lvl="1" indent="-215900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e.g., return value, parameters, local variables (?)</a:t>
            </a:r>
          </a:p>
          <a:p>
            <a:pPr marL="692150" lvl="1" indent="-215900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 </a:t>
            </a:r>
            <a:r>
              <a:rPr lang="en-US" dirty="0">
                <a:latin typeface="Arial Narrow" charset="0"/>
                <a:ea typeface="ＭＳ Ｐゴシック" charset="0"/>
              </a:rPr>
              <a:t>must store an </a:t>
            </a:r>
            <a:r>
              <a:rPr lang="en-US" i="1" dirty="0">
                <a:latin typeface="Arial Narrow" charset="0"/>
                <a:ea typeface="ＭＳ Ｐゴシック" charset="0"/>
              </a:rPr>
              <a:t>activation record</a:t>
            </a:r>
            <a:r>
              <a:rPr lang="en-US" dirty="0">
                <a:latin typeface="Arial Narrow" charset="0"/>
                <a:ea typeface="ＭＳ Ｐゴシック" charset="0"/>
              </a:rPr>
              <a:t> for each invocation</a:t>
            </a:r>
          </a:p>
          <a:p>
            <a:pPr marL="692150" lvl="1" indent="-215900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marL="692150" lvl="1" indent="-215900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marL="692150" lvl="1" indent="-215900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							</a:t>
            </a:r>
            <a:r>
              <a:rPr lang="en-US" i="1" dirty="0">
                <a:latin typeface="Arial Narrow" charset="0"/>
                <a:ea typeface="ＭＳ Ｐゴシック" charset="0"/>
              </a:rPr>
              <a:t>Activation Record</a:t>
            </a:r>
          </a:p>
          <a:p>
            <a:pPr marL="692150" lvl="1" indent="-215900"/>
            <a:r>
              <a:rPr lang="en-US" dirty="0">
                <a:latin typeface="Arial Narrow" charset="0"/>
                <a:ea typeface="ＭＳ Ｐゴシック" charset="0"/>
              </a:rPr>
              <a:t>	</a:t>
            </a:r>
            <a:r>
              <a:rPr lang="en-US" sz="1800" dirty="0">
                <a:latin typeface="Arial Narrow" charset="0"/>
                <a:ea typeface="ＭＳ Ｐゴシック" charset="0"/>
              </a:rPr>
              <a:t>local variables may be allocated when</a:t>
            </a:r>
            <a:r>
              <a:rPr lang="en-US" dirty="0">
                <a:latin typeface="Arial Narrow" charset="0"/>
                <a:ea typeface="ＭＳ Ｐゴシック" charset="0"/>
              </a:rPr>
              <a:t>		</a:t>
            </a:r>
            <a:r>
              <a:rPr lang="en-US" sz="1800" dirty="0">
                <a:latin typeface="Courier New" charset="0"/>
                <a:ea typeface="ＭＳ Ｐゴシック" charset="0"/>
              </a:rPr>
              <a:t>local variables</a:t>
            </a:r>
          </a:p>
          <a:p>
            <a:pPr marL="692150" lvl="1" indent="-215900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		</a:t>
            </a:r>
            <a:r>
              <a:rPr lang="en-US" sz="1800" dirty="0">
                <a:latin typeface="Arial Narrow" charset="0"/>
                <a:ea typeface="ＭＳ Ｐゴシック" charset="0"/>
              </a:rPr>
              <a:t>subprogram is called, or  wait until		</a:t>
            </a:r>
            <a:r>
              <a:rPr lang="en-US" sz="1800" dirty="0">
                <a:latin typeface="Courier New" charset="0"/>
                <a:ea typeface="ＭＳ Ｐゴシック" charset="0"/>
              </a:rPr>
              <a:t>parameters</a:t>
            </a:r>
          </a:p>
          <a:p>
            <a:pPr marL="692150" lvl="1" indent="-215900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		</a:t>
            </a:r>
            <a:r>
              <a:rPr lang="en-US" sz="1800" dirty="0">
                <a:latin typeface="Arial Narrow" charset="0"/>
                <a:ea typeface="ＭＳ Ｐゴシック" charset="0"/>
              </a:rPr>
              <a:t>declarations are reached (stack-dynamic) </a:t>
            </a:r>
            <a:r>
              <a:rPr lang="en-US" dirty="0">
                <a:latin typeface="Arial Narrow" charset="0"/>
                <a:ea typeface="ＭＳ Ｐゴシック" charset="0"/>
              </a:rPr>
              <a:t>		</a:t>
            </a:r>
            <a:r>
              <a:rPr lang="en-US" sz="1800" dirty="0">
                <a:latin typeface="Courier New" charset="0"/>
                <a:ea typeface="ＭＳ Ｐゴシック" charset="0"/>
              </a:rPr>
              <a:t>static link</a:t>
            </a:r>
            <a:r>
              <a:rPr lang="en-US" dirty="0">
                <a:latin typeface="Arial Narrow" charset="0"/>
                <a:ea typeface="ＭＳ Ｐゴシック" charset="0"/>
              </a:rPr>
              <a:t>		 						</a:t>
            </a:r>
            <a:r>
              <a:rPr lang="en-US" sz="1800" dirty="0">
                <a:latin typeface="Courier New" charset="0"/>
                <a:ea typeface="ＭＳ Ｐゴシック" charset="0"/>
              </a:rPr>
              <a:t>dynamic link</a:t>
            </a:r>
          </a:p>
          <a:p>
            <a:pPr marL="692150" lvl="1" indent="-215900">
              <a:buFont typeface="Wingdings" charset="0"/>
              <a:buNone/>
            </a:pPr>
            <a:r>
              <a:rPr lang="en-US" sz="1800" dirty="0">
                <a:latin typeface="Courier New" charset="0"/>
                <a:ea typeface="ＭＳ Ｐゴシック" charset="0"/>
              </a:rPr>
              <a:t>							return address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172200" y="4495800"/>
            <a:ext cx="22098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6172200" y="48006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172200" y="51054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6172200" y="54102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172200" y="57150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D1A9216-2B99-CC4E-9D3B-384EA0DFA40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Run-time stack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915400" cy="4572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when a subroutine is called, an instance of its activation record is pushed 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09600" y="2057400"/>
            <a:ext cx="25908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program MAIN;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var a : integer;</a:t>
            </a:r>
          </a:p>
          <a:p>
            <a:pPr marL="342900" indent="-342900">
              <a:spcBef>
                <a:spcPct val="20000"/>
              </a:spcBef>
            </a:pPr>
            <a:endParaRPr lang="en-US" sz="1400">
              <a:latin typeface="Courier New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procedure P1;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begin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  print a;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end; {of P1}</a:t>
            </a:r>
          </a:p>
          <a:p>
            <a:pPr marL="342900" indent="-342900">
              <a:spcBef>
                <a:spcPct val="20000"/>
              </a:spcBef>
            </a:pPr>
            <a:endParaRPr lang="en-US" sz="1400">
              <a:latin typeface="Courier New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procedure P2;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var a : integer;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begin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    a := 0;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    P1;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end; {of P2}</a:t>
            </a:r>
          </a:p>
          <a:p>
            <a:pPr marL="342900" indent="-342900">
              <a:spcBef>
                <a:spcPct val="20000"/>
              </a:spcBef>
            </a:pPr>
            <a:endParaRPr lang="en-US" sz="1400">
              <a:latin typeface="Courier New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begin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    a := 7;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    P2;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end. {of MAIN}</a:t>
            </a:r>
          </a:p>
        </p:txBody>
      </p:sp>
      <p:graphicFrame>
        <p:nvGraphicFramePr>
          <p:cNvPr id="91141" name="Object 2"/>
          <p:cNvGraphicFramePr>
            <a:graphicFrameLocks noChangeAspect="1"/>
          </p:cNvGraphicFramePr>
          <p:nvPr/>
        </p:nvGraphicFramePr>
        <p:xfrm>
          <a:off x="3352800" y="2514600"/>
          <a:ext cx="1789113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2389632" imgH="4634484" progId="Visio.Drawing.5">
                  <p:embed/>
                </p:oleObj>
              </mc:Choice>
              <mc:Fallback>
                <p:oleObj name="VISIO" r:id="rId2" imgW="2389632" imgH="4634484" progId="Visio.Drawing.5">
                  <p:embed/>
                  <p:pic>
                    <p:nvPicPr>
                      <p:cNvPr id="9114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514600"/>
                        <a:ext cx="1789113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2" name="Object 3"/>
          <p:cNvGraphicFramePr>
            <a:graphicFrameLocks noChangeAspect="1"/>
          </p:cNvGraphicFramePr>
          <p:nvPr/>
        </p:nvGraphicFramePr>
        <p:xfrm>
          <a:off x="5105400" y="2514600"/>
          <a:ext cx="1933575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2644140" imgH="4578096" progId="Visio.Drawing.5">
                  <p:embed/>
                </p:oleObj>
              </mc:Choice>
              <mc:Fallback>
                <p:oleObj name="VISIO" r:id="rId4" imgW="2644140" imgH="4578096" progId="Visio.Drawing.5">
                  <p:embed/>
                  <p:pic>
                    <p:nvPicPr>
                      <p:cNvPr id="9114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514600"/>
                        <a:ext cx="1933575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3" name="Object 4"/>
          <p:cNvGraphicFramePr>
            <a:graphicFrameLocks noChangeAspect="1"/>
          </p:cNvGraphicFramePr>
          <p:nvPr/>
        </p:nvGraphicFramePr>
        <p:xfrm>
          <a:off x="7086600" y="2438400"/>
          <a:ext cx="2179638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6" imgW="3075432" imgH="4730496" progId="Visio.Drawing.5">
                  <p:embed/>
                </p:oleObj>
              </mc:Choice>
              <mc:Fallback>
                <p:oleObj name="VISIO" r:id="rId6" imgW="3075432" imgH="4730496" progId="Visio.Drawing.5">
                  <p:embed/>
                  <p:pic>
                    <p:nvPicPr>
                      <p:cNvPr id="9114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438400"/>
                        <a:ext cx="2179638" cy="291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505200" y="5486400"/>
            <a:ext cx="5867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when accessing a non-local variable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follow static links for static scoping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follow dynamic links for dynamic scoping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3720FC0-EAFA-124F-BDD1-F544626C746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Run-time stack (cont.)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915400" cy="609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when a subroutine terminates, its activation record is popped (LIFO behavior)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09600" y="2057400"/>
            <a:ext cx="25908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program MAIN;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var a : integer;</a:t>
            </a:r>
          </a:p>
          <a:p>
            <a:pPr marL="342900" indent="-342900">
              <a:spcBef>
                <a:spcPct val="20000"/>
              </a:spcBef>
            </a:pPr>
            <a:endParaRPr lang="en-US" sz="1400">
              <a:latin typeface="Courier New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procedure P1;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begin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  print a;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end; {of P1}</a:t>
            </a:r>
          </a:p>
          <a:p>
            <a:pPr marL="342900" indent="-342900">
              <a:spcBef>
                <a:spcPct val="20000"/>
              </a:spcBef>
            </a:pPr>
            <a:endParaRPr lang="en-US" sz="1400">
              <a:latin typeface="Courier New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procedure P2;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var a : integer;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begin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    a := 0;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    P1;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end; {of P2}</a:t>
            </a:r>
          </a:p>
          <a:p>
            <a:pPr marL="342900" indent="-342900">
              <a:spcBef>
                <a:spcPct val="20000"/>
              </a:spcBef>
            </a:pPr>
            <a:endParaRPr lang="en-US" sz="1400">
              <a:latin typeface="Courier New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begin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    a := 7;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    P2;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end. {of MAIN}</a:t>
            </a:r>
          </a:p>
        </p:txBody>
      </p:sp>
      <p:graphicFrame>
        <p:nvGraphicFramePr>
          <p:cNvPr id="92165" name="Object 2"/>
          <p:cNvGraphicFramePr>
            <a:graphicFrameLocks noChangeAspect="1"/>
          </p:cNvGraphicFramePr>
          <p:nvPr/>
        </p:nvGraphicFramePr>
        <p:xfrm>
          <a:off x="7659688" y="2438400"/>
          <a:ext cx="1789112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2389632" imgH="4634484" progId="Visio.Drawing.5">
                  <p:embed/>
                </p:oleObj>
              </mc:Choice>
              <mc:Fallback>
                <p:oleObj name="VISIO" r:id="rId2" imgW="2389632" imgH="4634484" progId="Visio.Drawing.5">
                  <p:embed/>
                  <p:pic>
                    <p:nvPicPr>
                      <p:cNvPr id="9216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9688" y="2438400"/>
                        <a:ext cx="1789112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8"/>
          <p:cNvSpPr>
            <a:spLocks noChangeArrowheads="1"/>
          </p:cNvSpPr>
          <p:nvPr/>
        </p:nvSpPr>
        <p:spPr bwMode="auto">
          <a:xfrm>
            <a:off x="3581400" y="5486400"/>
            <a:ext cx="5867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sz="2000">
              <a:solidFill>
                <a:schemeClr val="accent2"/>
              </a:solidFill>
            </a:endParaRPr>
          </a:p>
        </p:txBody>
      </p:sp>
      <p:sp>
        <p:nvSpPr>
          <p:cNvPr id="27655" name="Rectangle 9"/>
          <p:cNvSpPr>
            <a:spLocks noChangeArrowheads="1"/>
          </p:cNvSpPr>
          <p:nvPr/>
        </p:nvSpPr>
        <p:spPr bwMode="auto">
          <a:xfrm>
            <a:off x="4114800" y="5638800"/>
            <a:ext cx="4724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when the last activation record is popped,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control returns to the operating system</a:t>
            </a:r>
          </a:p>
        </p:txBody>
      </p:sp>
      <p:graphicFrame>
        <p:nvGraphicFramePr>
          <p:cNvPr id="92171" name="Object 3"/>
          <p:cNvGraphicFramePr>
            <a:graphicFrameLocks noChangeAspect="1"/>
          </p:cNvGraphicFramePr>
          <p:nvPr/>
        </p:nvGraphicFramePr>
        <p:xfrm>
          <a:off x="3535363" y="2286000"/>
          <a:ext cx="2222500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3075432" imgH="4730496" progId="Visio.Drawing.5">
                  <p:embed/>
                </p:oleObj>
              </mc:Choice>
              <mc:Fallback>
                <p:oleObj name="VISIO" r:id="rId4" imgW="3075432" imgH="4730496" progId="Visio.Drawing.5">
                  <p:embed/>
                  <p:pic>
                    <p:nvPicPr>
                      <p:cNvPr id="921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5363" y="2286000"/>
                        <a:ext cx="2222500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2" name="Object 4"/>
          <p:cNvGraphicFramePr>
            <a:graphicFrameLocks noChangeAspect="1"/>
          </p:cNvGraphicFramePr>
          <p:nvPr/>
        </p:nvGraphicFramePr>
        <p:xfrm>
          <a:off x="5715000" y="2438400"/>
          <a:ext cx="1933575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6" imgW="2644140" imgH="4578096" progId="Visio.Drawing.5">
                  <p:embed/>
                </p:oleObj>
              </mc:Choice>
              <mc:Fallback>
                <p:oleObj name="VISIO" r:id="rId6" imgW="2644140" imgH="4578096" progId="Visio.Drawing.5">
                  <p:embed/>
                  <p:pic>
                    <p:nvPicPr>
                      <p:cNvPr id="921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438400"/>
                        <a:ext cx="1933575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E389574-716F-5A4D-9EEA-65900C26141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Run-time stack (cont.)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915400" cy="5334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note: the same subroutine may be called from different points in the program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09600" y="1828800"/>
            <a:ext cx="2590800" cy="5181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program MAIN;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var a : integer;</a:t>
            </a:r>
          </a:p>
          <a:p>
            <a:pPr marL="342900" indent="-342900">
              <a:spcBef>
                <a:spcPct val="20000"/>
              </a:spcBef>
            </a:pPr>
            <a:endParaRPr lang="en-US" sz="1400">
              <a:latin typeface="Courier New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procedure P1;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begin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  print a;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end; {of P1}</a:t>
            </a:r>
          </a:p>
          <a:p>
            <a:pPr marL="342900" indent="-342900">
              <a:spcBef>
                <a:spcPct val="20000"/>
              </a:spcBef>
            </a:pPr>
            <a:endParaRPr lang="en-US" sz="1400">
              <a:latin typeface="Courier New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procedure P2;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var a : integer;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begin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    a := 0;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    P1;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end; {of P2}</a:t>
            </a:r>
          </a:p>
          <a:p>
            <a:pPr marL="342900" indent="-342900">
              <a:spcBef>
                <a:spcPct val="20000"/>
              </a:spcBef>
            </a:pPr>
            <a:endParaRPr lang="en-US" sz="1400">
              <a:latin typeface="Courier New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begin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    a := 7;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    P2;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    P1;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ourier New" charset="0"/>
              </a:rPr>
              <a:t>  end. {of MAIN}</a:t>
            </a:r>
          </a:p>
        </p:txBody>
      </p:sp>
      <p:graphicFrame>
        <p:nvGraphicFramePr>
          <p:cNvPr id="93189" name="Object 2"/>
          <p:cNvGraphicFramePr>
            <a:graphicFrameLocks noChangeAspect="1"/>
          </p:cNvGraphicFramePr>
          <p:nvPr/>
        </p:nvGraphicFramePr>
        <p:xfrm>
          <a:off x="6629400" y="2438400"/>
          <a:ext cx="1933575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2644140" imgH="4578096" progId="Visio.Drawing.5">
                  <p:embed/>
                </p:oleObj>
              </mc:Choice>
              <mc:Fallback>
                <p:oleObj name="VISIO" r:id="rId2" imgW="2644140" imgH="4578096" progId="Visio.Drawing.5">
                  <p:embed/>
                  <p:pic>
                    <p:nvPicPr>
                      <p:cNvPr id="9318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438400"/>
                        <a:ext cx="1933575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3505200" y="5486400"/>
            <a:ext cx="5867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sz="2000">
              <a:solidFill>
                <a:schemeClr val="accent2"/>
              </a:solidFill>
            </a:endParaRP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3505200" y="5638800"/>
            <a:ext cx="5867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sym typeface="Wingdings" charset="0"/>
              </a:rPr>
              <a:t> 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using dynamic scoping, the same variable in a subroutine may refer to a different addresses at different times</a:t>
            </a:r>
          </a:p>
        </p:txBody>
      </p:sp>
      <p:graphicFrame>
        <p:nvGraphicFramePr>
          <p:cNvPr id="93195" name="Object 3"/>
          <p:cNvGraphicFramePr>
            <a:graphicFrameLocks noChangeAspect="1"/>
          </p:cNvGraphicFramePr>
          <p:nvPr/>
        </p:nvGraphicFramePr>
        <p:xfrm>
          <a:off x="3962400" y="2286000"/>
          <a:ext cx="2222500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3075432" imgH="4730496" progId="Visio.Drawing.5">
                  <p:embed/>
                </p:oleObj>
              </mc:Choice>
              <mc:Fallback>
                <p:oleObj name="VISIO" r:id="rId4" imgW="3075432" imgH="4730496" progId="Visio.Drawing.5">
                  <p:embed/>
                  <p:pic>
                    <p:nvPicPr>
                      <p:cNvPr id="9319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286000"/>
                        <a:ext cx="2222500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A43D5F3-2883-0141-B3EA-DA63A37C23A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In-class exercise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505200" y="5486400"/>
            <a:ext cx="5867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sz="2000">
              <a:solidFill>
                <a:schemeClr val="accent2"/>
              </a:solidFill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838200" y="1524000"/>
            <a:ext cx="4800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run-time stack?</a:t>
            </a:r>
          </a:p>
          <a:p>
            <a:pPr marL="342900" indent="-342900">
              <a:spcBef>
                <a:spcPct val="20000"/>
              </a:spcBef>
            </a:pPr>
            <a:endParaRPr lang="en-US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</a:pPr>
            <a:endParaRPr lang="en-US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output using static scoping?</a:t>
            </a:r>
          </a:p>
          <a:p>
            <a:pPr marL="342900" indent="-342900">
              <a:spcBef>
                <a:spcPct val="20000"/>
              </a:spcBef>
            </a:pPr>
            <a:endParaRPr lang="en-US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</a:pPr>
            <a:endParaRPr lang="en-US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output using dynamic scoping?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715000" y="914400"/>
            <a:ext cx="3429000" cy="5867400"/>
          </a:xfr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program MAIN;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var a : integer;</a:t>
            </a:r>
          </a:p>
          <a:p>
            <a:pPr>
              <a:lnSpc>
                <a:spcPct val="90000"/>
              </a:lnSpc>
            </a:pPr>
            <a:endParaRPr lang="en-US" sz="140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procedure P1(x : integer);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procedure P3;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begin 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print x, a;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end; {of P3}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begin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P3;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end; {of P1}</a:t>
            </a:r>
          </a:p>
          <a:p>
            <a:pPr>
              <a:lnSpc>
                <a:spcPct val="90000"/>
              </a:lnSpc>
            </a:pPr>
            <a:endParaRPr lang="en-US" sz="140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procedure P2;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var a : integer;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begin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a := 0;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P1(a+1);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end; {of P2}</a:t>
            </a:r>
          </a:p>
          <a:p>
            <a:pPr>
              <a:lnSpc>
                <a:spcPct val="90000"/>
              </a:lnSpc>
            </a:pPr>
            <a:endParaRPr lang="en-US" sz="140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begin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a := 7;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P1(10);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P2;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end. {of MAIN}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FA391A8-1752-3840-833F-18393F7413E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Optimizing scoping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34290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naïve implementation: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if variable is not local, follow chain of static/dynamic links until found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 reality, can implement static scoping more efficiently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block nesting is known at compile-time, so can determine number of links that must be traversed to reach desired variable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can also determine the offset within the activation record for that variable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 can build separate data structure that provides immediate access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685800" y="5105400"/>
            <a:ext cx="87026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can’t predetermine # links or offset for dynamic scoping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subroutine may be called from different points in the same program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 dirty="0">
              <a:latin typeface="Arial Narrow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can'</a:t>
            </a:r>
            <a:r>
              <a:rPr lang="en-US" altLang="ja-JP" sz="2000" dirty="0">
                <a:latin typeface="Arial Narrow" charset="0"/>
              </a:rPr>
              <a:t>t even perform type checking statically  	</a:t>
            </a:r>
            <a:r>
              <a:rPr lang="en-US" altLang="ja-JP" sz="2000" dirty="0">
                <a:solidFill>
                  <a:srgbClr val="FF0033"/>
                </a:solidFill>
                <a:latin typeface="Arial Narrow" charset="0"/>
              </a:rPr>
              <a:t>WHY NOT?</a:t>
            </a:r>
            <a:endParaRPr lang="en-US" sz="2000" dirty="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3730956-12FC-E740-B47E-22F4F306432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Procedural control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any implementation method for subprograms is based on the semantics of subprogram linkage (call &amp; return)</a:t>
            </a:r>
          </a:p>
          <a:p>
            <a:pPr marL="457200" indent="-457200">
              <a:lnSpc>
                <a:spcPct val="90000"/>
              </a:lnSpc>
            </a:pPr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 general, a subprogram call involves: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r>
              <a:rPr lang="en-US">
                <a:latin typeface="Arial Narrow" charset="0"/>
                <a:ea typeface="ＭＳ Ｐゴシック" charset="0"/>
              </a:rPr>
              <a:t>save execution status of the calling program unit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r>
              <a:rPr lang="en-US">
                <a:latin typeface="Arial Narrow" charset="0"/>
                <a:ea typeface="ＭＳ Ｐゴシック" charset="0"/>
              </a:rPr>
              <a:t>parameter passing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r>
              <a:rPr lang="en-US">
                <a:latin typeface="Arial Narrow" charset="0"/>
                <a:ea typeface="ＭＳ Ｐゴシック" charset="0"/>
              </a:rPr>
              <a:t>pass return address to subprogram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r>
              <a:rPr lang="en-US">
                <a:latin typeface="Arial Narrow" charset="0"/>
                <a:ea typeface="ＭＳ Ｐゴシック" charset="0"/>
              </a:rPr>
              <a:t>transfer control to subprogram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None/>
            </a:pPr>
            <a:r>
              <a:rPr lang="en-US" i="1">
                <a:latin typeface="Arial Narrow" charset="0"/>
                <a:ea typeface="ＭＳ Ｐゴシック" charset="0"/>
              </a:rPr>
              <a:t>possibly:</a:t>
            </a:r>
            <a:r>
              <a:rPr lang="en-US">
                <a:latin typeface="Arial Narrow" charset="0"/>
                <a:ea typeface="ＭＳ Ｐゴシック" charset="0"/>
              </a:rPr>
              <a:t> allocate local variables, provide access to non-locals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endParaRPr lang="en-US">
              <a:latin typeface="Arial Narrow" charset="0"/>
              <a:ea typeface="ＭＳ Ｐゴシック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 general, a subprogram return involves: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r>
              <a:rPr lang="en-US">
                <a:latin typeface="Arial Narrow" charset="0"/>
                <a:ea typeface="ＭＳ Ｐゴシック" charset="0"/>
              </a:rPr>
              <a:t>if out-mode parameters or return value, pass back value(s)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r>
              <a:rPr lang="en-US">
                <a:latin typeface="Arial Narrow" charset="0"/>
                <a:ea typeface="ＭＳ Ｐゴシック" charset="0"/>
              </a:rPr>
              <a:t>deallocate parameters, local variables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r>
              <a:rPr lang="en-US">
                <a:latin typeface="Arial Narrow" charset="0"/>
                <a:ea typeface="ＭＳ Ｐゴシック" charset="0"/>
              </a:rPr>
              <a:t>restore non-local variable environment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r>
              <a:rPr lang="en-US">
                <a:latin typeface="Arial Narrow" charset="0"/>
                <a:ea typeface="ＭＳ Ｐゴシック" charset="0"/>
              </a:rPr>
              <a:t>transfer control to the calling program unit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40C61CA-6E3C-194D-B3FF-A896C9F092B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Parameters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702675" cy="190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 most languages, parameters are </a:t>
            </a:r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positional</a:t>
            </a:r>
          </a:p>
          <a:p>
            <a:pPr lvl="1">
              <a:lnSpc>
                <a:spcPct val="8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Ada also provides </a:t>
            </a:r>
            <a:r>
              <a:rPr lang="en-US" i="1">
                <a:latin typeface="Arial Narrow" charset="0"/>
                <a:ea typeface="ＭＳ Ｐゴシック" charset="0"/>
              </a:rPr>
              <a:t>keyword</a:t>
            </a:r>
            <a:r>
              <a:rPr lang="en-US">
                <a:latin typeface="Arial Narrow" charset="0"/>
                <a:ea typeface="ＭＳ Ｐゴシック" charset="0"/>
              </a:rPr>
              <a:t> parameters:</a:t>
            </a:r>
            <a:r>
              <a:rPr lang="en-US" sz="1800">
                <a:latin typeface="Arial Narrow" charset="0"/>
                <a:ea typeface="ＭＳ Ｐゴシック" charset="0"/>
              </a:rPr>
              <a:t>  </a:t>
            </a:r>
          </a:p>
          <a:p>
            <a:pPr lvl="1">
              <a:lnSpc>
                <a:spcPct val="80000"/>
              </a:lnSpc>
            </a:pPr>
            <a:endParaRPr lang="en-US" sz="1200">
              <a:latin typeface="Arial Narrow" charset="0"/>
              <a:ea typeface="ＭＳ Ｐゴシック" charset="0"/>
            </a:endParaRP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AddEntry(dbase -&gt; cds, new_entry -&gt; mine);</a:t>
            </a:r>
          </a:p>
          <a:p>
            <a:pPr lvl="3">
              <a:lnSpc>
                <a:spcPct val="80000"/>
              </a:lnSpc>
              <a:buFontTx/>
              <a:buNone/>
            </a:pPr>
            <a:endParaRPr lang="en-US" sz="120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2">
              <a:lnSpc>
                <a:spcPct val="60000"/>
              </a:lnSpc>
            </a:pPr>
            <a:r>
              <a:rPr lang="en-US" sz="1800" i="1">
                <a:latin typeface="Arial Narrow" charset="0"/>
                <a:ea typeface="ＭＳ Ｐゴシック" charset="0"/>
              </a:rPr>
              <a:t>advantage:</a:t>
            </a:r>
            <a:r>
              <a:rPr lang="en-US" sz="1800">
                <a:latin typeface="Arial Narrow" charset="0"/>
                <a:ea typeface="ＭＳ Ｐゴシック" charset="0"/>
              </a:rPr>
              <a:t>      don</a:t>
            </a:r>
            <a:r>
              <a:rPr lang="ja-JP" altLang="en-US" sz="1800">
                <a:latin typeface="Arial Narrow" charset="0"/>
                <a:ea typeface="ＭＳ Ｐゴシック" charset="0"/>
              </a:rPr>
              <a:t>’</a:t>
            </a:r>
            <a:r>
              <a:rPr lang="en-US" altLang="ja-JP" sz="1800">
                <a:latin typeface="Arial Narrow" charset="0"/>
                <a:ea typeface="ＭＳ Ｐゴシック" charset="0"/>
              </a:rPr>
              <a:t>t have to remember parameter order</a:t>
            </a:r>
          </a:p>
          <a:p>
            <a:pPr lvl="2">
              <a:lnSpc>
                <a:spcPct val="60000"/>
              </a:lnSpc>
            </a:pPr>
            <a:r>
              <a:rPr lang="en-US" sz="1800" i="1">
                <a:latin typeface="Arial Narrow" charset="0"/>
                <a:ea typeface="ＭＳ Ｐゴシック" charset="0"/>
              </a:rPr>
              <a:t>disadvantage:</a:t>
            </a:r>
            <a:r>
              <a:rPr lang="en-US" sz="1800">
                <a:latin typeface="Arial Narrow" charset="0"/>
                <a:ea typeface="ＭＳ Ｐゴシック" charset="0"/>
              </a:rPr>
              <a:t> do have to remember parameter names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533400" y="3429000"/>
            <a:ext cx="87026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/>
            <a:r>
              <a:rPr lang="en-US">
                <a:solidFill>
                  <a:schemeClr val="accent2"/>
                </a:solidFill>
                <a:latin typeface="Arial Narrow" charset="0"/>
              </a:rPr>
              <a:t>Ada and C/C++ allow for default values for parameters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endParaRPr lang="en-US" sz="80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C/C++ &amp; Java allow for optional parameters (specify with …)</a:t>
            </a:r>
          </a:p>
          <a:p>
            <a:pPr marL="742950" lvl="1" indent="-285750"/>
            <a:endParaRPr lang="en-US" sz="1400">
              <a:solidFill>
                <a:srgbClr val="FF0033"/>
              </a:solidFill>
              <a:latin typeface="Courier New" charset="0"/>
            </a:endParaRPr>
          </a:p>
          <a:p>
            <a:pPr marL="742950" lvl="1" indent="-285750"/>
            <a:r>
              <a:rPr lang="en-US" sz="1400">
                <a:solidFill>
                  <a:srgbClr val="FF0033"/>
                </a:solidFill>
                <a:latin typeface="Courier New" charset="0"/>
              </a:rPr>
              <a:t>	public static double average(double... values) {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    double sum = 0;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    for (double v : values) { sum += v; }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    return sum / values.length;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}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endParaRPr lang="en-US" sz="900">
              <a:solidFill>
                <a:srgbClr val="FF0033"/>
              </a:solidFill>
              <a:latin typeface="Courier New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System.out.println( average(3.2, 3.6) );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System.out.println( average(1, 2, 4, 5, 8) );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endParaRPr lang="en-US" sz="1400">
              <a:solidFill>
                <a:srgbClr val="FF0033"/>
              </a:solidFill>
              <a:latin typeface="Courier Ne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if multiple parameters, optional parameter must be rightmost 	  </a:t>
            </a:r>
            <a:r>
              <a:rPr lang="en-US" sz="2000">
                <a:solidFill>
                  <a:srgbClr val="FF0033"/>
                </a:solidFill>
                <a:latin typeface="Arial Narrow" charset="0"/>
              </a:rPr>
              <a:t>WHY?</a:t>
            </a:r>
            <a:endParaRPr lang="en-US" sz="1400">
              <a:solidFill>
                <a:srgbClr val="FF0033"/>
              </a:solidFill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01F3216-43FD-814F-9333-463750934C9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843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Parameter passing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752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can be characterized by the direction of information flow</a:t>
            </a:r>
          </a:p>
          <a:p>
            <a:endParaRPr lang="en-US" sz="10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i="1">
                <a:latin typeface="Arial Narrow" charset="0"/>
                <a:ea typeface="ＭＳ Ｐゴシック" charset="0"/>
              </a:rPr>
              <a:t>in mode:</a:t>
            </a:r>
            <a:r>
              <a:rPr lang="en-US">
                <a:latin typeface="Arial Narrow" charset="0"/>
                <a:ea typeface="ＭＳ Ｐゴシック" charset="0"/>
              </a:rPr>
              <a:t>	pass by-value</a:t>
            </a:r>
          </a:p>
          <a:p>
            <a:pPr lvl="1">
              <a:buFont typeface="Wingdings" charset="0"/>
              <a:buNone/>
            </a:pPr>
            <a:r>
              <a:rPr lang="en-US" i="1">
                <a:latin typeface="Arial Narrow" charset="0"/>
                <a:ea typeface="ＭＳ Ｐゴシック" charset="0"/>
              </a:rPr>
              <a:t>out mode:</a:t>
            </a:r>
            <a:r>
              <a:rPr lang="en-US">
                <a:latin typeface="Arial Narrow" charset="0"/>
                <a:ea typeface="ＭＳ Ｐゴシック" charset="0"/>
              </a:rPr>
              <a:t>	pass by-result</a:t>
            </a:r>
          </a:p>
          <a:p>
            <a:pPr lvl="1">
              <a:buFont typeface="Wingdings" charset="0"/>
              <a:buNone/>
            </a:pPr>
            <a:r>
              <a:rPr lang="en-US" i="1">
                <a:latin typeface="Arial Narrow" charset="0"/>
                <a:ea typeface="ＭＳ Ｐゴシック" charset="0"/>
              </a:rPr>
              <a:t>inout mode:</a:t>
            </a:r>
            <a:r>
              <a:rPr lang="en-US">
                <a:latin typeface="Arial Narrow" charset="0"/>
                <a:ea typeface="ＭＳ Ｐゴシック" charset="0"/>
              </a:rPr>
              <a:t>	pass by-value-result, by-reference, by-name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685800" y="3581400"/>
            <a:ext cx="870267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by-value (in mode)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parameter is treated as local variable, initialized to argument value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Char char="§"/>
            </a:pPr>
            <a:endParaRPr lang="en-US" sz="2000"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2000" i="1">
                <a:latin typeface="Arial Narrow" charset="0"/>
              </a:rPr>
              <a:t>advantage:</a:t>
            </a:r>
            <a:r>
              <a:rPr lang="en-US" sz="2000">
                <a:latin typeface="Arial Narrow" charset="0"/>
              </a:rPr>
              <a:t>       safe (function manipulates a copy of the argument)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2000" i="1">
                <a:latin typeface="Arial Narrow" charset="0"/>
              </a:rPr>
              <a:t>disadvantage:</a:t>
            </a:r>
            <a:r>
              <a:rPr lang="en-US" sz="2000">
                <a:latin typeface="Arial Narrow" charset="0"/>
              </a:rPr>
              <a:t>  time &amp; space required for copying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endParaRPr lang="en-US" sz="2000"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1800">
                <a:latin typeface="Arial Narrow" charset="0"/>
              </a:rPr>
              <a:t>used in ALGOL 60, ALGOL 68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1800">
                <a:latin typeface="Arial Narrow" charset="0"/>
              </a:rPr>
              <a:t>default method in C++, Pascal, Modula-2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1800">
                <a:latin typeface="Arial Narrow" charset="0"/>
              </a:rPr>
              <a:t>only method in C (and, technically, in Java)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EBEBD36-6109-E549-946F-726C0BF66CA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Parameter passing (cont.)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2590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by-result (out mode)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parameter is treated as local variable, no initialization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when function terminates, value of parameter is passed back to argument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potential problems:		</a:t>
            </a: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ReadValues(x, x);</a:t>
            </a:r>
          </a:p>
          <a:p>
            <a:pPr lvl="1"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					</a:t>
            </a:r>
          </a:p>
          <a:p>
            <a:pPr lvl="1"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					Update(list[GLOBAL]);</a:t>
            </a:r>
            <a:endParaRPr lang="en-US">
              <a:latin typeface="Arial Narrow" charset="0"/>
              <a:ea typeface="ＭＳ Ｐゴシック" charset="0"/>
            </a:endParaRPr>
          </a:p>
          <a:p>
            <a:endParaRPr lang="en-US" sz="100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685800" y="4038600"/>
            <a:ext cx="87026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by-value-result (inout mode)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combination of by-value and by-result methods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treated as local variable, initialized to argument, passed back when done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endParaRPr lang="en-US" sz="2000" i="1"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2000">
                <a:latin typeface="Arial Narrow" charset="0"/>
              </a:rPr>
              <a:t>same potential problems as by-result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endParaRPr lang="en-US" sz="2000"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1800">
                <a:latin typeface="Arial Narrow" charset="0"/>
              </a:rPr>
              <a:t>used in ALGOL-W,  later versions of FORTRAN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ECBB1B6-5BC4-0F46-8756-43B48C064EF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Parameter passing (cont.)</a:t>
            </a:r>
          </a:p>
        </p:txBody>
      </p:sp>
      <p:sp>
        <p:nvSpPr>
          <p:cNvPr id="20483" name="Rectangle 6"/>
          <p:cNvSpPr>
            <a:spLocks noChangeArrowheads="1"/>
          </p:cNvSpPr>
          <p:nvPr/>
        </p:nvSpPr>
        <p:spPr bwMode="auto">
          <a:xfrm>
            <a:off x="609600" y="1371600"/>
            <a:ext cx="8702675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by-reference (inout mode)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instead of passing a value, pass an access path (i.e., reference to argument)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Char char="§"/>
            </a:pPr>
            <a:endParaRPr lang="en-US" sz="2000"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2000" i="1">
                <a:latin typeface="Arial Narrow" charset="0"/>
              </a:rPr>
              <a:t>advantage:</a:t>
            </a:r>
            <a:r>
              <a:rPr lang="en-US" sz="2000">
                <a:latin typeface="Arial Narrow" charset="0"/>
              </a:rPr>
              <a:t>       time and space efficient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2000" i="1">
                <a:latin typeface="Arial Narrow" charset="0"/>
              </a:rPr>
              <a:t>disadvantage:</a:t>
            </a:r>
            <a:r>
              <a:rPr lang="en-US" sz="2000">
                <a:latin typeface="Arial Narrow" charset="0"/>
              </a:rPr>
              <a:t>  slower access to values (must dereference), alias confusion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endParaRPr lang="en-US" sz="1600">
              <a:solidFill>
                <a:srgbClr val="FF0033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void IncrementBoth(int &amp; x, int &amp; y)		int a = 5;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{							IncrementBoth(a, a);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    x++;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    y++;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}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endParaRPr lang="en-US" sz="1400">
              <a:solidFill>
                <a:srgbClr val="FF0033"/>
              </a:solidFill>
              <a:latin typeface="Courier New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2000">
                <a:latin typeface="Arial Narrow" charset="0"/>
              </a:rPr>
              <a:t>requires care in implementation: arguments must be l-values (i.e., variables)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endParaRPr lang="en-US" sz="1600"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1800">
                <a:latin typeface="Arial Narrow" charset="0"/>
              </a:rPr>
              <a:t>used in early FORTRAN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1800">
                <a:latin typeface="Arial Narrow" charset="0"/>
              </a:rPr>
              <a:t>can specify in C++, Pascal, Modula-2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1800" i="1">
                <a:latin typeface="Arial Narrow" charset="0"/>
              </a:rPr>
              <a:t>Java objects look like by-reference</a:t>
            </a:r>
          </a:p>
        </p:txBody>
      </p:sp>
      <p:sp>
        <p:nvSpPr>
          <p:cNvPr id="20484" name="Line 7"/>
          <p:cNvSpPr>
            <a:spLocks noChangeShapeType="1"/>
          </p:cNvSpPr>
          <p:nvPr/>
        </p:nvSpPr>
        <p:spPr bwMode="auto">
          <a:xfrm>
            <a:off x="5562600" y="3581400"/>
            <a:ext cx="0" cy="1295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DB41F1E-DD51-9743-B96B-4A0E6F5625E5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Parameter passing (cont.)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09600" y="1295400"/>
            <a:ext cx="8702675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by-name (inout mode)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argument is textually substituted for parameter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form of the argument dictates behavior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1800">
                <a:latin typeface="Arial Narrow" charset="0"/>
              </a:rPr>
              <a:t>if argument is a:  	variable </a:t>
            </a:r>
            <a:r>
              <a:rPr lang="en-US" sz="1800">
                <a:latin typeface="Arial Narrow" charset="0"/>
                <a:sym typeface="Wingdings" charset="0"/>
              </a:rPr>
              <a:t> by-reference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1800">
                <a:latin typeface="Arial Narrow" charset="0"/>
                <a:sym typeface="Wingdings" charset="0"/>
              </a:rPr>
              <a:t>			constant  by-value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1800">
                <a:latin typeface="Arial Narrow" charset="0"/>
                <a:sym typeface="Wingdings" charset="0"/>
              </a:rPr>
              <a:t>			array element or expression  ???</a:t>
            </a:r>
            <a:endParaRPr lang="en-US" sz="1800"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Char char="§"/>
            </a:pPr>
            <a:endParaRPr lang="en-US" sz="1600">
              <a:solidFill>
                <a:srgbClr val="FF0033"/>
              </a:solidFill>
              <a:latin typeface="Arial Narrow" charset="0"/>
            </a:endParaRP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1200">
                <a:solidFill>
                  <a:srgbClr val="FF0033"/>
                </a:solidFill>
                <a:latin typeface="Courier New" charset="0"/>
              </a:rPr>
              <a:t>real procedure SUM(real ADDER, int INDEX, int LENGTH);	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1200">
                <a:solidFill>
                  <a:srgbClr val="FF0033"/>
                </a:solidFill>
                <a:latin typeface="Courier New" charset="0"/>
              </a:rPr>
              <a:t>begin						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1200">
                <a:solidFill>
                  <a:srgbClr val="FF0033"/>
                </a:solidFill>
                <a:latin typeface="Courier New" charset="0"/>
              </a:rPr>
              <a:t>    real TEMPSUM := 0;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1200">
                <a:solidFill>
                  <a:srgbClr val="FF0033"/>
                </a:solidFill>
                <a:latin typeface="Courier New" charset="0"/>
              </a:rPr>
              <a:t>    for INDEX := 1 step 1 until LENGTH do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1200">
                <a:solidFill>
                  <a:srgbClr val="FF0033"/>
                </a:solidFill>
                <a:latin typeface="Courier New" charset="0"/>
              </a:rPr>
              <a:t>        TEMPSUM := TEMPSUM + ADDER;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1200">
                <a:solidFill>
                  <a:srgbClr val="FF0033"/>
                </a:solidFill>
                <a:latin typeface="Courier New" charset="0"/>
              </a:rPr>
              <a:t>    SUM := TEMPSUM;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1200">
                <a:solidFill>
                  <a:srgbClr val="FF0033"/>
                </a:solidFill>
                <a:latin typeface="Courier New" charset="0"/>
              </a:rPr>
              <a:t>end;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endParaRPr lang="en-US" sz="1200">
              <a:solidFill>
                <a:srgbClr val="FF0033"/>
              </a:solidFill>
              <a:latin typeface="Courier New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SUM(X, I, 100) 		</a:t>
            </a:r>
            <a:r>
              <a:rPr lang="en-US" sz="1400">
                <a:solidFill>
                  <a:srgbClr val="FF0033"/>
                </a:solidFill>
                <a:latin typeface="Courier New" charset="0"/>
                <a:sym typeface="Wingdings" charset="0"/>
              </a:rPr>
              <a:t>	100 * X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sym typeface="Wingdings" charset="0"/>
              </a:rPr>
              <a:t>SUM(A[I], I, 100)			A[1] + . . . + A[100]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sym typeface="Wingdings" charset="0"/>
              </a:rPr>
              <a:t>SUM[A[I]*A[I], I, 100)		A[1]</a:t>
            </a:r>
            <a:r>
              <a:rPr lang="en-US" sz="1400" baseline="30000">
                <a:solidFill>
                  <a:srgbClr val="FF0033"/>
                </a:solidFill>
                <a:latin typeface="Courier New" charset="0"/>
                <a:sym typeface="Wingdings" charset="0"/>
              </a:rPr>
              <a:t>2</a:t>
            </a:r>
            <a:r>
              <a:rPr lang="en-US" sz="1400">
                <a:solidFill>
                  <a:srgbClr val="FF0033"/>
                </a:solidFill>
                <a:latin typeface="Courier New" charset="0"/>
                <a:sym typeface="Wingdings" charset="0"/>
              </a:rPr>
              <a:t> + . . . + A[100]</a:t>
            </a:r>
            <a:r>
              <a:rPr lang="en-US" sz="1400" baseline="30000">
                <a:solidFill>
                  <a:srgbClr val="FF0033"/>
                </a:solidFill>
                <a:latin typeface="Courier New" charset="0"/>
                <a:sym typeface="Wingdings" charset="0"/>
              </a:rPr>
              <a:t>2</a:t>
            </a:r>
            <a:endParaRPr lang="en-US" sz="1400">
              <a:solidFill>
                <a:srgbClr val="FF0033"/>
              </a:solidFill>
              <a:latin typeface="Courier New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endParaRPr lang="en-US" sz="1400">
              <a:solidFill>
                <a:srgbClr val="FF0033"/>
              </a:solidFill>
              <a:latin typeface="Courier New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flexible but tricky – used in ALGOL 60, replaced with by-reference in ALGOL 68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B52B6AA-AB3F-7643-B72E-11B73483ABB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Parameters in Ada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 Ada, programmer specifies parameter mode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implementation method is determined by the compiler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in			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  by-value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out		  by-result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inout		  by-value-result (for non-structured types)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			  by-value-result </a:t>
            </a:r>
            <a:r>
              <a:rPr lang="en-US" i="1">
                <a:latin typeface="Arial Narrow" charset="0"/>
                <a:ea typeface="ＭＳ Ｐゴシック" charset="0"/>
                <a:sym typeface="Wingdings" charset="0"/>
              </a:rPr>
              <a:t>or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 by-reference (for structured types)</a:t>
            </a:r>
          </a:p>
          <a:p>
            <a:pPr lvl="2"/>
            <a:endParaRPr lang="en-US">
              <a:latin typeface="Arial Narrow" charset="0"/>
              <a:ea typeface="ＭＳ Ｐゴシック" charset="0"/>
              <a:sym typeface="Wingdings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choice of inout method for structured types is implementation dependent</a:t>
            </a:r>
          </a:p>
          <a:p>
            <a:pPr lvl="2"/>
            <a:endParaRPr lang="en-US" i="1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i="1">
                <a:latin typeface="Arial Narrow" charset="0"/>
                <a:ea typeface="ＭＳ Ｐゴシック" charset="0"/>
              </a:rPr>
              <a:t>	DANGER:</a:t>
            </a:r>
            <a:r>
              <a:rPr lang="en-US">
                <a:latin typeface="Arial Narrow" charset="0"/>
                <a:ea typeface="ＭＳ Ｐゴシック" charset="0"/>
              </a:rPr>
              <a:t>  </a:t>
            </a:r>
            <a:r>
              <a:rPr lang="en-US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IncrementBoth(a, a)</a:t>
            </a:r>
            <a:r>
              <a:rPr lang="en-US">
                <a:latin typeface="Arial Narrow" charset="0"/>
                <a:ea typeface="ＭＳ Ｐゴシック" charset="0"/>
              </a:rPr>
              <a:t> yields different results for each method!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97B37C4-F73B-A24C-83F0-100D7E0F97F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Parameters in Java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parameter passing is by-value, but looks like by-reference for objects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recall, Java objects are implemented as pointers to dynamic data</a:t>
            </a:r>
          </a:p>
          <a:p>
            <a:pPr lvl="2">
              <a:lnSpc>
                <a:spcPct val="100000"/>
              </a:lnSpc>
              <a:buClr>
                <a:schemeClr val="tx1"/>
              </a:buClr>
              <a:buFont typeface="Wingdings" charset="0"/>
              <a:buNone/>
            </a:pPr>
            <a:endParaRPr lang="en-US" sz="14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public void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messWith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ArrayList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&lt;String&gt;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lst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)	</a:t>
            </a:r>
          </a:p>
          <a:p>
            <a:pPr lvl="1">
              <a:buFont typeface="Wingdings" charset="0"/>
              <a:buNone/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{						</a:t>
            </a:r>
          </a:p>
          <a:p>
            <a:pPr lvl="1">
              <a:buFont typeface="Wingdings" charset="0"/>
              <a:buNone/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lst.add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</a:t>
            </a:r>
            <a:r>
              <a:rPr lang="ja-JP" alt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”</a:t>
            </a:r>
            <a:r>
              <a:rPr lang="en-US" altLang="ja-JP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A</a:t>
            </a:r>
            <a:r>
              <a:rPr lang="ja-JP" alt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”</a:t>
            </a:r>
            <a:r>
              <a:rPr lang="en-US" altLang="ja-JP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);</a:t>
            </a:r>
          </a:p>
          <a:p>
            <a:pPr lvl="1">
              <a:buFont typeface="Wingdings" charset="0"/>
              <a:buNone/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. . .</a:t>
            </a:r>
          </a:p>
          <a:p>
            <a:pPr lvl="1">
              <a:buFont typeface="Wingdings" charset="0"/>
              <a:buNone/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lst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= new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ArrayList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&lt;String&gt;();</a:t>
            </a:r>
          </a:p>
          <a:p>
            <a:pPr lvl="1">
              <a:buFont typeface="Wingdings" charset="0"/>
              <a:buNone/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}</a:t>
            </a:r>
          </a:p>
          <a:p>
            <a:pPr lvl="1">
              <a:buFont typeface="Wingdings" charset="0"/>
              <a:buNone/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</a:t>
            </a:r>
          </a:p>
          <a:p>
            <a:pPr>
              <a:lnSpc>
                <a:spcPct val="80000"/>
              </a:lnSpc>
            </a:pPr>
            <a:endParaRPr lang="en-US" sz="1600" dirty="0">
              <a:solidFill>
                <a:srgbClr val="FF0033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60000"/>
              </a:lnSpc>
              <a:buFont typeface="Wingdings" charset="0"/>
              <a:buNone/>
            </a:pPr>
            <a:r>
              <a:rPr lang="en-US" sz="14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ArrayList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&lt;String&gt; words = new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ArrayList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&lt;String&gt;(5);</a:t>
            </a:r>
          </a:p>
          <a:p>
            <a:pPr lvl="1">
              <a:lnSpc>
                <a:spcPct val="60000"/>
              </a:lnSpc>
              <a:buFont typeface="Wingdings" charset="0"/>
              <a:buNone/>
            </a:pPr>
            <a:endParaRPr lang="en-US" sz="14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60000"/>
              </a:lnSpc>
              <a:buFont typeface="Wingdings" charset="0"/>
              <a:buNone/>
            </a:pPr>
            <a:r>
              <a:rPr lang="en-US" sz="14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messWith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(words);			</a:t>
            </a:r>
          </a:p>
          <a:p>
            <a:pPr lvl="2">
              <a:lnSpc>
                <a:spcPct val="60000"/>
              </a:lnSpc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					</a:t>
            </a:r>
            <a:r>
              <a:rPr lang="en-US" sz="1400" dirty="0">
                <a:latin typeface="Courier New" charset="0"/>
                <a:ea typeface="ＭＳ Ｐゴシック" charset="0"/>
              </a:rPr>
              <a:t>words</a:t>
            </a:r>
          </a:p>
          <a:p>
            <a:pPr lvl="2">
              <a:lnSpc>
                <a:spcPct val="60000"/>
              </a:lnSpc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							</a:t>
            </a:r>
            <a:r>
              <a:rPr lang="en-US" sz="1400" dirty="0">
                <a:latin typeface="Courier New" charset="0"/>
                <a:ea typeface="ＭＳ Ｐゴシック" charset="0"/>
              </a:rPr>
              <a:t>size = 0</a:t>
            </a:r>
          </a:p>
          <a:p>
            <a:pPr lvl="2">
              <a:lnSpc>
                <a:spcPct val="60000"/>
              </a:lnSpc>
            </a:pPr>
            <a:r>
              <a:rPr lang="en-US" sz="1400" dirty="0">
                <a:latin typeface="Courier New" charset="0"/>
                <a:ea typeface="ＭＳ Ｐゴシック" charset="0"/>
              </a:rPr>
              <a:t>	</a:t>
            </a:r>
          </a:p>
          <a:p>
            <a:pPr lvl="2">
              <a:lnSpc>
                <a:spcPct val="60000"/>
              </a:lnSpc>
            </a:pPr>
            <a:r>
              <a:rPr lang="en-US" sz="1400" dirty="0">
                <a:latin typeface="Courier New" charset="0"/>
                <a:ea typeface="ＭＳ Ｐゴシック" charset="0"/>
              </a:rPr>
              <a:t>							capacity = 5</a:t>
            </a:r>
            <a:endParaRPr lang="en-US" sz="140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when pass an object, by-value makes a copy (here, copies the pointer)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	pointer copy provides access to data fields, can change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	but, can</a:t>
            </a:r>
            <a:r>
              <a:rPr lang="ja-JP" altLang="en-US">
                <a:latin typeface="Arial Narrow" charset="0"/>
                <a:ea typeface="ＭＳ Ｐゴシック" charset="0"/>
              </a:rPr>
              <a:t>’</a:t>
            </a:r>
            <a:r>
              <a:rPr lang="en-US" altLang="ja-JP" dirty="0">
                <a:latin typeface="Arial Narrow" charset="0"/>
                <a:ea typeface="ＭＳ Ｐゴシック" charset="0"/>
              </a:rPr>
              <a:t>t move the original</a:t>
            </a:r>
            <a:endParaRPr 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877050" y="3810000"/>
            <a:ext cx="1600200" cy="1371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6877050" y="48768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6877050" y="44958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7029450" y="4038600"/>
            <a:ext cx="11430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7258050" y="4038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7486650" y="4038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7715250" y="4038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7943850" y="4038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6076950" y="4381500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6191250" y="4495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38CC7A7-C1C2-2046-BA59-5AAEC98D3146}"/>
              </a:ext>
            </a:extLst>
          </p:cNvPr>
          <p:cNvGrpSpPr/>
          <p:nvPr/>
        </p:nvGrpSpPr>
        <p:grpSpPr>
          <a:xfrm>
            <a:off x="6019800" y="2255934"/>
            <a:ext cx="952500" cy="2011262"/>
            <a:chOff x="6153150" y="2484534"/>
            <a:chExt cx="952500" cy="2011262"/>
          </a:xfrm>
        </p:grpSpPr>
        <p:sp>
          <p:nvSpPr>
            <p:cNvPr id="17" name="Line 13">
              <a:extLst>
                <a:ext uri="{FF2B5EF4-FFF2-40B4-BE49-F238E27FC236}">
                  <a16:creationId xmlns:a16="http://schemas.microsoft.com/office/drawing/2014/main" id="{6A3D8C97-1FCA-5940-918C-38A9CF3F5F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00800" y="2895599"/>
              <a:ext cx="533400" cy="160019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8C4B2381-3D37-2343-A0CF-A551339009C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286500" y="2781297"/>
              <a:ext cx="228600" cy="22860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66849C1-1552-7649-AC87-7C53A23831F3}"/>
                </a:ext>
              </a:extLst>
            </p:cNvPr>
            <p:cNvSpPr txBox="1"/>
            <p:nvPr/>
          </p:nvSpPr>
          <p:spPr>
            <a:xfrm>
              <a:off x="6153150" y="2484534"/>
              <a:ext cx="9525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lst</a:t>
              </a:r>
              <a:endParaRPr lang="en-US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8ACCE0BF-6A50-6544-A977-084FE556ACFE}"/>
              </a:ext>
            </a:extLst>
          </p:cNvPr>
          <p:cNvSpPr txBox="1"/>
          <p:nvPr/>
        </p:nvSpPr>
        <p:spPr>
          <a:xfrm>
            <a:off x="6953251" y="4082534"/>
            <a:ext cx="5333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endParaRPr lang="en-US" sz="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20014B7-B637-5243-AB4D-A237D4B7CEA4}"/>
              </a:ext>
            </a:extLst>
          </p:cNvPr>
          <p:cNvGrpSpPr/>
          <p:nvPr/>
        </p:nvGrpSpPr>
        <p:grpSpPr>
          <a:xfrm>
            <a:off x="6305550" y="1981200"/>
            <a:ext cx="2781300" cy="1066800"/>
            <a:chOff x="6438900" y="2209800"/>
            <a:chExt cx="2781300" cy="10668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A37F56F-095A-C543-AD97-A38535FB719A}"/>
                </a:ext>
              </a:extLst>
            </p:cNvPr>
            <p:cNvSpPr/>
            <p:nvPr/>
          </p:nvSpPr>
          <p:spPr bwMode="auto">
            <a:xfrm>
              <a:off x="8077200" y="2209800"/>
              <a:ext cx="1143000" cy="1066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722E350B-07A5-1141-A49B-99E0946FF088}"/>
                </a:ext>
              </a:extLst>
            </p:cNvPr>
            <p:cNvCxnSpPr>
              <a:endCxn id="5" idx="1"/>
            </p:cNvCxnSpPr>
            <p:nvPr/>
          </p:nvCxnSpPr>
          <p:spPr bwMode="auto">
            <a:xfrm flipV="1">
              <a:off x="6438900" y="2743200"/>
              <a:ext cx="1638300" cy="15239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3A68A83-E9BA-F14E-F256-7F0ADCBF1116}"/>
              </a:ext>
            </a:extLst>
          </p:cNvPr>
          <p:cNvCxnSpPr/>
          <p:nvPr/>
        </p:nvCxnSpPr>
        <p:spPr bwMode="auto">
          <a:xfrm flipH="1">
            <a:off x="6381750" y="3200400"/>
            <a:ext cx="323850" cy="30480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99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1833</TotalTime>
  <Words>1817</Words>
  <Application>Microsoft Macintosh PowerPoint</Application>
  <PresentationFormat>Custom</PresentationFormat>
  <Paragraphs>318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 Narrow</vt:lpstr>
      <vt:lpstr>Courier New</vt:lpstr>
      <vt:lpstr>Times New Roman</vt:lpstr>
      <vt:lpstr>Wingdings</vt:lpstr>
      <vt:lpstr>Blank Presentation</vt:lpstr>
      <vt:lpstr>VISIO</vt:lpstr>
      <vt:lpstr>CSC 533: Programming Languages  Spring 2024</vt:lpstr>
      <vt:lpstr>Procedural control</vt:lpstr>
      <vt:lpstr>Parameters</vt:lpstr>
      <vt:lpstr>Parameter passing</vt:lpstr>
      <vt:lpstr>Parameter passing (cont.)</vt:lpstr>
      <vt:lpstr>Parameter passing (cont.)</vt:lpstr>
      <vt:lpstr>Parameter passing (cont.)</vt:lpstr>
      <vt:lpstr>Parameters in Ada</vt:lpstr>
      <vt:lpstr>Parameters in Java</vt:lpstr>
      <vt:lpstr>Polymorphism</vt:lpstr>
      <vt:lpstr>Implementing subprograms</vt:lpstr>
      <vt:lpstr>Run-time stack</vt:lpstr>
      <vt:lpstr>Run-time stack (cont.)</vt:lpstr>
      <vt:lpstr>Run-time stack (cont.)</vt:lpstr>
      <vt:lpstr>In-class exercise</vt:lpstr>
      <vt:lpstr>Optimizing scoping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and History</dc:title>
  <dc:creator>Dave Reed</dc:creator>
  <cp:lastModifiedBy>Reed, Dave</cp:lastModifiedBy>
  <cp:revision>74</cp:revision>
  <cp:lastPrinted>2017-12-28T07:33:59Z</cp:lastPrinted>
  <dcterms:created xsi:type="dcterms:W3CDTF">2014-01-09T19:42:42Z</dcterms:created>
  <dcterms:modified xsi:type="dcterms:W3CDTF">2023-12-26T20:07:25Z</dcterms:modified>
</cp:coreProperties>
</file>